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8"/>
  </p:notesMasterIdLst>
  <p:handoutMasterIdLst>
    <p:handoutMasterId r:id="rId109"/>
  </p:handoutMasterIdLst>
  <p:sldIdLst>
    <p:sldId id="256" r:id="rId2"/>
    <p:sldId id="318" r:id="rId3"/>
    <p:sldId id="405" r:id="rId4"/>
    <p:sldId id="40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407" r:id="rId21"/>
    <p:sldId id="408" r:id="rId22"/>
    <p:sldId id="272" r:id="rId23"/>
    <p:sldId id="273" r:id="rId24"/>
    <p:sldId id="274" r:id="rId25"/>
    <p:sldId id="275" r:id="rId26"/>
    <p:sldId id="276" r:id="rId27"/>
    <p:sldId id="277" r:id="rId28"/>
    <p:sldId id="278" r:id="rId29"/>
    <p:sldId id="279" r:id="rId30"/>
    <p:sldId id="280" r:id="rId31"/>
    <p:sldId id="281" r:id="rId32"/>
    <p:sldId id="298" r:id="rId33"/>
    <p:sldId id="403"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96" r:id="rId52"/>
    <p:sldId id="397" r:id="rId53"/>
    <p:sldId id="398" r:id="rId54"/>
    <p:sldId id="399" r:id="rId55"/>
    <p:sldId id="400" r:id="rId56"/>
    <p:sldId id="401" r:id="rId57"/>
    <p:sldId id="404" r:id="rId58"/>
    <p:sldId id="344" r:id="rId59"/>
    <p:sldId id="361" r:id="rId60"/>
    <p:sldId id="346" r:id="rId61"/>
    <p:sldId id="347" r:id="rId62"/>
    <p:sldId id="348" r:id="rId63"/>
    <p:sldId id="349" r:id="rId64"/>
    <p:sldId id="350" r:id="rId65"/>
    <p:sldId id="351" r:id="rId66"/>
    <p:sldId id="352" r:id="rId67"/>
    <p:sldId id="353" r:id="rId68"/>
    <p:sldId id="354" r:id="rId69"/>
    <p:sldId id="355" r:id="rId70"/>
    <p:sldId id="356" r:id="rId71"/>
    <p:sldId id="357" r:id="rId72"/>
    <p:sldId id="358" r:id="rId73"/>
    <p:sldId id="359" r:id="rId74"/>
    <p:sldId id="368" r:id="rId75"/>
    <p:sldId id="369" r:id="rId76"/>
    <p:sldId id="370" r:id="rId77"/>
    <p:sldId id="371" r:id="rId78"/>
    <p:sldId id="372" r:id="rId79"/>
    <p:sldId id="373" r:id="rId80"/>
    <p:sldId id="374" r:id="rId81"/>
    <p:sldId id="375" r:id="rId82"/>
    <p:sldId id="376" r:id="rId83"/>
    <p:sldId id="377" r:id="rId84"/>
    <p:sldId id="378" r:id="rId85"/>
    <p:sldId id="379" r:id="rId86"/>
    <p:sldId id="380" r:id="rId87"/>
    <p:sldId id="381" r:id="rId88"/>
    <p:sldId id="382" r:id="rId89"/>
    <p:sldId id="383" r:id="rId90"/>
    <p:sldId id="384" r:id="rId91"/>
    <p:sldId id="385" r:id="rId92"/>
    <p:sldId id="386" r:id="rId93"/>
    <p:sldId id="387" r:id="rId94"/>
    <p:sldId id="388" r:id="rId95"/>
    <p:sldId id="389" r:id="rId96"/>
    <p:sldId id="390" r:id="rId97"/>
    <p:sldId id="391" r:id="rId98"/>
    <p:sldId id="392" r:id="rId99"/>
    <p:sldId id="393" r:id="rId100"/>
    <p:sldId id="362" r:id="rId101"/>
    <p:sldId id="363" r:id="rId102"/>
    <p:sldId id="364" r:id="rId103"/>
    <p:sldId id="365" r:id="rId104"/>
    <p:sldId id="366" r:id="rId105"/>
    <p:sldId id="367" r:id="rId106"/>
    <p:sldId id="409" r:id="rId10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ヒラギノ角ゴ Pro W3" pitchFamily="-60" charset="-128"/>
        <a:cs typeface="+mn-cs"/>
      </a:defRPr>
    </a:lvl1pPr>
    <a:lvl2pPr marL="457200" algn="l" defTabSz="457200" rtl="0" fontAlgn="base">
      <a:spcBef>
        <a:spcPct val="0"/>
      </a:spcBef>
      <a:spcAft>
        <a:spcPct val="0"/>
      </a:spcAft>
      <a:defRPr kern="1200">
        <a:solidFill>
          <a:schemeClr val="tx1"/>
        </a:solidFill>
        <a:latin typeface="Arial" charset="0"/>
        <a:ea typeface="ヒラギノ角ゴ Pro W3" pitchFamily="-60" charset="-128"/>
        <a:cs typeface="+mn-cs"/>
      </a:defRPr>
    </a:lvl2pPr>
    <a:lvl3pPr marL="914400" algn="l" defTabSz="457200" rtl="0" fontAlgn="base">
      <a:spcBef>
        <a:spcPct val="0"/>
      </a:spcBef>
      <a:spcAft>
        <a:spcPct val="0"/>
      </a:spcAft>
      <a:defRPr kern="1200">
        <a:solidFill>
          <a:schemeClr val="tx1"/>
        </a:solidFill>
        <a:latin typeface="Arial" charset="0"/>
        <a:ea typeface="ヒラギノ角ゴ Pro W3" pitchFamily="-60" charset="-128"/>
        <a:cs typeface="+mn-cs"/>
      </a:defRPr>
    </a:lvl3pPr>
    <a:lvl4pPr marL="1371600" algn="l" defTabSz="457200" rtl="0" fontAlgn="base">
      <a:spcBef>
        <a:spcPct val="0"/>
      </a:spcBef>
      <a:spcAft>
        <a:spcPct val="0"/>
      </a:spcAft>
      <a:defRPr kern="1200">
        <a:solidFill>
          <a:schemeClr val="tx1"/>
        </a:solidFill>
        <a:latin typeface="Arial" charset="0"/>
        <a:ea typeface="ヒラギノ角ゴ Pro W3" pitchFamily="-60" charset="-128"/>
        <a:cs typeface="+mn-cs"/>
      </a:defRPr>
    </a:lvl4pPr>
    <a:lvl5pPr marL="1828800" algn="l" defTabSz="457200" rtl="0" fontAlgn="base">
      <a:spcBef>
        <a:spcPct val="0"/>
      </a:spcBef>
      <a:spcAft>
        <a:spcPct val="0"/>
      </a:spcAft>
      <a:defRPr kern="1200">
        <a:solidFill>
          <a:schemeClr val="tx1"/>
        </a:solidFill>
        <a:latin typeface="Arial" charset="0"/>
        <a:ea typeface="ヒラギノ角ゴ Pro W3" pitchFamily="-60" charset="-128"/>
        <a:cs typeface="+mn-cs"/>
      </a:defRPr>
    </a:lvl5pPr>
    <a:lvl6pPr marL="2286000" algn="l" defTabSz="914400" rtl="0" eaLnBrk="1" latinLnBrk="0" hangingPunct="1">
      <a:defRPr kern="1200">
        <a:solidFill>
          <a:schemeClr val="tx1"/>
        </a:solidFill>
        <a:latin typeface="Arial" charset="0"/>
        <a:ea typeface="ヒラギノ角ゴ Pro W3" pitchFamily="-60" charset="-128"/>
        <a:cs typeface="+mn-cs"/>
      </a:defRPr>
    </a:lvl6pPr>
    <a:lvl7pPr marL="2743200" algn="l" defTabSz="914400" rtl="0" eaLnBrk="1" latinLnBrk="0" hangingPunct="1">
      <a:defRPr kern="1200">
        <a:solidFill>
          <a:schemeClr val="tx1"/>
        </a:solidFill>
        <a:latin typeface="Arial" charset="0"/>
        <a:ea typeface="ヒラギノ角ゴ Pro W3" pitchFamily="-60" charset="-128"/>
        <a:cs typeface="+mn-cs"/>
      </a:defRPr>
    </a:lvl7pPr>
    <a:lvl8pPr marL="3200400" algn="l" defTabSz="914400" rtl="0" eaLnBrk="1" latinLnBrk="0" hangingPunct="1">
      <a:defRPr kern="1200">
        <a:solidFill>
          <a:schemeClr val="tx1"/>
        </a:solidFill>
        <a:latin typeface="Arial" charset="0"/>
        <a:ea typeface="ヒラギノ角ゴ Pro W3" pitchFamily="-60" charset="-128"/>
        <a:cs typeface="+mn-cs"/>
      </a:defRPr>
    </a:lvl8pPr>
    <a:lvl9pPr marL="3657600" algn="l" defTabSz="914400" rtl="0" eaLnBrk="1" latinLnBrk="0" hangingPunct="1">
      <a:defRPr kern="1200">
        <a:solidFill>
          <a:schemeClr val="tx1"/>
        </a:solidFill>
        <a:latin typeface="Arial" charset="0"/>
        <a:ea typeface="ヒラギノ角ゴ Pro W3" pitchFamily="-6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F6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92" autoAdjust="0"/>
    <p:restoredTop sz="97086" autoAdjust="0"/>
  </p:normalViewPr>
  <p:slideViewPr>
    <p:cSldViewPr snapToObjects="1">
      <p:cViewPr varScale="1">
        <p:scale>
          <a:sx n="111" d="100"/>
          <a:sy n="111" d="100"/>
        </p:scale>
        <p:origin x="1566" y="11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1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defRPr>
            </a:lvl1pPr>
          </a:lstStyle>
          <a:p>
            <a:pPr>
              <a:defRPr/>
            </a:pPr>
            <a:fld id="{2B72D58F-7F04-4487-947C-D85667E615F7}" type="datetime1">
              <a:rPr lang="en-US"/>
              <a:pPr>
                <a:defRPr/>
              </a:pPr>
              <a:t>1/22/2021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pitchFamily="34"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defRPr>
            </a:lvl1pPr>
          </a:lstStyle>
          <a:p>
            <a:pPr>
              <a:defRPr/>
            </a:pPr>
            <a:fld id="{D8954D35-D3D3-4571-A4E5-E8AF72CC62E4}"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4" charset="0"/>
              </a:defRPr>
            </a:lvl1pPr>
          </a:lstStyle>
          <a:p>
            <a:pPr>
              <a:defRPr/>
            </a:pPr>
            <a:fld id="{9A4F17DC-0D9A-4CF1-917A-9B3FDEB55278}" type="datetime1">
              <a:rPr lang="en-US"/>
              <a:pPr>
                <a:defRPr/>
              </a:pPr>
              <a:t>1/22/2021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itchFamily="34" charset="0"/>
              </a:defRPr>
            </a:lvl1pPr>
          </a:lstStyle>
          <a:p>
            <a:pPr>
              <a:defRPr/>
            </a:pPr>
            <a:fld id="{82D3D939-4D5E-4DC9-88FC-57DF71E7507A}"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pitchFamily="-28" charset="-128"/>
        <a:cs typeface="ヒラギノ角ゴ Pro W3" pitchFamily="-28" charset="-128"/>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pitchFamily="-2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pitchFamily="-2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pitchFamily="-2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pitchFamily="-2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a:lstStyle/>
          <a:p>
            <a:endParaRPr lang="en-US" smtClean="0">
              <a:ea typeface="ヒラギノ角ゴ Pro W3" pitchFamily="-60" charset="-128"/>
            </a:endParaRPr>
          </a:p>
        </p:txBody>
      </p:sp>
      <p:sp>
        <p:nvSpPr>
          <p:cNvPr id="111620" name="Slide Number Placeholder 3"/>
          <p:cNvSpPr>
            <a:spLocks noGrp="1"/>
          </p:cNvSpPr>
          <p:nvPr>
            <p:ph type="sldNum" sz="quarter" idx="5"/>
          </p:nvPr>
        </p:nvSpPr>
        <p:spPr bwMode="auto">
          <a:noFill/>
          <a:ln>
            <a:miter lim="800000"/>
            <a:headEnd/>
            <a:tailEnd/>
          </a:ln>
        </p:spPr>
        <p:txBody>
          <a:bodyPr/>
          <a:lstStyle/>
          <a:p>
            <a:fld id="{9CA5AE09-7D4F-4553-BF4B-D22AFAD9DF12}" type="slidenum">
              <a:rPr lang="en-US"/>
              <a:pPr/>
              <a:t>59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a:lstStyle/>
          <a:p>
            <a:endParaRPr lang="en-US" smtClean="0">
              <a:ea typeface="ヒラギノ角ゴ Pro W3" pitchFamily="-60" charset="-128"/>
            </a:endParaRPr>
          </a:p>
        </p:txBody>
      </p:sp>
      <p:sp>
        <p:nvSpPr>
          <p:cNvPr id="112644" name="Slide Number Placeholder 3"/>
          <p:cNvSpPr>
            <a:spLocks noGrp="1"/>
          </p:cNvSpPr>
          <p:nvPr>
            <p:ph type="sldNum" sz="quarter" idx="5"/>
          </p:nvPr>
        </p:nvSpPr>
        <p:spPr bwMode="auto">
          <a:noFill/>
          <a:ln>
            <a:miter lim="800000"/>
            <a:headEnd/>
            <a:tailEnd/>
          </a:ln>
        </p:spPr>
        <p:txBody>
          <a:bodyPr/>
          <a:lstStyle/>
          <a:p>
            <a:fld id="{C7C6652C-E1EC-4E89-B4C8-50A465D4B12D}" type="slidenum">
              <a:rPr lang="en-US"/>
              <a:pPr/>
              <a:t>75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a:lstStyle/>
          <a:p>
            <a:endParaRPr lang="en-US" smtClean="0">
              <a:ea typeface="ヒラギノ角ゴ Pro W3" pitchFamily="-60" charset="-128"/>
            </a:endParaRPr>
          </a:p>
        </p:txBody>
      </p:sp>
      <p:sp>
        <p:nvSpPr>
          <p:cNvPr id="113668" name="Slide Number Placeholder 3"/>
          <p:cNvSpPr>
            <a:spLocks noGrp="1"/>
          </p:cNvSpPr>
          <p:nvPr>
            <p:ph type="sldNum" sz="quarter" idx="5"/>
          </p:nvPr>
        </p:nvSpPr>
        <p:spPr bwMode="auto">
          <a:noFill/>
          <a:ln>
            <a:miter lim="800000"/>
            <a:headEnd/>
            <a:tailEnd/>
          </a:ln>
        </p:spPr>
        <p:txBody>
          <a:bodyPr/>
          <a:lstStyle/>
          <a:p>
            <a:fld id="{CE21410B-8CC2-4362-943F-A25F36C6136D}" type="slidenum">
              <a:rPr lang="en-US"/>
              <a:pPr/>
              <a:t>83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057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0574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217487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971799"/>
            <a:ext cx="4040188" cy="3154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217487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97179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 descr="NewRTOGSlide1Text.jpg"/>
          <p:cNvPicPr>
            <a:picLocks noChangeAspect="1"/>
          </p:cNvPicPr>
          <p:nvPr userDrawn="1"/>
        </p:nvPicPr>
        <p:blipFill>
          <a:blip r:embed="rId13"/>
          <a:srcRect/>
          <a:stretch>
            <a:fillRect/>
          </a:stretch>
        </p:blipFill>
        <p:spPr bwMode="auto">
          <a:xfrm>
            <a:off x="0" y="0"/>
            <a:ext cx="9144000" cy="6848475"/>
          </a:xfrm>
          <a:prstGeom prst="rect">
            <a:avLst/>
          </a:prstGeom>
          <a:noFill/>
          <a:ln w="9525">
            <a:noFill/>
            <a:miter lim="800000"/>
            <a:headEnd/>
            <a:tailEnd/>
          </a:ln>
        </p:spPr>
      </p:pic>
      <p:sp>
        <p:nvSpPr>
          <p:cNvPr id="1027"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457200" y="2209800"/>
            <a:ext cx="8229600" cy="3916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TextBox 5"/>
          <p:cNvSpPr txBox="1"/>
          <p:nvPr userDrawn="1"/>
        </p:nvSpPr>
        <p:spPr>
          <a:xfrm>
            <a:off x="1524000" y="6484938"/>
            <a:ext cx="6629400" cy="276225"/>
          </a:xfrm>
          <a:prstGeom prst="rect">
            <a:avLst/>
          </a:prstGeom>
          <a:noFill/>
        </p:spPr>
        <p:txBody>
          <a:bodyPr>
            <a:spAutoFit/>
          </a:bodyPr>
          <a:lstStyle>
            <a:lvl1pPr eaLnBrk="0" hangingPunct="0">
              <a:defRPr sz="2400">
                <a:solidFill>
                  <a:schemeClr val="tx1"/>
                </a:solidFill>
                <a:latin typeface="Arial" charset="0"/>
                <a:ea typeface="ヒラギノ角ゴ Pro W3" pitchFamily="-60" charset="-128"/>
              </a:defRPr>
            </a:lvl1pPr>
            <a:lvl2pPr marL="37931725" indent="-37474525" eaLnBrk="0" hangingPunct="0">
              <a:defRPr sz="2400">
                <a:solidFill>
                  <a:schemeClr val="tx1"/>
                </a:solidFill>
                <a:latin typeface="Arial" charset="0"/>
                <a:ea typeface="ヒラギノ角ゴ Pro W3" pitchFamily="-60" charset="-128"/>
              </a:defRPr>
            </a:lvl2pPr>
            <a:lvl3pPr eaLnBrk="0" hangingPunct="0">
              <a:defRPr sz="2400">
                <a:solidFill>
                  <a:schemeClr val="tx1"/>
                </a:solidFill>
                <a:latin typeface="Arial" charset="0"/>
                <a:ea typeface="ヒラギノ角ゴ Pro W3" pitchFamily="-60" charset="-128"/>
              </a:defRPr>
            </a:lvl3pPr>
            <a:lvl4pPr eaLnBrk="0" hangingPunct="0">
              <a:defRPr sz="2400">
                <a:solidFill>
                  <a:schemeClr val="tx1"/>
                </a:solidFill>
                <a:latin typeface="Arial" charset="0"/>
                <a:ea typeface="ヒラギノ角ゴ Pro W3" pitchFamily="-60" charset="-128"/>
              </a:defRPr>
            </a:lvl4pPr>
            <a:lvl5pPr eaLnBrk="0" hangingPunct="0">
              <a:defRPr sz="2400">
                <a:solidFill>
                  <a:schemeClr val="tx1"/>
                </a:solidFill>
                <a:latin typeface="Arial" charset="0"/>
                <a:ea typeface="ヒラギノ角ゴ Pro W3" pitchFamily="-60" charset="-128"/>
              </a:defRPr>
            </a:lvl5pPr>
            <a:lvl6pPr marL="457200" eaLnBrk="0" fontAlgn="base" hangingPunct="0">
              <a:spcBef>
                <a:spcPct val="0"/>
              </a:spcBef>
              <a:spcAft>
                <a:spcPct val="0"/>
              </a:spcAft>
              <a:defRPr sz="2400">
                <a:solidFill>
                  <a:schemeClr val="tx1"/>
                </a:solidFill>
                <a:latin typeface="Arial" charset="0"/>
                <a:ea typeface="ヒラギノ角ゴ Pro W3" pitchFamily="-60" charset="-128"/>
              </a:defRPr>
            </a:lvl6pPr>
            <a:lvl7pPr marL="914400" eaLnBrk="0" fontAlgn="base" hangingPunct="0">
              <a:spcBef>
                <a:spcPct val="0"/>
              </a:spcBef>
              <a:spcAft>
                <a:spcPct val="0"/>
              </a:spcAft>
              <a:defRPr sz="2400">
                <a:solidFill>
                  <a:schemeClr val="tx1"/>
                </a:solidFill>
                <a:latin typeface="Arial" charset="0"/>
                <a:ea typeface="ヒラギノ角ゴ Pro W3" pitchFamily="-60" charset="-128"/>
              </a:defRPr>
            </a:lvl7pPr>
            <a:lvl8pPr marL="1371600" eaLnBrk="0" fontAlgn="base" hangingPunct="0">
              <a:spcBef>
                <a:spcPct val="0"/>
              </a:spcBef>
              <a:spcAft>
                <a:spcPct val="0"/>
              </a:spcAft>
              <a:defRPr sz="2400">
                <a:solidFill>
                  <a:schemeClr val="tx1"/>
                </a:solidFill>
                <a:latin typeface="Arial" charset="0"/>
                <a:ea typeface="ヒラギノ角ゴ Pro W3" pitchFamily="-60" charset="-128"/>
              </a:defRPr>
            </a:lvl8pPr>
            <a:lvl9pPr marL="1828800" eaLnBrk="0" fontAlgn="base" hangingPunct="0">
              <a:spcBef>
                <a:spcPct val="0"/>
              </a:spcBef>
              <a:spcAft>
                <a:spcPct val="0"/>
              </a:spcAft>
              <a:defRPr sz="2400">
                <a:solidFill>
                  <a:schemeClr val="tx1"/>
                </a:solidFill>
                <a:latin typeface="Arial" charset="0"/>
                <a:ea typeface="ヒラギノ角ゴ Pro W3" pitchFamily="-60" charset="-128"/>
              </a:defRPr>
            </a:lvl9pPr>
          </a:lstStyle>
          <a:p>
            <a:pPr eaLnBrk="1" hangingPunct="1">
              <a:defRPr/>
            </a:pPr>
            <a:r>
              <a:rPr lang="en-US" sz="1200" smtClean="0">
                <a:solidFill>
                  <a:schemeClr val="bg1"/>
                </a:solidFill>
              </a:rPr>
              <a:t> </a:t>
            </a:r>
          </a:p>
        </p:txBody>
      </p:sp>
      <p:sp>
        <p:nvSpPr>
          <p:cNvPr id="8" name="TextBox 7"/>
          <p:cNvSpPr txBox="1"/>
          <p:nvPr userDrawn="1"/>
        </p:nvSpPr>
        <p:spPr>
          <a:xfrm>
            <a:off x="8686800" y="6484938"/>
            <a:ext cx="441325" cy="246062"/>
          </a:xfrm>
          <a:prstGeom prst="rect">
            <a:avLst/>
          </a:prstGeom>
          <a:noFill/>
        </p:spPr>
        <p:txBody>
          <a:bodyPr>
            <a:spAutoFit/>
          </a:bodyPr>
          <a:lstStyle>
            <a:lvl1pPr eaLnBrk="0" hangingPunct="0">
              <a:defRPr>
                <a:solidFill>
                  <a:schemeClr val="tx1"/>
                </a:solidFill>
                <a:latin typeface="Arial" charset="0"/>
                <a:ea typeface="ヒラギノ角ゴ Pro W3" pitchFamily="-60" charset="-128"/>
              </a:defRPr>
            </a:lvl1pPr>
            <a:lvl2pPr marL="742950" indent="-285750" eaLnBrk="0" hangingPunct="0">
              <a:defRPr>
                <a:solidFill>
                  <a:schemeClr val="tx1"/>
                </a:solidFill>
                <a:latin typeface="Arial" charset="0"/>
                <a:ea typeface="ヒラギノ角ゴ Pro W3" pitchFamily="-60" charset="-128"/>
              </a:defRPr>
            </a:lvl2pPr>
            <a:lvl3pPr marL="1143000" indent="-228600" eaLnBrk="0" hangingPunct="0">
              <a:defRPr>
                <a:solidFill>
                  <a:schemeClr val="tx1"/>
                </a:solidFill>
                <a:latin typeface="Arial" charset="0"/>
                <a:ea typeface="ヒラギノ角ゴ Pro W3" pitchFamily="-60" charset="-128"/>
              </a:defRPr>
            </a:lvl3pPr>
            <a:lvl4pPr marL="1600200" indent="-228600" eaLnBrk="0" hangingPunct="0">
              <a:defRPr>
                <a:solidFill>
                  <a:schemeClr val="tx1"/>
                </a:solidFill>
                <a:latin typeface="Arial" charset="0"/>
                <a:ea typeface="ヒラギノ角ゴ Pro W3" pitchFamily="-60" charset="-128"/>
              </a:defRPr>
            </a:lvl4pPr>
            <a:lvl5pPr marL="2057400" indent="-228600" eaLnBrk="0" hangingPunct="0">
              <a:defRPr>
                <a:solidFill>
                  <a:schemeClr val="tx1"/>
                </a:solidFill>
                <a:latin typeface="Arial" charset="0"/>
                <a:ea typeface="ヒラギノ角ゴ Pro W3" pitchFamily="-60" charset="-128"/>
              </a:defRPr>
            </a:lvl5pPr>
            <a:lvl6pPr marL="2514600" indent="-228600" defTabSz="457200" eaLnBrk="0" fontAlgn="base" hangingPunct="0">
              <a:spcBef>
                <a:spcPct val="0"/>
              </a:spcBef>
              <a:spcAft>
                <a:spcPct val="0"/>
              </a:spcAft>
              <a:defRPr>
                <a:solidFill>
                  <a:schemeClr val="tx1"/>
                </a:solidFill>
                <a:latin typeface="Arial" charset="0"/>
                <a:ea typeface="ヒラギノ角ゴ Pro W3" pitchFamily="-60" charset="-128"/>
              </a:defRPr>
            </a:lvl6pPr>
            <a:lvl7pPr marL="2971800" indent="-228600" defTabSz="457200" eaLnBrk="0" fontAlgn="base" hangingPunct="0">
              <a:spcBef>
                <a:spcPct val="0"/>
              </a:spcBef>
              <a:spcAft>
                <a:spcPct val="0"/>
              </a:spcAft>
              <a:defRPr>
                <a:solidFill>
                  <a:schemeClr val="tx1"/>
                </a:solidFill>
                <a:latin typeface="Arial" charset="0"/>
                <a:ea typeface="ヒラギノ角ゴ Pro W3" pitchFamily="-60" charset="-128"/>
              </a:defRPr>
            </a:lvl7pPr>
            <a:lvl8pPr marL="3429000" indent="-228600" defTabSz="457200" eaLnBrk="0" fontAlgn="base" hangingPunct="0">
              <a:spcBef>
                <a:spcPct val="0"/>
              </a:spcBef>
              <a:spcAft>
                <a:spcPct val="0"/>
              </a:spcAft>
              <a:defRPr>
                <a:solidFill>
                  <a:schemeClr val="tx1"/>
                </a:solidFill>
                <a:latin typeface="Arial" charset="0"/>
                <a:ea typeface="ヒラギノ角ゴ Pro W3" pitchFamily="-60" charset="-128"/>
              </a:defRPr>
            </a:lvl8pPr>
            <a:lvl9pPr marL="3886200" indent="-228600" defTabSz="457200" eaLnBrk="0" fontAlgn="base" hangingPunct="0">
              <a:spcBef>
                <a:spcPct val="0"/>
              </a:spcBef>
              <a:spcAft>
                <a:spcPct val="0"/>
              </a:spcAft>
              <a:defRPr>
                <a:solidFill>
                  <a:schemeClr val="tx1"/>
                </a:solidFill>
                <a:latin typeface="Arial" charset="0"/>
                <a:ea typeface="ヒラギノ角ゴ Pro W3" pitchFamily="-60" charset="-128"/>
              </a:defRPr>
            </a:lvl9pPr>
          </a:lstStyle>
          <a:p>
            <a:pPr eaLnBrk="1" hangingPunct="1">
              <a:defRPr/>
            </a:pPr>
            <a:fld id="{AFA4DD9F-3796-427F-A24A-DE95ABD297D5}" type="slidenum">
              <a:rPr lang="en-US" sz="1000" b="1" smtClean="0">
                <a:solidFill>
                  <a:schemeClr val="bg1"/>
                </a:solidFill>
              </a:rPr>
              <a:pPr eaLnBrk="1" hangingPunct="1">
                <a:defRPr/>
              </a:pPr>
              <a:t>‹#›</a:t>
            </a:fld>
            <a:endParaRPr lang="en-US" sz="1000" b="1"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0" fontAlgn="base" hangingPunct="0">
        <a:spcBef>
          <a:spcPct val="0"/>
        </a:spcBef>
        <a:spcAft>
          <a:spcPct val="0"/>
        </a:spcAft>
        <a:defRPr sz="3600" b="1" kern="1200">
          <a:solidFill>
            <a:schemeClr val="tx1"/>
          </a:solidFill>
          <a:latin typeface="Arial Black"/>
          <a:ea typeface="ヒラギノ角ゴ Pro W3" pitchFamily="-28" charset="-128"/>
          <a:cs typeface="Arial Black"/>
        </a:defRPr>
      </a:lvl1pPr>
      <a:lvl2pPr algn="ctr" defTabSz="457200" rtl="0" eaLnBrk="0" fontAlgn="base" hangingPunct="0">
        <a:spcBef>
          <a:spcPct val="0"/>
        </a:spcBef>
        <a:spcAft>
          <a:spcPct val="0"/>
        </a:spcAft>
        <a:defRPr sz="3600" b="1">
          <a:solidFill>
            <a:schemeClr val="tx1"/>
          </a:solidFill>
          <a:latin typeface="Arial Black" pitchFamily="-60" charset="0"/>
          <a:ea typeface="ヒラギノ角ゴ Pro W3" pitchFamily="-28" charset="-128"/>
          <a:cs typeface="Arial Black" pitchFamily="34" charset="0"/>
        </a:defRPr>
      </a:lvl2pPr>
      <a:lvl3pPr algn="ctr" defTabSz="457200" rtl="0" eaLnBrk="0" fontAlgn="base" hangingPunct="0">
        <a:spcBef>
          <a:spcPct val="0"/>
        </a:spcBef>
        <a:spcAft>
          <a:spcPct val="0"/>
        </a:spcAft>
        <a:defRPr sz="3600" b="1">
          <a:solidFill>
            <a:schemeClr val="tx1"/>
          </a:solidFill>
          <a:latin typeface="Arial Black" pitchFamily="-60" charset="0"/>
          <a:ea typeface="ヒラギノ角ゴ Pro W3" pitchFamily="-28" charset="-128"/>
          <a:cs typeface="Arial Black" pitchFamily="34" charset="0"/>
        </a:defRPr>
      </a:lvl3pPr>
      <a:lvl4pPr algn="ctr" defTabSz="457200" rtl="0" eaLnBrk="0" fontAlgn="base" hangingPunct="0">
        <a:spcBef>
          <a:spcPct val="0"/>
        </a:spcBef>
        <a:spcAft>
          <a:spcPct val="0"/>
        </a:spcAft>
        <a:defRPr sz="3600" b="1">
          <a:solidFill>
            <a:schemeClr val="tx1"/>
          </a:solidFill>
          <a:latin typeface="Arial Black" pitchFamily="-60" charset="0"/>
          <a:ea typeface="ヒラギノ角ゴ Pro W3" pitchFamily="-28" charset="-128"/>
          <a:cs typeface="Arial Black" pitchFamily="34" charset="0"/>
        </a:defRPr>
      </a:lvl4pPr>
      <a:lvl5pPr algn="ctr" defTabSz="457200" rtl="0" eaLnBrk="0" fontAlgn="base" hangingPunct="0">
        <a:spcBef>
          <a:spcPct val="0"/>
        </a:spcBef>
        <a:spcAft>
          <a:spcPct val="0"/>
        </a:spcAft>
        <a:defRPr sz="3600" b="1">
          <a:solidFill>
            <a:schemeClr val="tx1"/>
          </a:solidFill>
          <a:latin typeface="Arial Black" pitchFamily="-60" charset="0"/>
          <a:ea typeface="ヒラギノ角ゴ Pro W3" pitchFamily="-28" charset="-128"/>
          <a:cs typeface="Arial Black" pitchFamily="34" charset="0"/>
        </a:defRPr>
      </a:lvl5pPr>
      <a:lvl6pPr marL="457200" algn="ctr" defTabSz="457200" rtl="0" fontAlgn="base">
        <a:spcBef>
          <a:spcPct val="0"/>
        </a:spcBef>
        <a:spcAft>
          <a:spcPct val="0"/>
        </a:spcAft>
        <a:defRPr sz="4400">
          <a:solidFill>
            <a:schemeClr val="tx1"/>
          </a:solidFill>
          <a:latin typeface="Calibri" pitchFamily="34" charset="0"/>
          <a:ea typeface="ヒラギノ角ゴ Pro W3" pitchFamily="-28" charset="-128"/>
          <a:cs typeface="ヒラギノ角ゴ Pro W3" pitchFamily="-28" charset="-128"/>
        </a:defRPr>
      </a:lvl6pPr>
      <a:lvl7pPr marL="914400" algn="ctr" defTabSz="457200" rtl="0" fontAlgn="base">
        <a:spcBef>
          <a:spcPct val="0"/>
        </a:spcBef>
        <a:spcAft>
          <a:spcPct val="0"/>
        </a:spcAft>
        <a:defRPr sz="4400">
          <a:solidFill>
            <a:schemeClr val="tx1"/>
          </a:solidFill>
          <a:latin typeface="Calibri" pitchFamily="34" charset="0"/>
          <a:ea typeface="ヒラギノ角ゴ Pro W3" pitchFamily="-28" charset="-128"/>
          <a:cs typeface="ヒラギノ角ゴ Pro W3" pitchFamily="-28" charset="-128"/>
        </a:defRPr>
      </a:lvl7pPr>
      <a:lvl8pPr marL="1371600" algn="ctr" defTabSz="457200" rtl="0" fontAlgn="base">
        <a:spcBef>
          <a:spcPct val="0"/>
        </a:spcBef>
        <a:spcAft>
          <a:spcPct val="0"/>
        </a:spcAft>
        <a:defRPr sz="4400">
          <a:solidFill>
            <a:schemeClr val="tx1"/>
          </a:solidFill>
          <a:latin typeface="Calibri" pitchFamily="34" charset="0"/>
          <a:ea typeface="ヒラギノ角ゴ Pro W3" pitchFamily="-28" charset="-128"/>
          <a:cs typeface="ヒラギノ角ゴ Pro W3" pitchFamily="-28" charset="-128"/>
        </a:defRPr>
      </a:lvl8pPr>
      <a:lvl9pPr marL="1828800" algn="ctr" defTabSz="457200" rtl="0" fontAlgn="base">
        <a:spcBef>
          <a:spcPct val="0"/>
        </a:spcBef>
        <a:spcAft>
          <a:spcPct val="0"/>
        </a:spcAft>
        <a:defRPr sz="4400">
          <a:solidFill>
            <a:schemeClr val="tx1"/>
          </a:solidFill>
          <a:latin typeface="Calibri" pitchFamily="34" charset="0"/>
          <a:ea typeface="ヒラギノ角ゴ Pro W3" pitchFamily="-28" charset="-128"/>
          <a:cs typeface="ヒラギノ角ゴ Pro W3" pitchFamily="-2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a:ea typeface="ヒラギノ角ゴ Pro W3" pitchFamily="-28" charset="-128"/>
          <a:cs typeface="Arial"/>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a:ea typeface="ヒラギノ角ゴ Pro W3" pitchFamily="-28" charset="-128"/>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a:ea typeface="ヒラギノ角ゴ Pro W3" pitchFamily="-28" charset="-128"/>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pitchFamily="-28" charset="-128"/>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ヒラギノ角ゴ Pro W3" pitchFamily="-28"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NewRTOGSlide2.jpg"/>
          <p:cNvPicPr>
            <a:picLocks noChangeAspect="1"/>
          </p:cNvPicPr>
          <p:nvPr/>
        </p:nvPicPr>
        <p:blipFill>
          <a:blip r:embed="rId2"/>
          <a:srcRect/>
          <a:stretch>
            <a:fillRect/>
          </a:stretch>
        </p:blipFill>
        <p:spPr bwMode="auto">
          <a:xfrm>
            <a:off x="0" y="4763"/>
            <a:ext cx="9144000" cy="6848475"/>
          </a:xfrm>
          <a:prstGeom prst="rect">
            <a:avLst/>
          </a:prstGeom>
          <a:noFill/>
          <a:ln w="9525">
            <a:noFill/>
            <a:miter lim="800000"/>
            <a:headEnd/>
            <a:tailEnd/>
          </a:ln>
        </p:spPr>
      </p:pic>
      <p:sp>
        <p:nvSpPr>
          <p:cNvPr id="2051" name="Title 1"/>
          <p:cNvSpPr>
            <a:spLocks noGrp="1"/>
          </p:cNvSpPr>
          <p:nvPr>
            <p:ph type="ctrTitle"/>
          </p:nvPr>
        </p:nvSpPr>
        <p:spPr>
          <a:xfrm>
            <a:off x="679450" y="2895600"/>
            <a:ext cx="7772400" cy="1470025"/>
          </a:xfrm>
        </p:spPr>
        <p:txBody>
          <a:bodyPr/>
          <a:lstStyle/>
          <a:p>
            <a:pPr eaLnBrk="1" hangingPunct="1"/>
            <a:r>
              <a:rPr lang="en-US" sz="2900" smtClean="0">
                <a:solidFill>
                  <a:schemeClr val="bg1"/>
                </a:solidFill>
                <a:latin typeface="Arial Black" pitchFamily="34" charset="0"/>
                <a:ea typeface="ヒラギノ角ゴ Pro W3" pitchFamily="-60" charset="-128"/>
                <a:cs typeface="Arial Black" pitchFamily="34" charset="0"/>
              </a:rPr>
              <a:t>Atlases for Organs at Risk (OARs) in Thoracic Radiation Therapy</a:t>
            </a:r>
            <a:r>
              <a:rPr lang="en-US" sz="2900" smtClean="0">
                <a:latin typeface="Helvetica Neue" pitchFamily="-60" charset="0"/>
                <a:ea typeface="ヒラギノ角ゴ Pro W3" pitchFamily="-60" charset="-128"/>
                <a:cs typeface="Arial Black" pitchFamily="34" charset="0"/>
              </a:rPr>
              <a:t/>
            </a:r>
            <a:br>
              <a:rPr lang="en-US" sz="2900" smtClean="0">
                <a:latin typeface="Helvetica Neue" pitchFamily="-60" charset="0"/>
                <a:ea typeface="ヒラギノ角ゴ Pro W3" pitchFamily="-60" charset="-128"/>
                <a:cs typeface="Arial Black" pitchFamily="34" charset="0"/>
              </a:rPr>
            </a:br>
            <a:endParaRPr lang="en-US" sz="2900" smtClean="0">
              <a:latin typeface="Helvetica Neue" pitchFamily="-60" charset="0"/>
              <a:ea typeface="ヒラギノ角ゴ Pro W3" pitchFamily="-60" charset="-128"/>
              <a:cs typeface="Arial Black" pitchFamily="34" charset="0"/>
            </a:endParaRPr>
          </a:p>
        </p:txBody>
      </p:sp>
      <p:sp>
        <p:nvSpPr>
          <p:cNvPr id="2052" name="Subtitle 2"/>
          <p:cNvSpPr>
            <a:spLocks noGrp="1"/>
          </p:cNvSpPr>
          <p:nvPr>
            <p:ph type="subTitle" idx="1"/>
          </p:nvPr>
        </p:nvSpPr>
        <p:spPr>
          <a:xfrm>
            <a:off x="1384300" y="4054475"/>
            <a:ext cx="6616700" cy="1889125"/>
          </a:xfrm>
        </p:spPr>
        <p:txBody>
          <a:bodyPr/>
          <a:lstStyle/>
          <a:p>
            <a:pPr eaLnBrk="1" hangingPunct="1"/>
            <a:r>
              <a:rPr lang="en-US" sz="2400" b="1" dirty="0" err="1" smtClean="0">
                <a:solidFill>
                  <a:srgbClr val="FFFFFF"/>
                </a:solidFill>
                <a:latin typeface="Arial" charset="0"/>
                <a:ea typeface="ヒラギノ角ゴ Pro W3" pitchFamily="-60" charset="-128"/>
                <a:cs typeface="Arial" charset="0"/>
              </a:rPr>
              <a:t>Feng</a:t>
            </a:r>
            <a:r>
              <a:rPr lang="en-US" sz="2400" b="1" dirty="0" smtClean="0">
                <a:solidFill>
                  <a:srgbClr val="FFFFFF"/>
                </a:solidFill>
                <a:latin typeface="Arial" charset="0"/>
                <a:ea typeface="ヒラギノ角ゴ Pro W3" pitchFamily="-60" charset="-128"/>
                <a:cs typeface="Arial" charset="0"/>
              </a:rPr>
              <a:t>-Ming (Spring) Kong MD PhD</a:t>
            </a:r>
          </a:p>
          <a:p>
            <a:pPr eaLnBrk="1" hangingPunct="1"/>
            <a:r>
              <a:rPr lang="en-US" sz="2400" b="1" dirty="0" smtClean="0">
                <a:solidFill>
                  <a:srgbClr val="FFFFFF"/>
                </a:solidFill>
                <a:latin typeface="Arial" charset="0"/>
                <a:ea typeface="ヒラギノ角ゴ Pro W3" pitchFamily="-60" charset="-128"/>
                <a:cs typeface="Arial" charset="0"/>
              </a:rPr>
              <a:t>Leslie </a:t>
            </a:r>
            <a:r>
              <a:rPr lang="en-US" sz="2400" b="1" dirty="0" err="1" smtClean="0">
                <a:solidFill>
                  <a:srgbClr val="FFFFFF"/>
                </a:solidFill>
                <a:latin typeface="Arial" charset="0"/>
                <a:ea typeface="ヒラギノ角ゴ Pro W3" pitchFamily="-60" charset="-128"/>
                <a:cs typeface="Arial" charset="0"/>
              </a:rPr>
              <a:t>Quint</a:t>
            </a:r>
            <a:r>
              <a:rPr lang="en-US" sz="2400" b="1" dirty="0" smtClean="0">
                <a:solidFill>
                  <a:srgbClr val="FFFFFF"/>
                </a:solidFill>
                <a:latin typeface="Arial" charset="0"/>
                <a:ea typeface="ヒラギノ角ゴ Pro W3" pitchFamily="-60" charset="-128"/>
                <a:cs typeface="Arial" charset="0"/>
              </a:rPr>
              <a:t> MD</a:t>
            </a:r>
          </a:p>
          <a:p>
            <a:pPr eaLnBrk="1" hangingPunct="1"/>
            <a:r>
              <a:rPr lang="en-US" sz="2400" b="1" dirty="0" smtClean="0">
                <a:solidFill>
                  <a:srgbClr val="FFFFFF"/>
                </a:solidFill>
                <a:latin typeface="Arial" charset="0"/>
                <a:ea typeface="ヒラギノ角ゴ Pro W3" pitchFamily="-60" charset="-128"/>
                <a:cs typeface="Arial" charset="0"/>
              </a:rPr>
              <a:t>Mitchell </a:t>
            </a:r>
            <a:r>
              <a:rPr lang="en-US" sz="2400" b="1" dirty="0" err="1" smtClean="0">
                <a:solidFill>
                  <a:srgbClr val="FFFFFF"/>
                </a:solidFill>
                <a:latin typeface="Arial" charset="0"/>
                <a:ea typeface="ヒラギノ角ゴ Pro W3" pitchFamily="-60" charset="-128"/>
                <a:cs typeface="Arial" charset="0"/>
              </a:rPr>
              <a:t>Machtay</a:t>
            </a:r>
            <a:r>
              <a:rPr lang="en-US" sz="2400" b="1" dirty="0" smtClean="0">
                <a:solidFill>
                  <a:srgbClr val="FFFFFF"/>
                </a:solidFill>
                <a:latin typeface="Arial" charset="0"/>
                <a:ea typeface="ヒラギノ角ゴ Pro W3" pitchFamily="-60" charset="-128"/>
                <a:cs typeface="Arial" charset="0"/>
              </a:rPr>
              <a:t> MD</a:t>
            </a:r>
          </a:p>
          <a:p>
            <a:pPr eaLnBrk="1" hangingPunct="1"/>
            <a:r>
              <a:rPr lang="en-US" sz="2400" b="1" dirty="0" smtClean="0">
                <a:solidFill>
                  <a:srgbClr val="FFFFFF"/>
                </a:solidFill>
                <a:latin typeface="Arial" charset="0"/>
                <a:ea typeface="ヒラギノ角ゴ Pro W3" pitchFamily="-60" charset="-128"/>
                <a:cs typeface="Arial" charset="0"/>
              </a:rPr>
              <a:t>Jeffrey Bradley MD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ChangeArrowheads="1"/>
          </p:cNvSpPr>
          <p:nvPr/>
        </p:nvSpPr>
        <p:spPr bwMode="auto">
          <a:xfrm>
            <a:off x="962025" y="457200"/>
            <a:ext cx="7556500" cy="584200"/>
          </a:xfrm>
          <a:prstGeom prst="rect">
            <a:avLst/>
          </a:prstGeom>
          <a:noFill/>
          <a:ln w="9525">
            <a:noFill/>
            <a:miter lim="800000"/>
            <a:headEnd/>
            <a:tailEnd/>
          </a:ln>
        </p:spPr>
        <p:txBody>
          <a:bodyPr wrap="none">
            <a:spAutoFit/>
          </a:bodyPr>
          <a:lstStyle/>
          <a:p>
            <a:r>
              <a:rPr lang="en-US" sz="3200" b="1"/>
              <a:t>Esophagus, lung and cord continue…</a:t>
            </a:r>
            <a:endParaRPr lang="en-US" sz="3200"/>
          </a:p>
        </p:txBody>
      </p:sp>
      <p:sp>
        <p:nvSpPr>
          <p:cNvPr id="11267" name="Rectangle 1"/>
          <p:cNvSpPr>
            <a:spLocks noChangeArrowheads="1"/>
          </p:cNvSpPr>
          <p:nvPr/>
        </p:nvSpPr>
        <p:spPr bwMode="auto">
          <a:xfrm>
            <a:off x="898525" y="4343400"/>
            <a:ext cx="2884488" cy="369888"/>
          </a:xfrm>
          <a:prstGeom prst="rect">
            <a:avLst/>
          </a:prstGeom>
          <a:noFill/>
          <a:ln w="9525">
            <a:noFill/>
            <a:miter lim="800000"/>
            <a:headEnd/>
            <a:tailEnd/>
          </a:ln>
        </p:spPr>
        <p:txBody>
          <a:bodyPr wrap="none">
            <a:spAutoFit/>
          </a:bodyPr>
          <a:lstStyle/>
          <a:p>
            <a:r>
              <a:rPr lang="en-US" b="1"/>
              <a:t>SVC=superior vena cava</a:t>
            </a:r>
            <a:endParaRPr lang="en-US"/>
          </a:p>
        </p:txBody>
      </p:sp>
      <p:sp>
        <p:nvSpPr>
          <p:cNvPr id="11268" name="Rectangle 2"/>
          <p:cNvSpPr>
            <a:spLocks noChangeArrowheads="1"/>
          </p:cNvSpPr>
          <p:nvPr/>
        </p:nvSpPr>
        <p:spPr bwMode="auto">
          <a:xfrm>
            <a:off x="1447800" y="1206500"/>
            <a:ext cx="5300663" cy="369888"/>
          </a:xfrm>
          <a:prstGeom prst="rect">
            <a:avLst/>
          </a:prstGeom>
          <a:noFill/>
          <a:ln w="9525">
            <a:noFill/>
            <a:miter lim="800000"/>
            <a:headEnd/>
            <a:tailEnd/>
          </a:ln>
        </p:spPr>
        <p:txBody>
          <a:bodyPr wrap="none">
            <a:spAutoFit/>
          </a:bodyPr>
          <a:lstStyle/>
          <a:p>
            <a:r>
              <a:rPr lang="en-US" b="1"/>
              <a:t>great vessels start from the level of aortic arch</a:t>
            </a:r>
            <a:endParaRPr lang="en-US"/>
          </a:p>
        </p:txBody>
      </p:sp>
      <p:sp>
        <p:nvSpPr>
          <p:cNvPr id="11269" name="Rectangle 1"/>
          <p:cNvSpPr>
            <a:spLocks noChangeArrowheads="1"/>
          </p:cNvSpPr>
          <p:nvPr/>
        </p:nvSpPr>
        <p:spPr bwMode="auto">
          <a:xfrm>
            <a:off x="1219200" y="5181600"/>
            <a:ext cx="5969000" cy="369888"/>
          </a:xfrm>
          <a:prstGeom prst="rect">
            <a:avLst/>
          </a:prstGeom>
          <a:noFill/>
          <a:ln w="9525">
            <a:noFill/>
            <a:miter lim="800000"/>
            <a:headEnd/>
            <a:tailEnd/>
          </a:ln>
        </p:spPr>
        <p:txBody>
          <a:bodyPr wrap="none">
            <a:spAutoFit/>
          </a:bodyPr>
          <a:lstStyle/>
          <a:p>
            <a:r>
              <a:rPr lang="en-US" b="1"/>
              <a:t>Proximal bronchial tree starts at 2 cm above carina </a:t>
            </a:r>
            <a:endParaRPr lang="en-US"/>
          </a:p>
        </p:txBody>
      </p:sp>
      <p:grpSp>
        <p:nvGrpSpPr>
          <p:cNvPr id="11270" name="Group 1"/>
          <p:cNvGrpSpPr>
            <a:grpSpLocks/>
          </p:cNvGrpSpPr>
          <p:nvPr/>
        </p:nvGrpSpPr>
        <p:grpSpPr bwMode="auto">
          <a:xfrm>
            <a:off x="407988" y="1782763"/>
            <a:ext cx="8328025" cy="3292475"/>
            <a:chOff x="189822" y="1766887"/>
            <a:chExt cx="8328703" cy="3291840"/>
          </a:xfrm>
        </p:grpSpPr>
        <p:pic>
          <p:nvPicPr>
            <p:cNvPr id="11271" name="Picture 8"/>
            <p:cNvPicPr preferRelativeResize="0">
              <a:picLocks noChangeArrowheads="1"/>
            </p:cNvPicPr>
            <p:nvPr/>
          </p:nvPicPr>
          <p:blipFill>
            <a:blip r:embed="rId2"/>
            <a:srcRect/>
            <a:stretch>
              <a:fillRect/>
            </a:stretch>
          </p:blipFill>
          <p:spPr bwMode="auto">
            <a:xfrm>
              <a:off x="189822" y="1766887"/>
              <a:ext cx="4023360" cy="3291840"/>
            </a:xfrm>
            <a:prstGeom prst="rect">
              <a:avLst/>
            </a:prstGeom>
            <a:noFill/>
            <a:ln w="9525">
              <a:noFill/>
              <a:miter lim="800000"/>
              <a:headEnd/>
              <a:tailEnd/>
            </a:ln>
            <a:effectLst/>
          </p:spPr>
        </p:pic>
        <p:pic>
          <p:nvPicPr>
            <p:cNvPr id="11272" name="Picture 9"/>
            <p:cNvPicPr preferRelativeResize="0">
              <a:picLocks noChangeArrowheads="1"/>
            </p:cNvPicPr>
            <p:nvPr/>
          </p:nvPicPr>
          <p:blipFill>
            <a:blip r:embed="rId3"/>
            <a:srcRect/>
            <a:stretch>
              <a:fillRect/>
            </a:stretch>
          </p:blipFill>
          <p:spPr bwMode="auto">
            <a:xfrm>
              <a:off x="4495165" y="1766887"/>
              <a:ext cx="4023360" cy="329184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 Contours</a:t>
            </a:r>
          </a:p>
        </p:txBody>
      </p:sp>
      <p:sp>
        <p:nvSpPr>
          <p:cNvPr id="103427" name="Content Placeholder 2"/>
          <p:cNvSpPr>
            <a:spLocks noGrp="1"/>
          </p:cNvSpPr>
          <p:nvPr>
            <p:ph idx="1"/>
          </p:nvPr>
        </p:nvSpPr>
        <p:spPr>
          <a:xfrm>
            <a:off x="457200" y="1143000"/>
            <a:ext cx="8305800" cy="5105400"/>
          </a:xfrm>
        </p:spPr>
        <p:txBody>
          <a:bodyPr/>
          <a:lstStyle/>
          <a:p>
            <a:pPr>
              <a:lnSpc>
                <a:spcPct val="90000"/>
              </a:lnSpc>
            </a:pPr>
            <a:r>
              <a:rPr lang="en-US" sz="2600" smtClean="0">
                <a:latin typeface="Arial" charset="0"/>
                <a:ea typeface="ヒラギノ角ゴ Pro W3" pitchFamily="-60" charset="-128"/>
                <a:cs typeface="Arial" charset="0"/>
              </a:rPr>
              <a:t>Chest wall can be autosegmented from the ipsilateral lung with a 2-cm expansion in the lateral, anterior, and posterior directions. Anteriorly and medially, it ends at the edge of the sternum. Posteriorly and medially, it stops at the edge of the vertebral body with inclusion of the spinal nerve root exit site.</a:t>
            </a:r>
          </a:p>
          <a:p>
            <a:pPr>
              <a:lnSpc>
                <a:spcPct val="90000"/>
              </a:lnSpc>
            </a:pPr>
            <a:r>
              <a:rPr lang="en-US" sz="2600" smtClean="0">
                <a:latin typeface="Arial" charset="0"/>
                <a:ea typeface="ヒラギノ角ゴ Pro W3" pitchFamily="-60" charset="-128"/>
                <a:cs typeface="Arial" charset="0"/>
              </a:rPr>
              <a:t>This recommendation was:</a:t>
            </a:r>
          </a:p>
          <a:p>
            <a:pPr lvl="1">
              <a:lnSpc>
                <a:spcPct val="90000"/>
              </a:lnSpc>
            </a:pPr>
            <a:r>
              <a:rPr lang="en-US" sz="2600" smtClean="0">
                <a:latin typeface="Arial" charset="0"/>
                <a:ea typeface="ヒラギノ角ゴ Pro W3" pitchFamily="-60" charset="-128"/>
                <a:cs typeface="Arial" charset="0"/>
              </a:rPr>
              <a:t>based on Kong et al, Int J Radiat Oncol Biol Phys. 2010 Oct 7. [Epub ahead of print]</a:t>
            </a:r>
          </a:p>
          <a:p>
            <a:pPr lvl="1">
              <a:lnSpc>
                <a:spcPct val="90000"/>
              </a:lnSpc>
            </a:pPr>
            <a:r>
              <a:rPr lang="en-US" sz="2600" smtClean="0">
                <a:latin typeface="Arial" charset="0"/>
                <a:ea typeface="ヒラギノ角ゴ Pro W3" pitchFamily="-60" charset="-128"/>
                <a:cs typeface="Arial" charset="0"/>
              </a:rPr>
              <a:t>Supported by “CW2cm consistently enabled better prediction of CW toxicity than CW3cm” in Mutter et al,</a:t>
            </a:r>
            <a:r>
              <a:rPr lang="en-US" sz="2600" b="1" smtClean="0">
                <a:latin typeface="Arial" charset="0"/>
                <a:ea typeface="ヒラギノ角ゴ Pro W3" pitchFamily="-60" charset="-128"/>
                <a:cs typeface="Arial" charset="0"/>
              </a:rPr>
              <a:t> </a:t>
            </a:r>
            <a:r>
              <a:rPr lang="en-US" sz="2600" smtClean="0">
                <a:latin typeface="Arial" charset="0"/>
                <a:ea typeface="ヒラギノ角ゴ Pro W3" pitchFamily="-60" charset="-128"/>
                <a:cs typeface="Arial" charset="0"/>
              </a:rPr>
              <a:t>Int J Radiat Oncol Biol Phys. 2011 Aug 23. [Epub ahead of print]</a:t>
            </a:r>
          </a:p>
          <a:p>
            <a:pPr>
              <a:lnSpc>
                <a:spcPct val="90000"/>
              </a:lnSpc>
            </a:pPr>
            <a:endParaRPr lang="en-US" sz="3000" smtClean="0">
              <a:latin typeface="Arial" charset="0"/>
              <a:ea typeface="ヒラギノ角ゴ Pro W3" pitchFamily="-60" charset="-128"/>
              <a:cs typeface="Arial"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3"/>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 (CW)</a:t>
            </a:r>
          </a:p>
        </p:txBody>
      </p:sp>
      <p:pic>
        <p:nvPicPr>
          <p:cNvPr id="104451" name="Content Placeholder 6" descr="Screen Clipping"/>
          <p:cNvPicPr>
            <a:picLocks noGrp="1" noChangeAspect="1"/>
          </p:cNvPicPr>
          <p:nvPr>
            <p:ph sz="half" idx="1"/>
          </p:nvPr>
        </p:nvPicPr>
        <p:blipFill>
          <a:blip r:embed="rId2"/>
          <a:srcRect/>
          <a:stretch>
            <a:fillRect/>
          </a:stretch>
        </p:blipFill>
        <p:spPr>
          <a:xfrm>
            <a:off x="457200" y="2740025"/>
            <a:ext cx="4038600" cy="2246313"/>
          </a:xfrm>
        </p:spPr>
      </p:pic>
      <p:pic>
        <p:nvPicPr>
          <p:cNvPr id="104452" name="Content Placeholder 7" descr="Screen Clipping"/>
          <p:cNvPicPr>
            <a:picLocks noGrp="1" noChangeAspect="1"/>
          </p:cNvPicPr>
          <p:nvPr>
            <p:ph sz="half" idx="2"/>
          </p:nvPr>
        </p:nvPicPr>
        <p:blipFill>
          <a:blip r:embed="rId3"/>
          <a:srcRect/>
          <a:stretch>
            <a:fillRect/>
          </a:stretch>
        </p:blipFill>
        <p:spPr>
          <a:xfrm>
            <a:off x="4648200" y="2719388"/>
            <a:ext cx="4038600" cy="2287587"/>
          </a:xfrm>
        </p:spPr>
      </p:pic>
      <p:cxnSp>
        <p:nvCxnSpPr>
          <p:cNvPr id="10" name="Straight Arrow Connector 9"/>
          <p:cNvCxnSpPr/>
          <p:nvPr/>
        </p:nvCxnSpPr>
        <p:spPr>
          <a:xfrm>
            <a:off x="685800" y="3087688"/>
            <a:ext cx="533400" cy="133350"/>
          </a:xfrm>
          <a:prstGeom prst="straightConnector1">
            <a:avLst/>
          </a:prstGeom>
          <a:ln w="19050">
            <a:solidFill>
              <a:srgbClr val="F618B7"/>
            </a:solidFill>
            <a:tailEnd type="arrow"/>
          </a:ln>
        </p:spPr>
        <p:style>
          <a:lnRef idx="2">
            <a:schemeClr val="accent2"/>
          </a:lnRef>
          <a:fillRef idx="0">
            <a:schemeClr val="accent2"/>
          </a:fillRef>
          <a:effectRef idx="1">
            <a:schemeClr val="accent2"/>
          </a:effectRef>
          <a:fontRef idx="minor">
            <a:schemeClr val="tx1"/>
          </a:fontRef>
        </p:style>
      </p:cxnSp>
      <p:sp>
        <p:nvSpPr>
          <p:cNvPr id="104454" name="TextBox 10"/>
          <p:cNvSpPr txBox="1">
            <a:spLocks noChangeArrowheads="1"/>
          </p:cNvSpPr>
          <p:nvPr/>
        </p:nvSpPr>
        <p:spPr bwMode="auto">
          <a:xfrm>
            <a:off x="444500" y="2714625"/>
            <a:ext cx="1249363" cy="368300"/>
          </a:xfrm>
          <a:prstGeom prst="rect">
            <a:avLst/>
          </a:prstGeom>
          <a:noFill/>
          <a:ln w="9525">
            <a:noFill/>
            <a:miter lim="800000"/>
            <a:headEnd/>
            <a:tailEnd/>
          </a:ln>
        </p:spPr>
        <p:txBody>
          <a:bodyPr wrap="none">
            <a:spAutoFit/>
          </a:bodyPr>
          <a:lstStyle/>
          <a:p>
            <a:r>
              <a:rPr lang="en-US">
                <a:solidFill>
                  <a:schemeClr val="bg1"/>
                </a:solidFill>
              </a:rPr>
              <a:t>Chest wall</a:t>
            </a:r>
          </a:p>
        </p:txBody>
      </p:sp>
      <p:sp>
        <p:nvSpPr>
          <p:cNvPr id="104455" name="TextBox 17"/>
          <p:cNvSpPr txBox="1">
            <a:spLocks noChangeArrowheads="1"/>
          </p:cNvSpPr>
          <p:nvPr/>
        </p:nvSpPr>
        <p:spPr bwMode="auto">
          <a:xfrm>
            <a:off x="1447800" y="5183188"/>
            <a:ext cx="4787900" cy="369887"/>
          </a:xfrm>
          <a:prstGeom prst="rect">
            <a:avLst/>
          </a:prstGeom>
          <a:noFill/>
          <a:ln w="9525">
            <a:noFill/>
            <a:miter lim="800000"/>
            <a:headEnd/>
            <a:tailEnd/>
          </a:ln>
        </p:spPr>
        <p:txBody>
          <a:bodyPr wrap="none">
            <a:spAutoFit/>
          </a:bodyPr>
          <a:lstStyle/>
          <a:p>
            <a:r>
              <a:rPr lang="en-US"/>
              <a:t>CW contouring starts at 3 cm above the PTV</a:t>
            </a:r>
          </a:p>
        </p:txBody>
      </p:sp>
      <p:sp>
        <p:nvSpPr>
          <p:cNvPr id="104456" name="Rectangle 8"/>
          <p:cNvSpPr>
            <a:spLocks noChangeArrowheads="1"/>
          </p:cNvSpPr>
          <p:nvPr/>
        </p:nvSpPr>
        <p:spPr bwMode="auto">
          <a:xfrm>
            <a:off x="908050" y="1295400"/>
            <a:ext cx="6781800" cy="1477963"/>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vertebrate bodies, sternum and skin. This can be accomplished through auto-expansion of the ipsilateral lung (within 3 cm range of PTV).</a:t>
            </a:r>
          </a:p>
          <a:p>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 </a:t>
            </a:r>
          </a:p>
        </p:txBody>
      </p:sp>
      <p:pic>
        <p:nvPicPr>
          <p:cNvPr id="105475" name="Content Placeholder 5" descr="Screen Clipping"/>
          <p:cNvPicPr>
            <a:picLocks noGrp="1" noChangeAspect="1"/>
          </p:cNvPicPr>
          <p:nvPr>
            <p:ph sz="half" idx="1"/>
          </p:nvPr>
        </p:nvPicPr>
        <p:blipFill>
          <a:blip r:embed="rId2"/>
          <a:srcRect/>
          <a:stretch>
            <a:fillRect/>
          </a:stretch>
        </p:blipFill>
        <p:spPr>
          <a:xfrm>
            <a:off x="457200" y="2747963"/>
            <a:ext cx="4038600" cy="2230437"/>
          </a:xfrm>
        </p:spPr>
      </p:pic>
      <p:pic>
        <p:nvPicPr>
          <p:cNvPr id="105476" name="Content Placeholder 6" descr="Screen Clipping"/>
          <p:cNvPicPr>
            <a:picLocks noGrp="1" noChangeAspect="1"/>
          </p:cNvPicPr>
          <p:nvPr>
            <p:ph sz="half" idx="2"/>
          </p:nvPr>
        </p:nvPicPr>
        <p:blipFill>
          <a:blip r:embed="rId3"/>
          <a:srcRect/>
          <a:stretch>
            <a:fillRect/>
          </a:stretch>
        </p:blipFill>
        <p:spPr>
          <a:xfrm>
            <a:off x="4648200" y="2716213"/>
            <a:ext cx="4038600" cy="2293937"/>
          </a:xfrm>
        </p:spPr>
      </p:pic>
      <p:sp>
        <p:nvSpPr>
          <p:cNvPr id="105477" name="TextBox 8"/>
          <p:cNvSpPr txBox="1">
            <a:spLocks noChangeArrowheads="1"/>
          </p:cNvSpPr>
          <p:nvPr/>
        </p:nvSpPr>
        <p:spPr bwMode="auto">
          <a:xfrm>
            <a:off x="1447800" y="5046663"/>
            <a:ext cx="2441575" cy="369887"/>
          </a:xfrm>
          <a:prstGeom prst="rect">
            <a:avLst/>
          </a:prstGeom>
          <a:noFill/>
          <a:ln w="9525">
            <a:noFill/>
            <a:miter lim="800000"/>
            <a:headEnd/>
            <a:tailEnd/>
          </a:ln>
        </p:spPr>
        <p:txBody>
          <a:bodyPr wrap="none">
            <a:spAutoFit/>
          </a:bodyPr>
          <a:lstStyle/>
          <a:p>
            <a:r>
              <a:rPr lang="en-US"/>
              <a:t>The superior end of PTV</a:t>
            </a:r>
          </a:p>
        </p:txBody>
      </p:sp>
      <p:cxnSp>
        <p:nvCxnSpPr>
          <p:cNvPr id="10" name="Straight Arrow Connector 9"/>
          <p:cNvCxnSpPr>
            <a:stCxn id="105479" idx="2"/>
          </p:cNvCxnSpPr>
          <p:nvPr/>
        </p:nvCxnSpPr>
        <p:spPr>
          <a:xfrm>
            <a:off x="1447800" y="3875088"/>
            <a:ext cx="498475" cy="392112"/>
          </a:xfrm>
          <a:prstGeom prst="straightConnector1">
            <a:avLst/>
          </a:prstGeom>
          <a:ln w="19050">
            <a:solidFill>
              <a:srgbClr val="FFC000"/>
            </a:solidFill>
            <a:tailEnd type="arrow"/>
          </a:ln>
        </p:spPr>
        <p:style>
          <a:lnRef idx="3">
            <a:schemeClr val="accent6"/>
          </a:lnRef>
          <a:fillRef idx="0">
            <a:schemeClr val="accent6"/>
          </a:fillRef>
          <a:effectRef idx="2">
            <a:schemeClr val="accent6"/>
          </a:effectRef>
          <a:fontRef idx="minor">
            <a:schemeClr val="tx1"/>
          </a:fontRef>
        </p:style>
      </p:cxnSp>
      <p:sp>
        <p:nvSpPr>
          <p:cNvPr id="105479" name="TextBox 10"/>
          <p:cNvSpPr txBox="1">
            <a:spLocks noChangeArrowheads="1"/>
          </p:cNvSpPr>
          <p:nvPr/>
        </p:nvSpPr>
        <p:spPr bwMode="auto">
          <a:xfrm>
            <a:off x="1174750" y="3505200"/>
            <a:ext cx="546100" cy="369888"/>
          </a:xfrm>
          <a:prstGeom prst="rect">
            <a:avLst/>
          </a:prstGeom>
          <a:noFill/>
          <a:ln w="9525">
            <a:noFill/>
            <a:miter lim="800000"/>
            <a:headEnd/>
            <a:tailEnd/>
          </a:ln>
        </p:spPr>
        <p:txBody>
          <a:bodyPr wrap="none">
            <a:spAutoFit/>
          </a:bodyPr>
          <a:lstStyle/>
          <a:p>
            <a:r>
              <a:rPr lang="en-US">
                <a:solidFill>
                  <a:schemeClr val="bg1"/>
                </a:solidFill>
              </a:rPr>
              <a:t>PTV</a:t>
            </a:r>
          </a:p>
        </p:txBody>
      </p:sp>
      <p:sp>
        <p:nvSpPr>
          <p:cNvPr id="105480" name="Rectangle 2"/>
          <p:cNvSpPr>
            <a:spLocks noChangeArrowheads="1"/>
          </p:cNvSpPr>
          <p:nvPr/>
        </p:nvSpPr>
        <p:spPr bwMode="auto">
          <a:xfrm>
            <a:off x="800100" y="1649413"/>
            <a:ext cx="7391400" cy="646112"/>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vertebral bodies, sternum and skin. </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a:t>
            </a:r>
          </a:p>
        </p:txBody>
      </p:sp>
      <p:pic>
        <p:nvPicPr>
          <p:cNvPr id="106499" name="Content Placeholder 5" descr="Screen Clipping"/>
          <p:cNvPicPr>
            <a:picLocks noGrp="1" noChangeAspect="1"/>
          </p:cNvPicPr>
          <p:nvPr>
            <p:ph sz="half" idx="2"/>
          </p:nvPr>
        </p:nvPicPr>
        <p:blipFill>
          <a:blip r:embed="rId2"/>
          <a:srcRect/>
          <a:stretch>
            <a:fillRect/>
          </a:stretch>
        </p:blipFill>
        <p:spPr>
          <a:xfrm>
            <a:off x="4648200" y="2709863"/>
            <a:ext cx="4038600" cy="2306637"/>
          </a:xfrm>
        </p:spPr>
      </p:pic>
      <p:pic>
        <p:nvPicPr>
          <p:cNvPr id="106500" name="Content Placeholder 4" descr="Screen Clipping"/>
          <p:cNvPicPr>
            <a:picLocks noGrp="1" noChangeAspect="1"/>
          </p:cNvPicPr>
          <p:nvPr>
            <p:ph sz="half" idx="1"/>
          </p:nvPr>
        </p:nvPicPr>
        <p:blipFill>
          <a:blip r:embed="rId3"/>
          <a:srcRect/>
          <a:stretch>
            <a:fillRect/>
          </a:stretch>
        </p:blipFill>
        <p:spPr>
          <a:xfrm>
            <a:off x="457200" y="2713038"/>
            <a:ext cx="4038600" cy="2300287"/>
          </a:xfrm>
        </p:spPr>
      </p:pic>
      <p:sp>
        <p:nvSpPr>
          <p:cNvPr id="106501" name="TextBox 6"/>
          <p:cNvSpPr txBox="1">
            <a:spLocks noChangeArrowheads="1"/>
          </p:cNvSpPr>
          <p:nvPr/>
        </p:nvSpPr>
        <p:spPr bwMode="auto">
          <a:xfrm>
            <a:off x="1057275" y="5410200"/>
            <a:ext cx="2470150" cy="369888"/>
          </a:xfrm>
          <a:prstGeom prst="rect">
            <a:avLst/>
          </a:prstGeom>
          <a:noFill/>
          <a:ln w="9525">
            <a:noFill/>
            <a:miter lim="800000"/>
            <a:headEnd/>
            <a:tailEnd/>
          </a:ln>
        </p:spPr>
        <p:txBody>
          <a:bodyPr wrap="none">
            <a:spAutoFit/>
          </a:bodyPr>
          <a:lstStyle/>
          <a:p>
            <a:r>
              <a:rPr lang="en-US"/>
              <a:t>The superior end of GTV</a:t>
            </a:r>
          </a:p>
        </p:txBody>
      </p:sp>
      <p:cxnSp>
        <p:nvCxnSpPr>
          <p:cNvPr id="8" name="Straight Arrow Connector 7"/>
          <p:cNvCxnSpPr/>
          <p:nvPr/>
        </p:nvCxnSpPr>
        <p:spPr>
          <a:xfrm flipV="1">
            <a:off x="920750" y="4343400"/>
            <a:ext cx="1025525" cy="304800"/>
          </a:xfrm>
          <a:prstGeom prst="straightConnector1">
            <a:avLst/>
          </a:prstGeom>
          <a:ln w="19050">
            <a:solidFill>
              <a:srgbClr val="00B0F0"/>
            </a:solidFill>
            <a:tailEnd type="arrow"/>
          </a:ln>
        </p:spPr>
        <p:style>
          <a:lnRef idx="3">
            <a:schemeClr val="accent5"/>
          </a:lnRef>
          <a:fillRef idx="0">
            <a:schemeClr val="accent5"/>
          </a:fillRef>
          <a:effectRef idx="2">
            <a:schemeClr val="accent5"/>
          </a:effectRef>
          <a:fontRef idx="minor">
            <a:schemeClr val="tx1"/>
          </a:fontRef>
        </p:style>
      </p:cxnSp>
      <p:sp>
        <p:nvSpPr>
          <p:cNvPr id="106503" name="TextBox 8"/>
          <p:cNvSpPr txBox="1">
            <a:spLocks noChangeArrowheads="1"/>
          </p:cNvSpPr>
          <p:nvPr/>
        </p:nvSpPr>
        <p:spPr bwMode="auto">
          <a:xfrm>
            <a:off x="457200" y="4648200"/>
            <a:ext cx="573088" cy="369888"/>
          </a:xfrm>
          <a:prstGeom prst="rect">
            <a:avLst/>
          </a:prstGeom>
          <a:noFill/>
          <a:ln w="9525">
            <a:noFill/>
            <a:miter lim="800000"/>
            <a:headEnd/>
            <a:tailEnd/>
          </a:ln>
        </p:spPr>
        <p:txBody>
          <a:bodyPr wrap="none">
            <a:spAutoFit/>
          </a:bodyPr>
          <a:lstStyle/>
          <a:p>
            <a:r>
              <a:rPr lang="en-US">
                <a:solidFill>
                  <a:schemeClr val="bg1"/>
                </a:solidFill>
              </a:rPr>
              <a:t>GTV</a:t>
            </a:r>
          </a:p>
        </p:txBody>
      </p:sp>
      <p:cxnSp>
        <p:nvCxnSpPr>
          <p:cNvPr id="10" name="Straight Arrow Connector 9"/>
          <p:cNvCxnSpPr>
            <a:stCxn id="106505" idx="2"/>
          </p:cNvCxnSpPr>
          <p:nvPr/>
        </p:nvCxnSpPr>
        <p:spPr>
          <a:xfrm>
            <a:off x="742950" y="3079750"/>
            <a:ext cx="1190625" cy="1069975"/>
          </a:xfrm>
          <a:prstGeom prst="straightConnector1">
            <a:avLst/>
          </a:prstGeom>
          <a:ln w="19050">
            <a:solidFill>
              <a:srgbClr val="FFC000"/>
            </a:solidFill>
            <a:tailEnd type="arrow"/>
          </a:ln>
        </p:spPr>
        <p:style>
          <a:lnRef idx="3">
            <a:schemeClr val="accent6"/>
          </a:lnRef>
          <a:fillRef idx="0">
            <a:schemeClr val="accent6"/>
          </a:fillRef>
          <a:effectRef idx="2">
            <a:schemeClr val="accent6"/>
          </a:effectRef>
          <a:fontRef idx="minor">
            <a:schemeClr val="tx1"/>
          </a:fontRef>
        </p:style>
      </p:cxnSp>
      <p:sp>
        <p:nvSpPr>
          <p:cNvPr id="106505" name="TextBox 10"/>
          <p:cNvSpPr txBox="1">
            <a:spLocks noChangeArrowheads="1"/>
          </p:cNvSpPr>
          <p:nvPr/>
        </p:nvSpPr>
        <p:spPr bwMode="auto">
          <a:xfrm>
            <a:off x="471488" y="2711450"/>
            <a:ext cx="544512" cy="368300"/>
          </a:xfrm>
          <a:prstGeom prst="rect">
            <a:avLst/>
          </a:prstGeom>
          <a:noFill/>
          <a:ln w="9525">
            <a:noFill/>
            <a:miter lim="800000"/>
            <a:headEnd/>
            <a:tailEnd/>
          </a:ln>
        </p:spPr>
        <p:txBody>
          <a:bodyPr wrap="none">
            <a:spAutoFit/>
          </a:bodyPr>
          <a:lstStyle/>
          <a:p>
            <a:r>
              <a:rPr lang="en-US">
                <a:solidFill>
                  <a:schemeClr val="bg1"/>
                </a:solidFill>
              </a:rPr>
              <a:t>PTV</a:t>
            </a:r>
          </a:p>
        </p:txBody>
      </p:sp>
      <p:sp>
        <p:nvSpPr>
          <p:cNvPr id="106506" name="Rectangle 11"/>
          <p:cNvSpPr>
            <a:spLocks noChangeArrowheads="1"/>
          </p:cNvSpPr>
          <p:nvPr/>
        </p:nvSpPr>
        <p:spPr bwMode="auto">
          <a:xfrm>
            <a:off x="800100" y="1649413"/>
            <a:ext cx="7391400" cy="646112"/>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vertebral bodies, sternum and skin.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a:t>
            </a:r>
          </a:p>
        </p:txBody>
      </p:sp>
      <p:pic>
        <p:nvPicPr>
          <p:cNvPr id="107523" name="Content Placeholder 4" descr="Screen Clipping"/>
          <p:cNvPicPr>
            <a:picLocks noGrp="1" noChangeAspect="1"/>
          </p:cNvPicPr>
          <p:nvPr>
            <p:ph sz="half" idx="1"/>
          </p:nvPr>
        </p:nvPicPr>
        <p:blipFill>
          <a:blip r:embed="rId2"/>
          <a:srcRect/>
          <a:stretch>
            <a:fillRect/>
          </a:stretch>
        </p:blipFill>
        <p:spPr>
          <a:xfrm>
            <a:off x="457200" y="2705100"/>
            <a:ext cx="4038600" cy="2316163"/>
          </a:xfrm>
        </p:spPr>
      </p:pic>
      <p:pic>
        <p:nvPicPr>
          <p:cNvPr id="107524" name="Content Placeholder 5" descr="Screen Clipping"/>
          <p:cNvPicPr>
            <a:picLocks noGrp="1" noChangeAspect="1"/>
          </p:cNvPicPr>
          <p:nvPr>
            <p:ph sz="half" idx="2"/>
          </p:nvPr>
        </p:nvPicPr>
        <p:blipFill>
          <a:blip r:embed="rId3"/>
          <a:srcRect/>
          <a:stretch>
            <a:fillRect/>
          </a:stretch>
        </p:blipFill>
        <p:spPr>
          <a:xfrm>
            <a:off x="4648200" y="2682875"/>
            <a:ext cx="4038600" cy="2360613"/>
          </a:xfrm>
        </p:spPr>
      </p:pic>
      <p:sp>
        <p:nvSpPr>
          <p:cNvPr id="107525" name="Rectangle 6"/>
          <p:cNvSpPr>
            <a:spLocks noChangeArrowheads="1"/>
          </p:cNvSpPr>
          <p:nvPr/>
        </p:nvSpPr>
        <p:spPr bwMode="auto">
          <a:xfrm>
            <a:off x="800100" y="1649413"/>
            <a:ext cx="7391400" cy="646112"/>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vertebral bodies, sternum and skin. </a:t>
            </a:r>
          </a:p>
        </p:txBody>
      </p:sp>
      <p:sp>
        <p:nvSpPr>
          <p:cNvPr id="107526" name="Rectangle 2"/>
          <p:cNvSpPr>
            <a:spLocks noChangeArrowheads="1"/>
          </p:cNvSpPr>
          <p:nvPr/>
        </p:nvSpPr>
        <p:spPr bwMode="auto">
          <a:xfrm>
            <a:off x="1752600" y="5486400"/>
            <a:ext cx="4754563" cy="461963"/>
          </a:xfrm>
          <a:prstGeom prst="rect">
            <a:avLst/>
          </a:prstGeom>
          <a:noFill/>
          <a:ln w="9525">
            <a:noFill/>
            <a:miter lim="800000"/>
            <a:headEnd/>
            <a:tailEnd/>
          </a:ln>
        </p:spPr>
        <p:txBody>
          <a:bodyPr wrap="none">
            <a:spAutoFit/>
          </a:bodyPr>
          <a:lstStyle/>
          <a:p>
            <a:r>
              <a:rPr lang="en-US" sz="2400"/>
              <a:t>Chest wall contours around GTV</a:t>
            </a:r>
            <a:r>
              <a:rPr lang="en-US"/>
              <a:t>.</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a:t>
            </a:r>
          </a:p>
        </p:txBody>
      </p:sp>
      <p:pic>
        <p:nvPicPr>
          <p:cNvPr id="108547" name="Content Placeholder 5" descr="Screen Clipping"/>
          <p:cNvPicPr>
            <a:picLocks noGrp="1" noChangeAspect="1"/>
          </p:cNvPicPr>
          <p:nvPr>
            <p:ph sz="half" idx="1"/>
          </p:nvPr>
        </p:nvPicPr>
        <p:blipFill>
          <a:blip r:embed="rId2"/>
          <a:srcRect/>
          <a:stretch>
            <a:fillRect/>
          </a:stretch>
        </p:blipFill>
        <p:spPr>
          <a:xfrm>
            <a:off x="457200" y="2640013"/>
            <a:ext cx="4038600" cy="2446337"/>
          </a:xfrm>
        </p:spPr>
      </p:pic>
      <p:pic>
        <p:nvPicPr>
          <p:cNvPr id="108548" name="Content Placeholder 6" descr="Screen Clipping"/>
          <p:cNvPicPr>
            <a:picLocks noGrp="1" noChangeAspect="1"/>
          </p:cNvPicPr>
          <p:nvPr>
            <p:ph sz="half" idx="2"/>
          </p:nvPr>
        </p:nvPicPr>
        <p:blipFill>
          <a:blip r:embed="rId3"/>
          <a:srcRect/>
          <a:stretch>
            <a:fillRect/>
          </a:stretch>
        </p:blipFill>
        <p:spPr>
          <a:xfrm>
            <a:off x="4648200" y="2632075"/>
            <a:ext cx="4038600" cy="2462213"/>
          </a:xfrm>
        </p:spPr>
      </p:pic>
      <p:sp>
        <p:nvSpPr>
          <p:cNvPr id="108549" name="TextBox 7"/>
          <p:cNvSpPr txBox="1">
            <a:spLocks noChangeArrowheads="1"/>
          </p:cNvSpPr>
          <p:nvPr/>
        </p:nvSpPr>
        <p:spPr bwMode="auto">
          <a:xfrm>
            <a:off x="1298575" y="5127625"/>
            <a:ext cx="2347913" cy="368300"/>
          </a:xfrm>
          <a:prstGeom prst="rect">
            <a:avLst/>
          </a:prstGeom>
          <a:noFill/>
          <a:ln w="9525">
            <a:noFill/>
            <a:miter lim="800000"/>
            <a:headEnd/>
            <a:tailEnd/>
          </a:ln>
        </p:spPr>
        <p:txBody>
          <a:bodyPr wrap="none">
            <a:spAutoFit/>
          </a:bodyPr>
          <a:lstStyle/>
          <a:p>
            <a:r>
              <a:rPr lang="en-US"/>
              <a:t>The inferior end of PTV</a:t>
            </a:r>
          </a:p>
        </p:txBody>
      </p:sp>
      <p:sp>
        <p:nvSpPr>
          <p:cNvPr id="108550" name="TextBox 8"/>
          <p:cNvSpPr txBox="1">
            <a:spLocks noChangeArrowheads="1"/>
          </p:cNvSpPr>
          <p:nvPr/>
        </p:nvSpPr>
        <p:spPr bwMode="auto">
          <a:xfrm>
            <a:off x="5715000" y="5127625"/>
            <a:ext cx="1733550" cy="368300"/>
          </a:xfrm>
          <a:prstGeom prst="rect">
            <a:avLst/>
          </a:prstGeom>
          <a:noFill/>
          <a:ln w="9525">
            <a:noFill/>
            <a:miter lim="800000"/>
            <a:headEnd/>
            <a:tailEnd/>
          </a:ln>
        </p:spPr>
        <p:txBody>
          <a:bodyPr wrap="none">
            <a:spAutoFit/>
          </a:bodyPr>
          <a:lstStyle/>
          <a:p>
            <a:r>
              <a:rPr lang="en-US"/>
              <a:t>3 cm below PTV </a:t>
            </a:r>
          </a:p>
        </p:txBody>
      </p:sp>
      <p:sp>
        <p:nvSpPr>
          <p:cNvPr id="108551" name="Rectangle 9"/>
          <p:cNvSpPr>
            <a:spLocks noChangeArrowheads="1"/>
          </p:cNvSpPr>
          <p:nvPr/>
        </p:nvSpPr>
        <p:spPr bwMode="auto">
          <a:xfrm>
            <a:off x="800100" y="1649413"/>
            <a:ext cx="7391400" cy="646112"/>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vertebral bodies, sternum and skin. </a:t>
            </a:r>
          </a:p>
        </p:txBody>
      </p:sp>
      <p:sp>
        <p:nvSpPr>
          <p:cNvPr id="108552" name="Rectangle 2"/>
          <p:cNvSpPr>
            <a:spLocks noChangeArrowheads="1"/>
          </p:cNvSpPr>
          <p:nvPr/>
        </p:nvSpPr>
        <p:spPr bwMode="auto">
          <a:xfrm>
            <a:off x="998538" y="5638800"/>
            <a:ext cx="6781800" cy="461963"/>
          </a:xfrm>
          <a:prstGeom prst="rect">
            <a:avLst/>
          </a:prstGeom>
          <a:noFill/>
          <a:ln w="9525">
            <a:noFill/>
            <a:miter lim="800000"/>
            <a:headEnd/>
            <a:tailEnd/>
          </a:ln>
        </p:spPr>
        <p:txBody>
          <a:bodyPr>
            <a:spAutoFit/>
          </a:bodyPr>
          <a:lstStyle/>
          <a:p>
            <a:r>
              <a:rPr lang="en-US" sz="2400"/>
              <a:t>CW ends at 3cm from the inferior edge of PTV.</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Acknowledgement</a:t>
            </a:r>
          </a:p>
        </p:txBody>
      </p:sp>
      <p:sp>
        <p:nvSpPr>
          <p:cNvPr id="109571" name="Content Placeholder 2"/>
          <p:cNvSpPr>
            <a:spLocks noGrp="1"/>
          </p:cNvSpPr>
          <p:nvPr>
            <p:ph sz="half" idx="1"/>
          </p:nvPr>
        </p:nvSpPr>
        <p:spPr>
          <a:xfrm>
            <a:off x="457200" y="2057400"/>
            <a:ext cx="7924800" cy="4525963"/>
          </a:xfrm>
        </p:spPr>
        <p:txBody>
          <a:bodyPr/>
          <a:lstStyle/>
          <a:p>
            <a:r>
              <a:rPr lang="en-US" smtClean="0">
                <a:latin typeface="Arial" charset="0"/>
                <a:ea typeface="ヒラギノ角ゴ Pro W3" pitchFamily="-60" charset="-128"/>
                <a:cs typeface="Arial" charset="0"/>
              </a:rPr>
              <a:t>We are grateful for pictures prepared by Leslie Quint MD, Steven Kronenberg, Daniel Tatro,  Dr. Chenbo Han, Dr. Weili Wang and Paul Stanton.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ChangeArrowheads="1"/>
          </p:cNvSpPr>
          <p:nvPr/>
        </p:nvSpPr>
        <p:spPr bwMode="auto">
          <a:xfrm>
            <a:off x="962025" y="457200"/>
            <a:ext cx="7556500" cy="584200"/>
          </a:xfrm>
          <a:prstGeom prst="rect">
            <a:avLst/>
          </a:prstGeom>
          <a:noFill/>
          <a:ln w="9525">
            <a:noFill/>
            <a:miter lim="800000"/>
            <a:headEnd/>
            <a:tailEnd/>
          </a:ln>
        </p:spPr>
        <p:txBody>
          <a:bodyPr wrap="none">
            <a:spAutoFit/>
          </a:bodyPr>
          <a:lstStyle/>
          <a:p>
            <a:r>
              <a:rPr lang="en-US" sz="3200" b="1"/>
              <a:t>Esophagus, lung and cord continue…</a:t>
            </a:r>
            <a:endParaRPr lang="en-US" sz="3200"/>
          </a:p>
        </p:txBody>
      </p:sp>
      <p:sp>
        <p:nvSpPr>
          <p:cNvPr id="12291" name="Rectangle 4"/>
          <p:cNvSpPr>
            <a:spLocks noChangeArrowheads="1"/>
          </p:cNvSpPr>
          <p:nvPr/>
        </p:nvSpPr>
        <p:spPr bwMode="auto">
          <a:xfrm>
            <a:off x="1600200" y="1208088"/>
            <a:ext cx="4800600" cy="369887"/>
          </a:xfrm>
          <a:prstGeom prst="rect">
            <a:avLst/>
          </a:prstGeom>
          <a:noFill/>
          <a:ln w="9525">
            <a:noFill/>
            <a:miter lim="800000"/>
            <a:headEnd/>
            <a:tailEnd/>
          </a:ln>
        </p:spPr>
        <p:txBody>
          <a:bodyPr wrap="none">
            <a:spAutoFit/>
          </a:bodyPr>
          <a:lstStyle/>
          <a:p>
            <a:r>
              <a:rPr lang="en-US" b="1"/>
              <a:t>and great vessels, proximal bronchial tree</a:t>
            </a:r>
            <a:endParaRPr lang="en-US"/>
          </a:p>
        </p:txBody>
      </p:sp>
      <p:sp>
        <p:nvSpPr>
          <p:cNvPr id="12292" name="Rectangle 2"/>
          <p:cNvSpPr>
            <a:spLocks noChangeArrowheads="1"/>
          </p:cNvSpPr>
          <p:nvPr/>
        </p:nvSpPr>
        <p:spPr bwMode="auto">
          <a:xfrm>
            <a:off x="822325" y="5461000"/>
            <a:ext cx="7696200" cy="646113"/>
          </a:xfrm>
          <a:prstGeom prst="rect">
            <a:avLst/>
          </a:prstGeom>
          <a:noFill/>
          <a:ln w="9525">
            <a:noFill/>
            <a:miter lim="800000"/>
            <a:headEnd/>
            <a:tailEnd/>
          </a:ln>
        </p:spPr>
        <p:txBody>
          <a:bodyPr>
            <a:spAutoFit/>
          </a:bodyPr>
          <a:lstStyle/>
          <a:p>
            <a:r>
              <a:rPr lang="en-US"/>
              <a:t>AA=ascending aorta, PA=pulmonary artery, DA=descending aorta, SVC=superior vena cava</a:t>
            </a:r>
          </a:p>
        </p:txBody>
      </p:sp>
      <p:grpSp>
        <p:nvGrpSpPr>
          <p:cNvPr id="12293" name="Group 1"/>
          <p:cNvGrpSpPr>
            <a:grpSpLocks/>
          </p:cNvGrpSpPr>
          <p:nvPr/>
        </p:nvGrpSpPr>
        <p:grpSpPr bwMode="auto">
          <a:xfrm>
            <a:off x="371475" y="1782763"/>
            <a:ext cx="8401050" cy="3292475"/>
            <a:chOff x="304800" y="1676400"/>
            <a:chExt cx="8400972" cy="3291840"/>
          </a:xfrm>
        </p:grpSpPr>
        <p:pic>
          <p:nvPicPr>
            <p:cNvPr id="12294" name="Picture 7"/>
            <p:cNvPicPr preferRelativeResize="0">
              <a:picLocks noChangeArrowheads="1"/>
            </p:cNvPicPr>
            <p:nvPr/>
          </p:nvPicPr>
          <p:blipFill>
            <a:blip r:embed="rId2"/>
            <a:srcRect/>
            <a:stretch>
              <a:fillRect/>
            </a:stretch>
          </p:blipFill>
          <p:spPr bwMode="auto">
            <a:xfrm>
              <a:off x="304800" y="1676400"/>
              <a:ext cx="4019550" cy="3291840"/>
            </a:xfrm>
            <a:prstGeom prst="rect">
              <a:avLst/>
            </a:prstGeom>
            <a:noFill/>
            <a:ln w="9525">
              <a:noFill/>
              <a:miter lim="800000"/>
              <a:headEnd/>
              <a:tailEnd/>
            </a:ln>
            <a:effectLst/>
          </p:spPr>
        </p:pic>
        <p:pic>
          <p:nvPicPr>
            <p:cNvPr id="12295" name="Picture 8"/>
            <p:cNvPicPr preferRelativeResize="0">
              <a:picLocks noChangeArrowheads="1"/>
            </p:cNvPicPr>
            <p:nvPr/>
          </p:nvPicPr>
          <p:blipFill>
            <a:blip r:embed="rId3"/>
            <a:srcRect/>
            <a:stretch>
              <a:fillRect/>
            </a:stretch>
          </p:blipFill>
          <p:spPr bwMode="auto">
            <a:xfrm>
              <a:off x="4682412" y="1676400"/>
              <a:ext cx="4023360" cy="329184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nvSpPr>
        <p:spPr bwMode="auto">
          <a:xfrm>
            <a:off x="381000" y="457200"/>
            <a:ext cx="7535863" cy="1077913"/>
          </a:xfrm>
          <a:prstGeom prst="rect">
            <a:avLst/>
          </a:prstGeom>
          <a:noFill/>
          <a:ln w="9525">
            <a:noFill/>
            <a:miter lim="800000"/>
            <a:headEnd/>
            <a:tailEnd/>
          </a:ln>
        </p:spPr>
        <p:txBody>
          <a:bodyPr wrap="none">
            <a:spAutoFit/>
          </a:bodyPr>
          <a:lstStyle/>
          <a:p>
            <a:r>
              <a:rPr lang="en-US" sz="3200" b="1"/>
              <a:t>Esophagus, lung, cord, great vessels </a:t>
            </a:r>
          </a:p>
          <a:p>
            <a:r>
              <a:rPr lang="en-US" sz="3200" b="1"/>
              <a:t>and proximal bronchial tree</a:t>
            </a:r>
            <a:endParaRPr lang="en-US" sz="3200"/>
          </a:p>
        </p:txBody>
      </p:sp>
      <p:sp>
        <p:nvSpPr>
          <p:cNvPr id="13315" name="Rectangle 1"/>
          <p:cNvSpPr>
            <a:spLocks noChangeArrowheads="1"/>
          </p:cNvSpPr>
          <p:nvPr/>
        </p:nvSpPr>
        <p:spPr bwMode="auto">
          <a:xfrm>
            <a:off x="1752600" y="5195888"/>
            <a:ext cx="6164263" cy="646112"/>
          </a:xfrm>
          <a:prstGeom prst="rect">
            <a:avLst/>
          </a:prstGeom>
          <a:noFill/>
          <a:ln w="9525">
            <a:noFill/>
            <a:miter lim="800000"/>
            <a:headEnd/>
            <a:tailEnd/>
          </a:ln>
        </p:spPr>
        <p:txBody>
          <a:bodyPr>
            <a:spAutoFit/>
          </a:bodyPr>
          <a:lstStyle/>
          <a:p>
            <a:r>
              <a:rPr lang="en-US"/>
              <a:t>AA=ascending aorta, PA=pulmonary artery, DA=descending aorta, SVC=superior vena cava</a:t>
            </a:r>
          </a:p>
        </p:txBody>
      </p:sp>
      <p:grpSp>
        <p:nvGrpSpPr>
          <p:cNvPr id="13316" name="Group 1"/>
          <p:cNvGrpSpPr>
            <a:grpSpLocks/>
          </p:cNvGrpSpPr>
          <p:nvPr/>
        </p:nvGrpSpPr>
        <p:grpSpPr bwMode="auto">
          <a:xfrm>
            <a:off x="317500" y="1782763"/>
            <a:ext cx="8509000" cy="3292475"/>
            <a:chOff x="348465" y="1692828"/>
            <a:chExt cx="8509626" cy="3291840"/>
          </a:xfrm>
        </p:grpSpPr>
        <p:pic>
          <p:nvPicPr>
            <p:cNvPr id="13317" name="Picture 6"/>
            <p:cNvPicPr preferRelativeResize="0">
              <a:picLocks noChangeArrowheads="1"/>
            </p:cNvPicPr>
            <p:nvPr/>
          </p:nvPicPr>
          <p:blipFill>
            <a:blip r:embed="rId2"/>
            <a:srcRect/>
            <a:stretch>
              <a:fillRect/>
            </a:stretch>
          </p:blipFill>
          <p:spPr bwMode="auto">
            <a:xfrm>
              <a:off x="348465" y="1692828"/>
              <a:ext cx="4023360" cy="3291840"/>
            </a:xfrm>
            <a:prstGeom prst="rect">
              <a:avLst/>
            </a:prstGeom>
            <a:noFill/>
            <a:ln w="9525">
              <a:noFill/>
              <a:miter lim="800000"/>
              <a:headEnd/>
              <a:tailEnd/>
            </a:ln>
            <a:effectLst/>
          </p:spPr>
        </p:pic>
        <p:pic>
          <p:nvPicPr>
            <p:cNvPr id="13318" name="Picture 7"/>
            <p:cNvPicPr preferRelativeResize="0">
              <a:picLocks noChangeArrowheads="1"/>
            </p:cNvPicPr>
            <p:nvPr/>
          </p:nvPicPr>
          <p:blipFill>
            <a:blip r:embed="rId3"/>
            <a:srcRect/>
            <a:stretch>
              <a:fillRect/>
            </a:stretch>
          </p:blipFill>
          <p:spPr bwMode="auto">
            <a:xfrm>
              <a:off x="4834731" y="1692828"/>
              <a:ext cx="4023360" cy="329184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nvSpPr>
        <p:spPr bwMode="auto">
          <a:xfrm>
            <a:off x="838200" y="381000"/>
            <a:ext cx="7535863" cy="1077913"/>
          </a:xfrm>
          <a:prstGeom prst="rect">
            <a:avLst/>
          </a:prstGeom>
          <a:noFill/>
          <a:ln w="9525">
            <a:noFill/>
            <a:miter lim="800000"/>
            <a:headEnd/>
            <a:tailEnd/>
          </a:ln>
        </p:spPr>
        <p:txBody>
          <a:bodyPr wrap="none">
            <a:spAutoFit/>
          </a:bodyPr>
          <a:lstStyle/>
          <a:p>
            <a:r>
              <a:rPr lang="en-US" sz="3200" b="1"/>
              <a:t>Esophagus, lung, cord, great vessels </a:t>
            </a:r>
          </a:p>
          <a:p>
            <a:r>
              <a:rPr lang="en-US" sz="3200" b="1"/>
              <a:t>and proximal bronchial tree</a:t>
            </a:r>
            <a:endParaRPr lang="en-US" sz="3200"/>
          </a:p>
        </p:txBody>
      </p:sp>
      <p:sp>
        <p:nvSpPr>
          <p:cNvPr id="14339" name="Rectangle 5"/>
          <p:cNvSpPr>
            <a:spLocks noChangeArrowheads="1"/>
          </p:cNvSpPr>
          <p:nvPr/>
        </p:nvSpPr>
        <p:spPr bwMode="auto">
          <a:xfrm>
            <a:off x="1752600" y="5195888"/>
            <a:ext cx="6164263" cy="646112"/>
          </a:xfrm>
          <a:prstGeom prst="rect">
            <a:avLst/>
          </a:prstGeom>
          <a:noFill/>
          <a:ln w="9525">
            <a:noFill/>
            <a:miter lim="800000"/>
            <a:headEnd/>
            <a:tailEnd/>
          </a:ln>
        </p:spPr>
        <p:txBody>
          <a:bodyPr>
            <a:spAutoFit/>
          </a:bodyPr>
          <a:lstStyle/>
          <a:p>
            <a:r>
              <a:rPr lang="en-US"/>
              <a:t>AA=ascending aorta, PA=pulmonary artery, DA=descending aorta, SVC=superior vena cava</a:t>
            </a:r>
          </a:p>
        </p:txBody>
      </p:sp>
      <p:grpSp>
        <p:nvGrpSpPr>
          <p:cNvPr id="14340" name="Group 1"/>
          <p:cNvGrpSpPr>
            <a:grpSpLocks/>
          </p:cNvGrpSpPr>
          <p:nvPr/>
        </p:nvGrpSpPr>
        <p:grpSpPr bwMode="auto">
          <a:xfrm>
            <a:off x="312738" y="1778000"/>
            <a:ext cx="8518525" cy="3302000"/>
            <a:chOff x="304800" y="1600200"/>
            <a:chExt cx="8519160" cy="3301258"/>
          </a:xfrm>
        </p:grpSpPr>
        <p:pic>
          <p:nvPicPr>
            <p:cNvPr id="14341" name="Picture 6"/>
            <p:cNvPicPr preferRelativeResize="0">
              <a:picLocks noChangeArrowheads="1"/>
            </p:cNvPicPr>
            <p:nvPr/>
          </p:nvPicPr>
          <p:blipFill>
            <a:blip r:embed="rId2"/>
            <a:srcRect/>
            <a:stretch>
              <a:fillRect/>
            </a:stretch>
          </p:blipFill>
          <p:spPr bwMode="auto">
            <a:xfrm>
              <a:off x="304800" y="1609618"/>
              <a:ext cx="4023360" cy="3291840"/>
            </a:xfrm>
            <a:prstGeom prst="rect">
              <a:avLst/>
            </a:prstGeom>
            <a:noFill/>
            <a:ln w="9525">
              <a:noFill/>
              <a:miter lim="800000"/>
              <a:headEnd/>
              <a:tailEnd/>
            </a:ln>
            <a:effectLst/>
          </p:spPr>
        </p:pic>
        <p:pic>
          <p:nvPicPr>
            <p:cNvPr id="14342" name="Picture 7"/>
            <p:cNvPicPr preferRelativeResize="0">
              <a:picLocks noChangeArrowheads="1"/>
            </p:cNvPicPr>
            <p:nvPr/>
          </p:nvPicPr>
          <p:blipFill>
            <a:blip r:embed="rId3"/>
            <a:srcRect/>
            <a:stretch>
              <a:fillRect/>
            </a:stretch>
          </p:blipFill>
          <p:spPr bwMode="auto">
            <a:xfrm>
              <a:off x="4800600" y="1600200"/>
              <a:ext cx="4023360" cy="329184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1219200" y="457200"/>
            <a:ext cx="5838825" cy="830263"/>
          </a:xfrm>
          <a:prstGeom prst="rect">
            <a:avLst/>
          </a:prstGeom>
          <a:noFill/>
          <a:ln w="9525">
            <a:noFill/>
            <a:miter lim="800000"/>
            <a:headEnd/>
            <a:tailEnd/>
          </a:ln>
        </p:spPr>
        <p:txBody>
          <a:bodyPr wrap="none">
            <a:spAutoFit/>
          </a:bodyPr>
          <a:lstStyle/>
          <a:p>
            <a:r>
              <a:rPr lang="en-US" sz="2400" b="1"/>
              <a:t>Esophagus, lung, cord, great vessels </a:t>
            </a:r>
          </a:p>
          <a:p>
            <a:r>
              <a:rPr lang="en-US" sz="2400" b="1"/>
              <a:t>and proximal bronchial tree continue…</a:t>
            </a:r>
            <a:endParaRPr lang="en-US" sz="2400"/>
          </a:p>
        </p:txBody>
      </p:sp>
      <p:sp>
        <p:nvSpPr>
          <p:cNvPr id="15363" name="Rectangle 5"/>
          <p:cNvSpPr>
            <a:spLocks noChangeArrowheads="1"/>
          </p:cNvSpPr>
          <p:nvPr/>
        </p:nvSpPr>
        <p:spPr bwMode="auto">
          <a:xfrm>
            <a:off x="1752600" y="5195888"/>
            <a:ext cx="6164263" cy="646112"/>
          </a:xfrm>
          <a:prstGeom prst="rect">
            <a:avLst/>
          </a:prstGeom>
          <a:noFill/>
          <a:ln w="9525">
            <a:noFill/>
            <a:miter lim="800000"/>
            <a:headEnd/>
            <a:tailEnd/>
          </a:ln>
        </p:spPr>
        <p:txBody>
          <a:bodyPr>
            <a:spAutoFit/>
          </a:bodyPr>
          <a:lstStyle/>
          <a:p>
            <a:r>
              <a:rPr lang="en-US"/>
              <a:t>AA=ascending aorta, PA=pulmonary artery, DA=descending aorta, SVC=superior vena cava</a:t>
            </a:r>
          </a:p>
        </p:txBody>
      </p:sp>
      <p:grpSp>
        <p:nvGrpSpPr>
          <p:cNvPr id="15364" name="Group 1"/>
          <p:cNvGrpSpPr>
            <a:grpSpLocks/>
          </p:cNvGrpSpPr>
          <p:nvPr/>
        </p:nvGrpSpPr>
        <p:grpSpPr bwMode="auto">
          <a:xfrm>
            <a:off x="363538" y="1782763"/>
            <a:ext cx="8416925" cy="3292475"/>
            <a:chOff x="27398" y="1523999"/>
            <a:chExt cx="8415561" cy="3291841"/>
          </a:xfrm>
        </p:grpSpPr>
        <p:pic>
          <p:nvPicPr>
            <p:cNvPr id="15365" name="Picture 6"/>
            <p:cNvPicPr preferRelativeResize="0">
              <a:picLocks noChangeArrowheads="1"/>
            </p:cNvPicPr>
            <p:nvPr/>
          </p:nvPicPr>
          <p:blipFill>
            <a:blip r:embed="rId2"/>
            <a:srcRect/>
            <a:stretch>
              <a:fillRect/>
            </a:stretch>
          </p:blipFill>
          <p:spPr bwMode="auto">
            <a:xfrm>
              <a:off x="27398" y="1524000"/>
              <a:ext cx="4023360" cy="3291840"/>
            </a:xfrm>
            <a:prstGeom prst="rect">
              <a:avLst/>
            </a:prstGeom>
            <a:noFill/>
            <a:ln w="9525">
              <a:noFill/>
              <a:miter lim="800000"/>
              <a:headEnd/>
              <a:tailEnd/>
            </a:ln>
            <a:effectLst/>
          </p:spPr>
        </p:pic>
        <p:pic>
          <p:nvPicPr>
            <p:cNvPr id="15366" name="Picture 7"/>
            <p:cNvPicPr preferRelativeResize="0">
              <a:picLocks noChangeArrowheads="1"/>
            </p:cNvPicPr>
            <p:nvPr/>
          </p:nvPicPr>
          <p:blipFill>
            <a:blip r:embed="rId3"/>
            <a:srcRect/>
            <a:stretch>
              <a:fillRect/>
            </a:stretch>
          </p:blipFill>
          <p:spPr bwMode="auto">
            <a:xfrm>
              <a:off x="4419599" y="1523999"/>
              <a:ext cx="4023360" cy="329184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ChangeArrowheads="1"/>
          </p:cNvSpPr>
          <p:nvPr/>
        </p:nvSpPr>
        <p:spPr bwMode="auto">
          <a:xfrm>
            <a:off x="1752600" y="5195888"/>
            <a:ext cx="6164263" cy="646112"/>
          </a:xfrm>
          <a:prstGeom prst="rect">
            <a:avLst/>
          </a:prstGeom>
          <a:noFill/>
          <a:ln w="9525">
            <a:noFill/>
            <a:miter lim="800000"/>
            <a:headEnd/>
            <a:tailEnd/>
          </a:ln>
        </p:spPr>
        <p:txBody>
          <a:bodyPr>
            <a:spAutoFit/>
          </a:bodyPr>
          <a:lstStyle/>
          <a:p>
            <a:r>
              <a:rPr lang="en-US"/>
              <a:t>AA=ascending aorta, PA=pulmonary artery, DA=descending aorta, SVC=superior vena cava</a:t>
            </a:r>
          </a:p>
        </p:txBody>
      </p:sp>
      <p:sp>
        <p:nvSpPr>
          <p:cNvPr id="16387" name="Rectangle 1"/>
          <p:cNvSpPr>
            <a:spLocks noChangeArrowheads="1"/>
          </p:cNvSpPr>
          <p:nvPr/>
        </p:nvSpPr>
        <p:spPr bwMode="auto">
          <a:xfrm>
            <a:off x="1219200" y="457200"/>
            <a:ext cx="5703888" cy="830263"/>
          </a:xfrm>
          <a:prstGeom prst="rect">
            <a:avLst/>
          </a:prstGeom>
          <a:noFill/>
          <a:ln w="9525">
            <a:noFill/>
            <a:miter lim="800000"/>
            <a:headEnd/>
            <a:tailEnd/>
          </a:ln>
        </p:spPr>
        <p:txBody>
          <a:bodyPr wrap="none">
            <a:spAutoFit/>
          </a:bodyPr>
          <a:lstStyle/>
          <a:p>
            <a:r>
              <a:rPr lang="en-US" sz="2400" b="1"/>
              <a:t>Esophagus, lung, cord, great vessels </a:t>
            </a:r>
          </a:p>
          <a:p>
            <a:r>
              <a:rPr lang="en-US" sz="2400" b="1"/>
              <a:t>and proximal bronchial tree </a:t>
            </a:r>
            <a:endParaRPr lang="en-US" sz="2400"/>
          </a:p>
        </p:txBody>
      </p:sp>
      <p:grpSp>
        <p:nvGrpSpPr>
          <p:cNvPr id="16388" name="Group 1"/>
          <p:cNvGrpSpPr>
            <a:grpSpLocks/>
          </p:cNvGrpSpPr>
          <p:nvPr/>
        </p:nvGrpSpPr>
        <p:grpSpPr bwMode="auto">
          <a:xfrm>
            <a:off x="371475" y="1782763"/>
            <a:ext cx="8401050" cy="3292475"/>
            <a:chOff x="457200" y="1644613"/>
            <a:chExt cx="8400891" cy="3292268"/>
          </a:xfrm>
        </p:grpSpPr>
        <p:pic>
          <p:nvPicPr>
            <p:cNvPr id="16389" name="Picture 6"/>
            <p:cNvPicPr preferRelativeResize="0">
              <a:picLocks noChangeArrowheads="1"/>
            </p:cNvPicPr>
            <p:nvPr/>
          </p:nvPicPr>
          <p:blipFill>
            <a:blip r:embed="rId2"/>
            <a:srcRect/>
            <a:stretch>
              <a:fillRect/>
            </a:stretch>
          </p:blipFill>
          <p:spPr bwMode="auto">
            <a:xfrm>
              <a:off x="457200" y="1644613"/>
              <a:ext cx="4023360" cy="3291840"/>
            </a:xfrm>
            <a:prstGeom prst="rect">
              <a:avLst/>
            </a:prstGeom>
            <a:noFill/>
            <a:ln w="9525">
              <a:noFill/>
              <a:miter lim="800000"/>
              <a:headEnd/>
              <a:tailEnd/>
            </a:ln>
            <a:effectLst/>
          </p:spPr>
        </p:pic>
        <p:pic>
          <p:nvPicPr>
            <p:cNvPr id="16390" name="Picture 7"/>
            <p:cNvPicPr preferRelativeResize="0">
              <a:picLocks noChangeArrowheads="1"/>
            </p:cNvPicPr>
            <p:nvPr/>
          </p:nvPicPr>
          <p:blipFill>
            <a:blip r:embed="rId3"/>
            <a:srcRect/>
            <a:stretch>
              <a:fillRect/>
            </a:stretch>
          </p:blipFill>
          <p:spPr bwMode="auto">
            <a:xfrm>
              <a:off x="4834731" y="1645041"/>
              <a:ext cx="4023360" cy="329184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1539875" y="533400"/>
            <a:ext cx="5168900" cy="461963"/>
          </a:xfrm>
          <a:prstGeom prst="rect">
            <a:avLst/>
          </a:prstGeom>
          <a:noFill/>
          <a:ln w="9525">
            <a:noFill/>
            <a:miter lim="800000"/>
            <a:headEnd/>
            <a:tailEnd/>
          </a:ln>
        </p:spPr>
        <p:txBody>
          <a:bodyPr wrap="none">
            <a:spAutoFit/>
          </a:bodyPr>
          <a:lstStyle/>
          <a:p>
            <a:r>
              <a:rPr lang="en-US" sz="2400" b="1"/>
              <a:t>Esophagus, lung, cord continue…</a:t>
            </a:r>
            <a:endParaRPr lang="en-US" sz="2400"/>
          </a:p>
        </p:txBody>
      </p:sp>
      <p:sp>
        <p:nvSpPr>
          <p:cNvPr id="17411" name="Rectangle 1"/>
          <p:cNvSpPr>
            <a:spLocks noChangeArrowheads="1"/>
          </p:cNvSpPr>
          <p:nvPr/>
        </p:nvSpPr>
        <p:spPr bwMode="auto">
          <a:xfrm>
            <a:off x="1658938" y="5334000"/>
            <a:ext cx="2563812" cy="369888"/>
          </a:xfrm>
          <a:prstGeom prst="rect">
            <a:avLst/>
          </a:prstGeom>
          <a:noFill/>
          <a:ln w="9525">
            <a:noFill/>
            <a:miter lim="800000"/>
            <a:headEnd/>
            <a:tailEnd/>
          </a:ln>
        </p:spPr>
        <p:txBody>
          <a:bodyPr wrap="none">
            <a:spAutoFit/>
          </a:bodyPr>
          <a:lstStyle/>
          <a:p>
            <a:r>
              <a:rPr lang="en-US" b="1"/>
              <a:t>DA=descending aorta</a:t>
            </a:r>
            <a:endParaRPr lang="en-US"/>
          </a:p>
        </p:txBody>
      </p:sp>
      <p:grpSp>
        <p:nvGrpSpPr>
          <p:cNvPr id="17412" name="Group 1"/>
          <p:cNvGrpSpPr>
            <a:grpSpLocks/>
          </p:cNvGrpSpPr>
          <p:nvPr/>
        </p:nvGrpSpPr>
        <p:grpSpPr bwMode="auto">
          <a:xfrm>
            <a:off x="409575" y="1776413"/>
            <a:ext cx="8324850" cy="3305175"/>
            <a:chOff x="396240" y="1793696"/>
            <a:chExt cx="8324215" cy="3303827"/>
          </a:xfrm>
        </p:grpSpPr>
        <p:pic>
          <p:nvPicPr>
            <p:cNvPr id="17413" name="Picture 6"/>
            <p:cNvPicPr preferRelativeResize="0">
              <a:picLocks noChangeArrowheads="1"/>
            </p:cNvPicPr>
            <p:nvPr/>
          </p:nvPicPr>
          <p:blipFill>
            <a:blip r:embed="rId2"/>
            <a:srcRect/>
            <a:stretch>
              <a:fillRect/>
            </a:stretch>
          </p:blipFill>
          <p:spPr bwMode="auto">
            <a:xfrm>
              <a:off x="396240" y="1793696"/>
              <a:ext cx="4023360" cy="3291840"/>
            </a:xfrm>
            <a:prstGeom prst="rect">
              <a:avLst/>
            </a:prstGeom>
            <a:noFill/>
            <a:ln w="9525">
              <a:noFill/>
              <a:miter lim="800000"/>
              <a:headEnd/>
              <a:tailEnd/>
            </a:ln>
            <a:effectLst/>
          </p:spPr>
        </p:pic>
        <p:pic>
          <p:nvPicPr>
            <p:cNvPr id="17414" name="Picture 7"/>
            <p:cNvPicPr preferRelativeResize="0">
              <a:picLocks noChangeArrowheads="1"/>
            </p:cNvPicPr>
            <p:nvPr/>
          </p:nvPicPr>
          <p:blipFill>
            <a:blip r:embed="rId3"/>
            <a:srcRect/>
            <a:stretch>
              <a:fillRect/>
            </a:stretch>
          </p:blipFill>
          <p:spPr bwMode="auto">
            <a:xfrm>
              <a:off x="4697095" y="1805683"/>
              <a:ext cx="4023360" cy="329184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nvSpPr>
        <p:spPr bwMode="auto">
          <a:xfrm>
            <a:off x="1371600" y="457200"/>
            <a:ext cx="7258050" cy="830263"/>
          </a:xfrm>
          <a:prstGeom prst="rect">
            <a:avLst/>
          </a:prstGeom>
          <a:noFill/>
          <a:ln w="9525">
            <a:noFill/>
            <a:miter lim="800000"/>
            <a:headEnd/>
            <a:tailEnd/>
          </a:ln>
        </p:spPr>
        <p:txBody>
          <a:bodyPr wrap="none">
            <a:spAutoFit/>
          </a:bodyPr>
          <a:lstStyle/>
          <a:p>
            <a:r>
              <a:rPr lang="en-US" sz="2400" b="1"/>
              <a:t>Esophagus ends at gastric-esophageal junction,</a:t>
            </a:r>
          </a:p>
          <a:p>
            <a:r>
              <a:rPr lang="en-US" sz="2400" b="1"/>
              <a:t>Lung and cord continue… </a:t>
            </a:r>
            <a:endParaRPr lang="en-US" sz="2400"/>
          </a:p>
        </p:txBody>
      </p:sp>
      <p:sp>
        <p:nvSpPr>
          <p:cNvPr id="18435" name="Rectangle 1"/>
          <p:cNvSpPr>
            <a:spLocks noChangeArrowheads="1"/>
          </p:cNvSpPr>
          <p:nvPr/>
        </p:nvSpPr>
        <p:spPr bwMode="auto">
          <a:xfrm>
            <a:off x="1333500" y="5562600"/>
            <a:ext cx="5173663" cy="369888"/>
          </a:xfrm>
          <a:prstGeom prst="rect">
            <a:avLst/>
          </a:prstGeom>
          <a:noFill/>
          <a:ln w="9525">
            <a:noFill/>
            <a:miter lim="800000"/>
            <a:headEnd/>
            <a:tailEnd/>
          </a:ln>
        </p:spPr>
        <p:txBody>
          <a:bodyPr wrap="none">
            <a:spAutoFit/>
          </a:bodyPr>
          <a:lstStyle/>
          <a:p>
            <a:r>
              <a:rPr lang="en-US" b="1"/>
              <a:t>IVC=inferior vena cava, DA=descending aorta</a:t>
            </a:r>
            <a:endParaRPr lang="en-US"/>
          </a:p>
        </p:txBody>
      </p:sp>
      <p:grpSp>
        <p:nvGrpSpPr>
          <p:cNvPr id="18436" name="Group 1"/>
          <p:cNvGrpSpPr>
            <a:grpSpLocks/>
          </p:cNvGrpSpPr>
          <p:nvPr/>
        </p:nvGrpSpPr>
        <p:grpSpPr bwMode="auto">
          <a:xfrm>
            <a:off x="388938" y="1782763"/>
            <a:ext cx="8366125" cy="3292475"/>
            <a:chOff x="457200" y="1828800"/>
            <a:chExt cx="8366760" cy="3291840"/>
          </a:xfrm>
        </p:grpSpPr>
        <p:pic>
          <p:nvPicPr>
            <p:cNvPr id="18437" name="Picture 6"/>
            <p:cNvPicPr preferRelativeResize="0">
              <a:picLocks noChangeArrowheads="1"/>
            </p:cNvPicPr>
            <p:nvPr/>
          </p:nvPicPr>
          <p:blipFill>
            <a:blip r:embed="rId2"/>
            <a:srcRect/>
            <a:stretch>
              <a:fillRect/>
            </a:stretch>
          </p:blipFill>
          <p:spPr bwMode="auto">
            <a:xfrm>
              <a:off x="457200" y="1828800"/>
              <a:ext cx="4023360" cy="3291840"/>
            </a:xfrm>
            <a:prstGeom prst="rect">
              <a:avLst/>
            </a:prstGeom>
            <a:noFill/>
            <a:ln w="9525">
              <a:noFill/>
              <a:miter lim="800000"/>
              <a:headEnd/>
              <a:tailEnd/>
            </a:ln>
            <a:effectLst/>
          </p:spPr>
        </p:pic>
        <p:pic>
          <p:nvPicPr>
            <p:cNvPr id="18438" name="Picture 7"/>
            <p:cNvPicPr preferRelativeResize="0">
              <a:picLocks noChangeArrowheads="1"/>
            </p:cNvPicPr>
            <p:nvPr/>
          </p:nvPicPr>
          <p:blipFill>
            <a:blip r:embed="rId3"/>
            <a:srcRect/>
            <a:stretch>
              <a:fillRect/>
            </a:stretch>
          </p:blipFill>
          <p:spPr bwMode="auto">
            <a:xfrm>
              <a:off x="4800600" y="1828800"/>
              <a:ext cx="4023360" cy="329184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ChangeArrowheads="1"/>
          </p:cNvSpPr>
          <p:nvPr/>
        </p:nvSpPr>
        <p:spPr bwMode="auto">
          <a:xfrm>
            <a:off x="457200" y="885825"/>
            <a:ext cx="8251825" cy="400050"/>
          </a:xfrm>
          <a:prstGeom prst="rect">
            <a:avLst/>
          </a:prstGeom>
          <a:noFill/>
          <a:ln w="9525">
            <a:noFill/>
            <a:miter lim="800000"/>
            <a:headEnd/>
            <a:tailEnd/>
          </a:ln>
        </p:spPr>
        <p:txBody>
          <a:bodyPr>
            <a:spAutoFit/>
          </a:bodyPr>
          <a:lstStyle/>
          <a:p>
            <a:r>
              <a:rPr lang="en-US" sz="2000" b="1"/>
              <a:t>Lung ends, cord continues until the bottom of L2 Vertebral body</a:t>
            </a:r>
            <a:endParaRPr lang="en-US" sz="2000"/>
          </a:p>
        </p:txBody>
      </p:sp>
      <p:sp>
        <p:nvSpPr>
          <p:cNvPr id="19459" name="Rectangle 4"/>
          <p:cNvSpPr>
            <a:spLocks noChangeArrowheads="1"/>
          </p:cNvSpPr>
          <p:nvPr/>
        </p:nvSpPr>
        <p:spPr bwMode="auto">
          <a:xfrm>
            <a:off x="1333500" y="5562600"/>
            <a:ext cx="5173663" cy="369888"/>
          </a:xfrm>
          <a:prstGeom prst="rect">
            <a:avLst/>
          </a:prstGeom>
          <a:noFill/>
          <a:ln w="9525">
            <a:noFill/>
            <a:miter lim="800000"/>
            <a:headEnd/>
            <a:tailEnd/>
          </a:ln>
        </p:spPr>
        <p:txBody>
          <a:bodyPr wrap="none">
            <a:spAutoFit/>
          </a:bodyPr>
          <a:lstStyle/>
          <a:p>
            <a:r>
              <a:rPr lang="en-US" b="1"/>
              <a:t>IVC=inferior vena cava, DA=descending aorta</a:t>
            </a:r>
            <a:endParaRPr lang="en-US"/>
          </a:p>
        </p:txBody>
      </p:sp>
      <p:grpSp>
        <p:nvGrpSpPr>
          <p:cNvPr id="19460" name="Group 1"/>
          <p:cNvGrpSpPr>
            <a:grpSpLocks/>
          </p:cNvGrpSpPr>
          <p:nvPr/>
        </p:nvGrpSpPr>
        <p:grpSpPr bwMode="auto">
          <a:xfrm>
            <a:off x="379413" y="1782763"/>
            <a:ext cx="8385175" cy="3292475"/>
            <a:chOff x="222607" y="1582737"/>
            <a:chExt cx="8383865" cy="3291840"/>
          </a:xfrm>
        </p:grpSpPr>
        <p:pic>
          <p:nvPicPr>
            <p:cNvPr id="19461" name="Picture 6"/>
            <p:cNvPicPr preferRelativeResize="0">
              <a:picLocks noChangeArrowheads="1"/>
            </p:cNvPicPr>
            <p:nvPr/>
          </p:nvPicPr>
          <p:blipFill>
            <a:blip r:embed="rId2"/>
            <a:srcRect/>
            <a:stretch>
              <a:fillRect/>
            </a:stretch>
          </p:blipFill>
          <p:spPr bwMode="auto">
            <a:xfrm>
              <a:off x="222607" y="1582737"/>
              <a:ext cx="4023360" cy="3291840"/>
            </a:xfrm>
            <a:prstGeom prst="rect">
              <a:avLst/>
            </a:prstGeom>
            <a:noFill/>
            <a:ln w="9525">
              <a:noFill/>
              <a:miter lim="800000"/>
              <a:headEnd/>
              <a:tailEnd/>
            </a:ln>
            <a:effectLst/>
          </p:spPr>
        </p:pic>
        <p:pic>
          <p:nvPicPr>
            <p:cNvPr id="19462" name="Picture 7"/>
            <p:cNvPicPr preferRelativeResize="0">
              <a:picLocks noChangeArrowheads="1"/>
            </p:cNvPicPr>
            <p:nvPr/>
          </p:nvPicPr>
          <p:blipFill>
            <a:blip r:embed="rId3"/>
            <a:srcRect/>
            <a:stretch>
              <a:fillRect/>
            </a:stretch>
          </p:blipFill>
          <p:spPr bwMode="auto">
            <a:xfrm>
              <a:off x="4583112" y="1582737"/>
              <a:ext cx="4023360" cy="329184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Atlas for Brachial Plexus</a:t>
            </a:r>
          </a:p>
        </p:txBody>
      </p:sp>
      <p:pic>
        <p:nvPicPr>
          <p:cNvPr id="20483" name="Picture 3"/>
          <p:cNvPicPr>
            <a:picLocks noChangeAspect="1" noChangeArrowheads="1"/>
          </p:cNvPicPr>
          <p:nvPr/>
        </p:nvPicPr>
        <p:blipFill>
          <a:blip r:embed="rId2"/>
          <a:srcRect/>
          <a:stretch>
            <a:fillRect/>
          </a:stretch>
        </p:blipFill>
        <p:spPr bwMode="auto">
          <a:xfrm>
            <a:off x="242888" y="1752600"/>
            <a:ext cx="8886825" cy="4048125"/>
          </a:xfrm>
          <a:prstGeom prst="rect">
            <a:avLst/>
          </a:prstGeom>
          <a:noFill/>
          <a:ln w="9525" algn="ctr">
            <a:noFill/>
            <a:miter lim="800000"/>
            <a:headEnd/>
            <a:tailEnd/>
          </a:ln>
        </p:spPr>
      </p:pic>
      <p:pic>
        <p:nvPicPr>
          <p:cNvPr id="20484" name="Picture 2"/>
          <p:cNvPicPr>
            <a:picLocks noGrp="1" noChangeAspect="1" noChangeArrowheads="1"/>
          </p:cNvPicPr>
          <p:nvPr>
            <p:ph idx="1"/>
          </p:nvPr>
        </p:nvPicPr>
        <p:blipFill>
          <a:blip r:embed="rId3"/>
          <a:srcRect/>
          <a:stretch>
            <a:fillRect/>
          </a:stretch>
        </p:blipFill>
        <p:spPr>
          <a:xfrm>
            <a:off x="4686300" y="1760538"/>
            <a:ext cx="4130675" cy="4114800"/>
          </a:xfr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Outline of Content</a:t>
            </a:r>
          </a:p>
        </p:txBody>
      </p:sp>
      <p:sp>
        <p:nvSpPr>
          <p:cNvPr id="3075" name="Content Placeholder 2"/>
          <p:cNvSpPr>
            <a:spLocks noGrp="1"/>
          </p:cNvSpPr>
          <p:nvPr>
            <p:ph idx="1"/>
          </p:nvPr>
        </p:nvSpPr>
        <p:spPr>
          <a:xfrm>
            <a:off x="457200" y="1417638"/>
            <a:ext cx="8229600" cy="4708525"/>
          </a:xfrm>
        </p:spPr>
        <p:txBody>
          <a:bodyPr/>
          <a:lstStyle/>
          <a:p>
            <a:r>
              <a:rPr lang="en-US" smtClean="0">
                <a:latin typeface="Arial" charset="0"/>
                <a:ea typeface="ヒラギノ角ゴ Pro W3" pitchFamily="-60" charset="-128"/>
                <a:cs typeface="Arial" charset="0"/>
              </a:rPr>
              <a:t>Atlas for lung, esophagus, and spinal cord</a:t>
            </a:r>
          </a:p>
          <a:p>
            <a:r>
              <a:rPr lang="en-US" smtClean="0">
                <a:latin typeface="Arial" charset="0"/>
                <a:ea typeface="ヒラギノ角ゴ Pro W3" pitchFamily="-60" charset="-128"/>
                <a:cs typeface="Arial" charset="0"/>
              </a:rPr>
              <a:t>Atlas for brachial plexus</a:t>
            </a:r>
          </a:p>
          <a:p>
            <a:r>
              <a:rPr lang="en-US" smtClean="0">
                <a:latin typeface="Arial" charset="0"/>
                <a:ea typeface="ヒラギノ角ゴ Pro W3" pitchFamily="-60" charset="-128"/>
                <a:cs typeface="Arial" charset="0"/>
              </a:rPr>
              <a:t>Atlas for proximal bronchial tree</a:t>
            </a:r>
          </a:p>
          <a:p>
            <a:r>
              <a:rPr lang="en-US" smtClean="0">
                <a:latin typeface="Arial" charset="0"/>
                <a:ea typeface="ヒラギノ角ゴ Pro W3" pitchFamily="-60" charset="-128"/>
                <a:cs typeface="Arial" charset="0"/>
              </a:rPr>
              <a:t>Atlas for chest wall </a:t>
            </a:r>
          </a:p>
          <a:p>
            <a:r>
              <a:rPr lang="en-US" smtClean="0">
                <a:latin typeface="Arial" charset="0"/>
                <a:ea typeface="ヒラギノ角ゴ Pro W3" pitchFamily="-60" charset="-128"/>
                <a:cs typeface="Arial" charset="0"/>
              </a:rPr>
              <a:t>Atlas for pericardium, heart and great vessels (including normal pericardial recesses)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title"/>
          </p:nvPr>
        </p:nvSpPr>
        <p:spPr>
          <a:xfrm>
            <a:off x="457200" y="381000"/>
            <a:ext cx="8229600" cy="1143000"/>
          </a:xfrm>
        </p:spPr>
        <p:txBody>
          <a:bodyPr/>
          <a:lstStyle/>
          <a:p>
            <a:r>
              <a:rPr lang="en-US" smtClean="0">
                <a:latin typeface="Arial Black" pitchFamily="34" charset="0"/>
                <a:ea typeface="ヒラギノ角ゴ Pro W3" pitchFamily="-60" charset="-128"/>
                <a:cs typeface="Arial Black" pitchFamily="34" charset="0"/>
              </a:rPr>
              <a:t>Locating the Brachial Plexus</a:t>
            </a:r>
          </a:p>
        </p:txBody>
      </p:sp>
      <p:sp>
        <p:nvSpPr>
          <p:cNvPr id="21507" name="Rectangle 7"/>
          <p:cNvSpPr>
            <a:spLocks noGrp="1" noChangeArrowheads="1"/>
          </p:cNvSpPr>
          <p:nvPr>
            <p:ph type="body" idx="1"/>
          </p:nvPr>
        </p:nvSpPr>
        <p:spPr>
          <a:xfrm>
            <a:off x="4579938" y="1812925"/>
            <a:ext cx="4411662" cy="4221163"/>
          </a:xfrm>
        </p:spPr>
        <p:txBody>
          <a:bodyPr/>
          <a:lstStyle/>
          <a:p>
            <a:r>
              <a:rPr lang="en-US" sz="2000" smtClean="0">
                <a:latin typeface="Arial" charset="0"/>
                <a:ea typeface="ヒラギノ角ゴ Pro W3" pitchFamily="-60" charset="-128"/>
                <a:cs typeface="Arial" charset="0"/>
              </a:rPr>
              <a:t>Vein, artery, and nerve (VAN, anterior to posterior) will go over the 1</a:t>
            </a:r>
            <a:r>
              <a:rPr lang="en-US" sz="2000" baseline="30000" smtClean="0">
                <a:latin typeface="Arial" charset="0"/>
                <a:ea typeface="ヒラギノ角ゴ Pro W3" pitchFamily="-60" charset="-128"/>
                <a:cs typeface="Arial" charset="0"/>
              </a:rPr>
              <a:t>st</a:t>
            </a:r>
            <a:r>
              <a:rPr lang="en-US" sz="2000" smtClean="0">
                <a:latin typeface="Arial" charset="0"/>
                <a:ea typeface="ヒラギノ角ゴ Pro W3" pitchFamily="-60" charset="-128"/>
                <a:cs typeface="Arial" charset="0"/>
              </a:rPr>
              <a:t> rib and under the clavicle</a:t>
            </a:r>
          </a:p>
          <a:p>
            <a:r>
              <a:rPr lang="en-US" sz="2000" smtClean="0">
                <a:latin typeface="Arial" charset="0"/>
                <a:ea typeface="ヒラギノ角ゴ Pro W3" pitchFamily="-60" charset="-128"/>
                <a:cs typeface="Arial" charset="0"/>
              </a:rPr>
              <a:t>Using coronal images, find the plane where vascular/nerve structures (tubes and wires) pass between the 1</a:t>
            </a:r>
            <a:r>
              <a:rPr lang="en-US" sz="2000" baseline="30000" smtClean="0">
                <a:latin typeface="Arial" charset="0"/>
                <a:ea typeface="ヒラギノ角ゴ Pro W3" pitchFamily="-60" charset="-128"/>
                <a:cs typeface="Arial" charset="0"/>
              </a:rPr>
              <a:t>st</a:t>
            </a:r>
            <a:r>
              <a:rPr lang="en-US" sz="2000" smtClean="0">
                <a:latin typeface="Arial" charset="0"/>
                <a:ea typeface="ヒラギノ角ゴ Pro W3" pitchFamily="-60" charset="-128"/>
                <a:cs typeface="Arial" charset="0"/>
              </a:rPr>
              <a:t> rib and clavicle</a:t>
            </a:r>
          </a:p>
          <a:p>
            <a:r>
              <a:rPr lang="en-US" sz="2000" smtClean="0">
                <a:latin typeface="Arial" charset="0"/>
                <a:ea typeface="ヒラギノ角ゴ Pro W3" pitchFamily="-60" charset="-128"/>
                <a:cs typeface="Arial" charset="0"/>
              </a:rPr>
              <a:t>Roughly contour these neuro-vascular tissues in this coronal plane (as shown in yellow)</a:t>
            </a:r>
          </a:p>
          <a:p>
            <a:r>
              <a:rPr lang="en-US" sz="2000" smtClean="0">
                <a:latin typeface="Arial" charset="0"/>
                <a:ea typeface="ヒラギノ角ゴ Pro W3" pitchFamily="-60" charset="-128"/>
                <a:cs typeface="Arial" charset="0"/>
              </a:rPr>
              <a:t>You will use these rough contours in the next step</a:t>
            </a:r>
          </a:p>
        </p:txBody>
      </p:sp>
      <p:grpSp>
        <p:nvGrpSpPr>
          <p:cNvPr id="21508" name="Group 22"/>
          <p:cNvGrpSpPr>
            <a:grpSpLocks/>
          </p:cNvGrpSpPr>
          <p:nvPr/>
        </p:nvGrpSpPr>
        <p:grpSpPr bwMode="auto">
          <a:xfrm>
            <a:off x="228600" y="1524000"/>
            <a:ext cx="4191000" cy="4572000"/>
            <a:chOff x="228600" y="1524000"/>
            <a:chExt cx="3810000" cy="4038600"/>
          </a:xfrm>
        </p:grpSpPr>
        <p:pic>
          <p:nvPicPr>
            <p:cNvPr id="21514" name="Picture 5"/>
            <p:cNvPicPr>
              <a:picLocks noChangeAspect="1" noChangeArrowheads="1"/>
            </p:cNvPicPr>
            <p:nvPr/>
          </p:nvPicPr>
          <p:blipFill>
            <a:blip r:embed="rId2"/>
            <a:srcRect/>
            <a:stretch>
              <a:fillRect/>
            </a:stretch>
          </p:blipFill>
          <p:spPr bwMode="auto">
            <a:xfrm>
              <a:off x="228600" y="1524000"/>
              <a:ext cx="3810000" cy="4038600"/>
            </a:xfrm>
            <a:prstGeom prst="rect">
              <a:avLst/>
            </a:prstGeom>
            <a:noFill/>
            <a:ln w="9525">
              <a:noFill/>
              <a:miter lim="800000"/>
              <a:headEnd/>
              <a:tailEnd/>
            </a:ln>
          </p:spPr>
        </p:pic>
        <p:sp>
          <p:nvSpPr>
            <p:cNvPr id="21515" name="Freeform 8"/>
            <p:cNvSpPr>
              <a:spLocks/>
            </p:cNvSpPr>
            <p:nvPr/>
          </p:nvSpPr>
          <p:spPr bwMode="auto">
            <a:xfrm>
              <a:off x="663575" y="2430463"/>
              <a:ext cx="1322388" cy="1228725"/>
            </a:xfrm>
            <a:custGeom>
              <a:avLst/>
              <a:gdLst>
                <a:gd name="T0" fmla="*/ 0 w 1048"/>
                <a:gd name="T1" fmla="*/ 937711 h 912"/>
                <a:gd name="T2" fmla="*/ 10095 w 1048"/>
                <a:gd name="T3" fmla="*/ 991603 h 912"/>
                <a:gd name="T4" fmla="*/ 20189 w 1048"/>
                <a:gd name="T5" fmla="*/ 1023938 h 912"/>
                <a:gd name="T6" fmla="*/ 111040 w 1048"/>
                <a:gd name="T7" fmla="*/ 1228725 h 912"/>
                <a:gd name="T8" fmla="*/ 292742 w 1048"/>
                <a:gd name="T9" fmla="*/ 1099386 h 912"/>
                <a:gd name="T10" fmla="*/ 474445 w 1048"/>
                <a:gd name="T11" fmla="*/ 1034716 h 912"/>
                <a:gd name="T12" fmla="*/ 656147 w 1048"/>
                <a:gd name="T13" fmla="*/ 840707 h 912"/>
                <a:gd name="T14" fmla="*/ 777281 w 1048"/>
                <a:gd name="T15" fmla="*/ 776037 h 912"/>
                <a:gd name="T16" fmla="*/ 958984 w 1048"/>
                <a:gd name="T17" fmla="*/ 711367 h 912"/>
                <a:gd name="T18" fmla="*/ 1140686 w 1048"/>
                <a:gd name="T19" fmla="*/ 711367 h 912"/>
                <a:gd name="T20" fmla="*/ 1201253 w 1048"/>
                <a:gd name="T21" fmla="*/ 711367 h 912"/>
                <a:gd name="T22" fmla="*/ 1261821 w 1048"/>
                <a:gd name="T23" fmla="*/ 646697 h 912"/>
                <a:gd name="T24" fmla="*/ 1322388 w 1048"/>
                <a:gd name="T25" fmla="*/ 517358 h 912"/>
                <a:gd name="T26" fmla="*/ 1201253 w 1048"/>
                <a:gd name="T27" fmla="*/ 194009 h 912"/>
                <a:gd name="T28" fmla="*/ 1201253 w 1048"/>
                <a:gd name="T29" fmla="*/ 64670 h 912"/>
                <a:gd name="T30" fmla="*/ 1080118 w 1048"/>
                <a:gd name="T31" fmla="*/ 0 h 912"/>
                <a:gd name="T32" fmla="*/ 958984 w 1048"/>
                <a:gd name="T33" fmla="*/ 64670 h 912"/>
                <a:gd name="T34" fmla="*/ 837849 w 1048"/>
                <a:gd name="T35" fmla="*/ 323349 h 912"/>
                <a:gd name="T36" fmla="*/ 777281 w 1048"/>
                <a:gd name="T37" fmla="*/ 517358 h 912"/>
                <a:gd name="T38" fmla="*/ 656147 w 1048"/>
                <a:gd name="T39" fmla="*/ 646697 h 912"/>
                <a:gd name="T40" fmla="*/ 535012 w 1048"/>
                <a:gd name="T41" fmla="*/ 646697 h 912"/>
                <a:gd name="T42" fmla="*/ 353310 w 1048"/>
                <a:gd name="T43" fmla="*/ 711367 h 912"/>
                <a:gd name="T44" fmla="*/ 232175 w 1048"/>
                <a:gd name="T45" fmla="*/ 776037 h 912"/>
                <a:gd name="T46" fmla="*/ 111040 w 1048"/>
                <a:gd name="T47" fmla="*/ 840707 h 912"/>
                <a:gd name="T48" fmla="*/ 50473 w 1048"/>
                <a:gd name="T49" fmla="*/ 905376 h 912"/>
                <a:gd name="T50" fmla="*/ 0 w 1048"/>
                <a:gd name="T51" fmla="*/ 937711 h 9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48" h="912">
                  <a:moveTo>
                    <a:pt x="0" y="696"/>
                  </a:moveTo>
                  <a:cubicBezTo>
                    <a:pt x="3" y="709"/>
                    <a:pt x="5" y="723"/>
                    <a:pt x="8" y="736"/>
                  </a:cubicBezTo>
                  <a:cubicBezTo>
                    <a:pt x="10" y="744"/>
                    <a:pt x="16" y="760"/>
                    <a:pt x="16" y="760"/>
                  </a:cubicBezTo>
                  <a:lnTo>
                    <a:pt x="88" y="912"/>
                  </a:lnTo>
                  <a:lnTo>
                    <a:pt x="232" y="816"/>
                  </a:lnTo>
                  <a:lnTo>
                    <a:pt x="376" y="768"/>
                  </a:lnTo>
                  <a:lnTo>
                    <a:pt x="520" y="624"/>
                  </a:lnTo>
                  <a:lnTo>
                    <a:pt x="616" y="576"/>
                  </a:lnTo>
                  <a:lnTo>
                    <a:pt x="760" y="528"/>
                  </a:lnTo>
                  <a:lnTo>
                    <a:pt x="904" y="528"/>
                  </a:lnTo>
                  <a:lnTo>
                    <a:pt x="952" y="528"/>
                  </a:lnTo>
                  <a:lnTo>
                    <a:pt x="1000" y="480"/>
                  </a:lnTo>
                  <a:lnTo>
                    <a:pt x="1048" y="384"/>
                  </a:lnTo>
                  <a:lnTo>
                    <a:pt x="952" y="144"/>
                  </a:lnTo>
                  <a:lnTo>
                    <a:pt x="952" y="48"/>
                  </a:lnTo>
                  <a:lnTo>
                    <a:pt x="856" y="0"/>
                  </a:lnTo>
                  <a:lnTo>
                    <a:pt x="760" y="48"/>
                  </a:lnTo>
                  <a:lnTo>
                    <a:pt x="664" y="240"/>
                  </a:lnTo>
                  <a:lnTo>
                    <a:pt x="616" y="384"/>
                  </a:lnTo>
                  <a:lnTo>
                    <a:pt x="520" y="480"/>
                  </a:lnTo>
                  <a:lnTo>
                    <a:pt x="424" y="480"/>
                  </a:lnTo>
                  <a:lnTo>
                    <a:pt x="280" y="528"/>
                  </a:lnTo>
                  <a:lnTo>
                    <a:pt x="184" y="576"/>
                  </a:lnTo>
                  <a:lnTo>
                    <a:pt x="88" y="624"/>
                  </a:lnTo>
                  <a:lnTo>
                    <a:pt x="40" y="672"/>
                  </a:lnTo>
                  <a:lnTo>
                    <a:pt x="0" y="696"/>
                  </a:lnTo>
                  <a:close/>
                </a:path>
              </a:pathLst>
            </a:custGeom>
            <a:noFill/>
            <a:ln w="28575" cmpd="sng">
              <a:solidFill>
                <a:srgbClr val="FFFF00"/>
              </a:solidFill>
              <a:round/>
              <a:headEnd/>
              <a:tailEnd/>
            </a:ln>
          </p:spPr>
          <p:txBody>
            <a:bodyPr/>
            <a:lstStyle/>
            <a:p>
              <a:endParaRPr lang="en-US"/>
            </a:p>
          </p:txBody>
        </p:sp>
        <p:sp>
          <p:nvSpPr>
            <p:cNvPr id="21516" name="Freeform 9"/>
            <p:cNvSpPr>
              <a:spLocks/>
            </p:cNvSpPr>
            <p:nvPr/>
          </p:nvSpPr>
          <p:spPr bwMode="auto">
            <a:xfrm>
              <a:off x="2470150" y="2365375"/>
              <a:ext cx="1333500" cy="1165225"/>
            </a:xfrm>
            <a:custGeom>
              <a:avLst/>
              <a:gdLst>
                <a:gd name="T0" fmla="*/ 1151659 w 1056"/>
                <a:gd name="T1" fmla="*/ 1165225 h 864"/>
                <a:gd name="T2" fmla="*/ 969818 w 1056"/>
                <a:gd name="T3" fmla="*/ 1035756 h 864"/>
                <a:gd name="T4" fmla="*/ 787977 w 1056"/>
                <a:gd name="T5" fmla="*/ 906286 h 864"/>
                <a:gd name="T6" fmla="*/ 666750 w 1056"/>
                <a:gd name="T7" fmla="*/ 841551 h 864"/>
                <a:gd name="T8" fmla="*/ 545523 w 1056"/>
                <a:gd name="T9" fmla="*/ 776817 h 864"/>
                <a:gd name="T10" fmla="*/ 303068 w 1056"/>
                <a:gd name="T11" fmla="*/ 712082 h 864"/>
                <a:gd name="T12" fmla="*/ 181841 w 1056"/>
                <a:gd name="T13" fmla="*/ 712082 h 864"/>
                <a:gd name="T14" fmla="*/ 60614 w 1056"/>
                <a:gd name="T15" fmla="*/ 647347 h 864"/>
                <a:gd name="T16" fmla="*/ 60614 w 1056"/>
                <a:gd name="T17" fmla="*/ 517878 h 864"/>
                <a:gd name="T18" fmla="*/ 0 w 1056"/>
                <a:gd name="T19" fmla="*/ 323674 h 864"/>
                <a:gd name="T20" fmla="*/ 0 w 1056"/>
                <a:gd name="T21" fmla="*/ 129469 h 864"/>
                <a:gd name="T22" fmla="*/ 60614 w 1056"/>
                <a:gd name="T23" fmla="*/ 64735 h 864"/>
                <a:gd name="T24" fmla="*/ 121227 w 1056"/>
                <a:gd name="T25" fmla="*/ 0 h 864"/>
                <a:gd name="T26" fmla="*/ 363682 w 1056"/>
                <a:gd name="T27" fmla="*/ 194204 h 864"/>
                <a:gd name="T28" fmla="*/ 363682 w 1056"/>
                <a:gd name="T29" fmla="*/ 323674 h 864"/>
                <a:gd name="T30" fmla="*/ 484909 w 1056"/>
                <a:gd name="T31" fmla="*/ 517878 h 864"/>
                <a:gd name="T32" fmla="*/ 606136 w 1056"/>
                <a:gd name="T33" fmla="*/ 517878 h 864"/>
                <a:gd name="T34" fmla="*/ 848591 w 1056"/>
                <a:gd name="T35" fmla="*/ 582613 h 864"/>
                <a:gd name="T36" fmla="*/ 909205 w 1056"/>
                <a:gd name="T37" fmla="*/ 582613 h 864"/>
                <a:gd name="T38" fmla="*/ 1091045 w 1056"/>
                <a:gd name="T39" fmla="*/ 647347 h 864"/>
                <a:gd name="T40" fmla="*/ 1272886 w 1056"/>
                <a:gd name="T41" fmla="*/ 647347 h 864"/>
                <a:gd name="T42" fmla="*/ 1333500 w 1056"/>
                <a:gd name="T43" fmla="*/ 776817 h 864"/>
                <a:gd name="T44" fmla="*/ 1333500 w 1056"/>
                <a:gd name="T45" fmla="*/ 906286 h 864"/>
                <a:gd name="T46" fmla="*/ 1272886 w 1056"/>
                <a:gd name="T47" fmla="*/ 1100490 h 864"/>
                <a:gd name="T48" fmla="*/ 1151659 w 1056"/>
                <a:gd name="T49" fmla="*/ 1165225 h 8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56" h="864">
                  <a:moveTo>
                    <a:pt x="912" y="864"/>
                  </a:moveTo>
                  <a:lnTo>
                    <a:pt x="768" y="768"/>
                  </a:lnTo>
                  <a:lnTo>
                    <a:pt x="624" y="672"/>
                  </a:lnTo>
                  <a:lnTo>
                    <a:pt x="528" y="624"/>
                  </a:lnTo>
                  <a:lnTo>
                    <a:pt x="432" y="576"/>
                  </a:lnTo>
                  <a:lnTo>
                    <a:pt x="240" y="528"/>
                  </a:lnTo>
                  <a:lnTo>
                    <a:pt x="144" y="528"/>
                  </a:lnTo>
                  <a:lnTo>
                    <a:pt x="48" y="480"/>
                  </a:lnTo>
                  <a:lnTo>
                    <a:pt x="48" y="384"/>
                  </a:lnTo>
                  <a:lnTo>
                    <a:pt x="0" y="240"/>
                  </a:lnTo>
                  <a:lnTo>
                    <a:pt x="0" y="96"/>
                  </a:lnTo>
                  <a:lnTo>
                    <a:pt x="48" y="48"/>
                  </a:lnTo>
                  <a:lnTo>
                    <a:pt x="96" y="0"/>
                  </a:lnTo>
                  <a:lnTo>
                    <a:pt x="288" y="144"/>
                  </a:lnTo>
                  <a:lnTo>
                    <a:pt x="288" y="240"/>
                  </a:lnTo>
                  <a:lnTo>
                    <a:pt x="384" y="384"/>
                  </a:lnTo>
                  <a:lnTo>
                    <a:pt x="480" y="384"/>
                  </a:lnTo>
                  <a:lnTo>
                    <a:pt x="672" y="432"/>
                  </a:lnTo>
                  <a:lnTo>
                    <a:pt x="720" y="432"/>
                  </a:lnTo>
                  <a:lnTo>
                    <a:pt x="864" y="480"/>
                  </a:lnTo>
                  <a:lnTo>
                    <a:pt x="1008" y="480"/>
                  </a:lnTo>
                  <a:lnTo>
                    <a:pt x="1056" y="576"/>
                  </a:lnTo>
                  <a:lnTo>
                    <a:pt x="1056" y="672"/>
                  </a:lnTo>
                  <a:lnTo>
                    <a:pt x="1008" y="816"/>
                  </a:lnTo>
                  <a:lnTo>
                    <a:pt x="912" y="864"/>
                  </a:lnTo>
                  <a:close/>
                </a:path>
              </a:pathLst>
            </a:custGeom>
            <a:noFill/>
            <a:ln w="28575" cmpd="sng">
              <a:solidFill>
                <a:srgbClr val="FFFF00"/>
              </a:solidFill>
              <a:round/>
              <a:headEnd/>
              <a:tailEnd/>
            </a:ln>
          </p:spPr>
          <p:txBody>
            <a:bodyPr/>
            <a:lstStyle/>
            <a:p>
              <a:endParaRPr lang="en-US"/>
            </a:p>
          </p:txBody>
        </p:sp>
      </p:grpSp>
      <p:cxnSp>
        <p:nvCxnSpPr>
          <p:cNvPr id="21509" name="Straight Arrow Connector 24"/>
          <p:cNvCxnSpPr>
            <a:cxnSpLocks noChangeShapeType="1"/>
          </p:cNvCxnSpPr>
          <p:nvPr/>
        </p:nvCxnSpPr>
        <p:spPr bwMode="auto">
          <a:xfrm flipH="1" flipV="1">
            <a:off x="1524000" y="3657600"/>
            <a:ext cx="228600" cy="533400"/>
          </a:xfrm>
          <a:prstGeom prst="straightConnector1">
            <a:avLst/>
          </a:prstGeom>
          <a:noFill/>
          <a:ln w="22225" algn="ctr">
            <a:solidFill>
              <a:schemeClr val="bg1"/>
            </a:solidFill>
            <a:round/>
            <a:headEnd/>
            <a:tailEnd type="arrow" w="med" len="med"/>
          </a:ln>
        </p:spPr>
      </p:cxnSp>
      <p:cxnSp>
        <p:nvCxnSpPr>
          <p:cNvPr id="21510" name="Straight Arrow Connector 25"/>
          <p:cNvCxnSpPr>
            <a:cxnSpLocks noChangeShapeType="1"/>
          </p:cNvCxnSpPr>
          <p:nvPr/>
        </p:nvCxnSpPr>
        <p:spPr bwMode="auto">
          <a:xfrm>
            <a:off x="1066800" y="2514600"/>
            <a:ext cx="228600" cy="533400"/>
          </a:xfrm>
          <a:prstGeom prst="straightConnector1">
            <a:avLst/>
          </a:prstGeom>
          <a:noFill/>
          <a:ln w="22225" algn="ctr">
            <a:solidFill>
              <a:schemeClr val="bg1"/>
            </a:solidFill>
            <a:round/>
            <a:headEnd/>
            <a:tailEnd type="arrow" w="med" len="med"/>
          </a:ln>
        </p:spPr>
      </p:cxnSp>
      <p:sp>
        <p:nvSpPr>
          <p:cNvPr id="21511" name="TextBox 28"/>
          <p:cNvSpPr txBox="1">
            <a:spLocks noChangeArrowheads="1"/>
          </p:cNvSpPr>
          <p:nvPr/>
        </p:nvSpPr>
        <p:spPr bwMode="auto">
          <a:xfrm>
            <a:off x="1295400" y="4191000"/>
            <a:ext cx="808038" cy="369888"/>
          </a:xfrm>
          <a:prstGeom prst="rect">
            <a:avLst/>
          </a:prstGeom>
          <a:noFill/>
          <a:ln w="9525">
            <a:noFill/>
            <a:miter lim="800000"/>
            <a:headEnd/>
            <a:tailEnd/>
          </a:ln>
        </p:spPr>
        <p:txBody>
          <a:bodyPr wrap="none">
            <a:spAutoFit/>
          </a:bodyPr>
          <a:lstStyle/>
          <a:p>
            <a:r>
              <a:rPr lang="en-US">
                <a:solidFill>
                  <a:schemeClr val="bg1"/>
                </a:solidFill>
              </a:rPr>
              <a:t>1</a:t>
            </a:r>
            <a:r>
              <a:rPr lang="en-US" baseline="30000">
                <a:solidFill>
                  <a:schemeClr val="bg1"/>
                </a:solidFill>
              </a:rPr>
              <a:t>st</a:t>
            </a:r>
            <a:r>
              <a:rPr lang="en-US">
                <a:solidFill>
                  <a:schemeClr val="bg1"/>
                </a:solidFill>
              </a:rPr>
              <a:t> rib</a:t>
            </a:r>
          </a:p>
        </p:txBody>
      </p:sp>
      <p:sp>
        <p:nvSpPr>
          <p:cNvPr id="21512" name="TextBox 29"/>
          <p:cNvSpPr txBox="1">
            <a:spLocks noChangeArrowheads="1"/>
          </p:cNvSpPr>
          <p:nvPr/>
        </p:nvSpPr>
        <p:spPr bwMode="auto">
          <a:xfrm>
            <a:off x="762000" y="2133600"/>
            <a:ext cx="1017588" cy="369888"/>
          </a:xfrm>
          <a:prstGeom prst="rect">
            <a:avLst/>
          </a:prstGeom>
          <a:noFill/>
          <a:ln w="9525">
            <a:noFill/>
            <a:miter lim="800000"/>
            <a:headEnd/>
            <a:tailEnd/>
          </a:ln>
        </p:spPr>
        <p:txBody>
          <a:bodyPr wrap="none">
            <a:spAutoFit/>
          </a:bodyPr>
          <a:lstStyle/>
          <a:p>
            <a:r>
              <a:rPr lang="en-US">
                <a:solidFill>
                  <a:schemeClr val="bg1"/>
                </a:solidFill>
              </a:rPr>
              <a:t>clavicle</a:t>
            </a:r>
          </a:p>
        </p:txBody>
      </p:sp>
      <p:sp>
        <p:nvSpPr>
          <p:cNvPr id="21513" name="Rectangle 1"/>
          <p:cNvSpPr>
            <a:spLocks noChangeArrowheads="1"/>
          </p:cNvSpPr>
          <p:nvPr/>
        </p:nvSpPr>
        <p:spPr bwMode="auto">
          <a:xfrm>
            <a:off x="5257800" y="1177925"/>
            <a:ext cx="2378075" cy="369888"/>
          </a:xfrm>
          <a:prstGeom prst="rect">
            <a:avLst/>
          </a:prstGeom>
          <a:noFill/>
          <a:ln w="9525">
            <a:noFill/>
            <a:miter lim="800000"/>
            <a:headEnd/>
            <a:tailEnd/>
          </a:ln>
        </p:spPr>
        <p:txBody>
          <a:bodyPr wrap="none">
            <a:spAutoFit/>
          </a:bodyPr>
          <a:lstStyle/>
          <a:p>
            <a:r>
              <a:rPr lang="en-US" i="1"/>
              <a:t>Timmerman’s Trick-1</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title"/>
          </p:nvPr>
        </p:nvSpPr>
        <p:spPr>
          <a:xfrm>
            <a:off x="0" y="274638"/>
            <a:ext cx="9144000" cy="1143000"/>
          </a:xfrm>
        </p:spPr>
        <p:txBody>
          <a:bodyPr/>
          <a:lstStyle/>
          <a:p>
            <a:r>
              <a:rPr lang="en-US" smtClean="0">
                <a:latin typeface="Arial Black" pitchFamily="34" charset="0"/>
                <a:ea typeface="ヒラギノ角ゴ Pro W3" pitchFamily="-60" charset="-128"/>
                <a:cs typeface="Arial Black" pitchFamily="34" charset="0"/>
              </a:rPr>
              <a:t>Locating the Brachial Plexus </a:t>
            </a:r>
          </a:p>
        </p:txBody>
      </p:sp>
      <p:sp>
        <p:nvSpPr>
          <p:cNvPr id="22531" name="Rectangle 7"/>
          <p:cNvSpPr>
            <a:spLocks noGrp="1" noChangeArrowheads="1"/>
          </p:cNvSpPr>
          <p:nvPr>
            <p:ph type="body" idx="1"/>
          </p:nvPr>
        </p:nvSpPr>
        <p:spPr>
          <a:xfrm>
            <a:off x="4276725" y="1776413"/>
            <a:ext cx="4572000" cy="4243387"/>
          </a:xfrm>
        </p:spPr>
        <p:txBody>
          <a:bodyPr/>
          <a:lstStyle/>
          <a:p>
            <a:r>
              <a:rPr lang="en-US" sz="2000" dirty="0" smtClean="0">
                <a:latin typeface="Arial" charset="0"/>
                <a:ea typeface="ヒラギノ角ゴ Pro W3" pitchFamily="-60" charset="-128"/>
                <a:cs typeface="Arial" charset="0"/>
              </a:rPr>
              <a:t>Project coronal contours onto axial images (yellow points shown on axial image)</a:t>
            </a:r>
          </a:p>
          <a:p>
            <a:r>
              <a:rPr lang="en-US" sz="2000" dirty="0" smtClean="0">
                <a:latin typeface="Arial" charset="0"/>
                <a:ea typeface="ヒラギノ角ゴ Pro W3" pitchFamily="-60" charset="-128"/>
                <a:cs typeface="Arial" charset="0"/>
              </a:rPr>
              <a:t>In the region between the projected points, identify the VAN on either side.  Contour the “N” as the root(s) of the brachial plexus</a:t>
            </a:r>
          </a:p>
          <a:p>
            <a:r>
              <a:rPr lang="en-US" sz="2000" dirty="0" smtClean="0">
                <a:latin typeface="Arial" charset="0"/>
                <a:ea typeface="ヒラギノ角ゴ Pro W3" pitchFamily="-60" charset="-128"/>
                <a:cs typeface="Arial" charset="0"/>
              </a:rPr>
              <a:t>Note:  Finding the brachial plexus on the uninvolved side will help in finding it on the involved side</a:t>
            </a:r>
          </a:p>
          <a:p>
            <a:r>
              <a:rPr lang="en-US" sz="2000" dirty="0" smtClean="0">
                <a:latin typeface="Arial" charset="0"/>
                <a:ea typeface="ヒラギノ角ゴ Pro W3" pitchFamily="-60" charset="-128"/>
                <a:cs typeface="Arial" charset="0"/>
              </a:rPr>
              <a:t>Note:  IV contrast greatly facilitates this task (see contrast in artery)</a:t>
            </a:r>
          </a:p>
        </p:txBody>
      </p:sp>
      <p:grpSp>
        <p:nvGrpSpPr>
          <p:cNvPr id="22532" name="Group 21"/>
          <p:cNvGrpSpPr>
            <a:grpSpLocks/>
          </p:cNvGrpSpPr>
          <p:nvPr/>
        </p:nvGrpSpPr>
        <p:grpSpPr bwMode="auto">
          <a:xfrm>
            <a:off x="228600" y="1752600"/>
            <a:ext cx="3962400" cy="4038600"/>
            <a:chOff x="4267200" y="3429000"/>
            <a:chExt cx="3524250" cy="3462338"/>
          </a:xfrm>
        </p:grpSpPr>
        <p:pic>
          <p:nvPicPr>
            <p:cNvPr id="22534" name="Picture 11"/>
            <p:cNvPicPr>
              <a:picLocks noChangeAspect="1" noChangeArrowheads="1"/>
            </p:cNvPicPr>
            <p:nvPr/>
          </p:nvPicPr>
          <p:blipFill>
            <a:blip r:embed="rId2"/>
            <a:srcRect/>
            <a:stretch>
              <a:fillRect/>
            </a:stretch>
          </p:blipFill>
          <p:spPr bwMode="auto">
            <a:xfrm>
              <a:off x="4267200" y="3429000"/>
              <a:ext cx="3524250" cy="3462338"/>
            </a:xfrm>
            <a:prstGeom prst="rect">
              <a:avLst/>
            </a:prstGeom>
            <a:noFill/>
            <a:ln w="9525">
              <a:noFill/>
              <a:miter lim="800000"/>
              <a:headEnd/>
              <a:tailEnd/>
            </a:ln>
          </p:spPr>
        </p:pic>
        <p:sp>
          <p:nvSpPr>
            <p:cNvPr id="22535" name="Oval 12"/>
            <p:cNvSpPr>
              <a:spLocks noChangeArrowheads="1"/>
            </p:cNvSpPr>
            <p:nvPr/>
          </p:nvSpPr>
          <p:spPr bwMode="auto">
            <a:xfrm>
              <a:off x="4724400" y="4953000"/>
              <a:ext cx="76200" cy="76200"/>
            </a:xfrm>
            <a:prstGeom prst="ellipse">
              <a:avLst/>
            </a:prstGeom>
            <a:solidFill>
              <a:srgbClr val="FFFF00"/>
            </a:solidFill>
            <a:ln w="9525">
              <a:solidFill>
                <a:srgbClr val="FFFF00"/>
              </a:solidFill>
              <a:round/>
              <a:headEnd/>
              <a:tailEnd/>
            </a:ln>
          </p:spPr>
          <p:txBody>
            <a:bodyPr wrap="none" anchor="ctr"/>
            <a:lstStyle/>
            <a:p>
              <a:endParaRPr lang="en-US"/>
            </a:p>
          </p:txBody>
        </p:sp>
        <p:sp>
          <p:nvSpPr>
            <p:cNvPr id="22536" name="Oval 13"/>
            <p:cNvSpPr>
              <a:spLocks noChangeArrowheads="1"/>
            </p:cNvSpPr>
            <p:nvPr/>
          </p:nvSpPr>
          <p:spPr bwMode="auto">
            <a:xfrm>
              <a:off x="5257800" y="4953000"/>
              <a:ext cx="76200" cy="76200"/>
            </a:xfrm>
            <a:prstGeom prst="ellipse">
              <a:avLst/>
            </a:prstGeom>
            <a:solidFill>
              <a:srgbClr val="FFFF00"/>
            </a:solidFill>
            <a:ln w="9525">
              <a:solidFill>
                <a:srgbClr val="FFFF00"/>
              </a:solidFill>
              <a:round/>
              <a:headEnd/>
              <a:tailEnd/>
            </a:ln>
          </p:spPr>
          <p:txBody>
            <a:bodyPr wrap="none" anchor="ctr"/>
            <a:lstStyle/>
            <a:p>
              <a:endParaRPr lang="en-US"/>
            </a:p>
          </p:txBody>
        </p:sp>
        <p:sp>
          <p:nvSpPr>
            <p:cNvPr id="22537" name="Oval 14"/>
            <p:cNvSpPr>
              <a:spLocks noChangeArrowheads="1"/>
            </p:cNvSpPr>
            <p:nvPr/>
          </p:nvSpPr>
          <p:spPr bwMode="auto">
            <a:xfrm>
              <a:off x="6705600" y="4953000"/>
              <a:ext cx="76200" cy="76200"/>
            </a:xfrm>
            <a:prstGeom prst="ellipse">
              <a:avLst/>
            </a:prstGeom>
            <a:solidFill>
              <a:srgbClr val="FFFF00"/>
            </a:solidFill>
            <a:ln w="9525">
              <a:solidFill>
                <a:srgbClr val="FFFF00"/>
              </a:solidFill>
              <a:round/>
              <a:headEnd/>
              <a:tailEnd/>
            </a:ln>
          </p:spPr>
          <p:txBody>
            <a:bodyPr wrap="none" anchor="ctr"/>
            <a:lstStyle/>
            <a:p>
              <a:endParaRPr lang="en-US"/>
            </a:p>
          </p:txBody>
        </p:sp>
        <p:sp>
          <p:nvSpPr>
            <p:cNvPr id="22538" name="Oval 15"/>
            <p:cNvSpPr>
              <a:spLocks noChangeArrowheads="1"/>
            </p:cNvSpPr>
            <p:nvPr/>
          </p:nvSpPr>
          <p:spPr bwMode="auto">
            <a:xfrm>
              <a:off x="7162800" y="4953000"/>
              <a:ext cx="76200" cy="76200"/>
            </a:xfrm>
            <a:prstGeom prst="ellipse">
              <a:avLst/>
            </a:prstGeom>
            <a:solidFill>
              <a:srgbClr val="FFFF00"/>
            </a:solidFill>
            <a:ln w="9525">
              <a:solidFill>
                <a:srgbClr val="FFFF00"/>
              </a:solidFill>
              <a:round/>
              <a:headEnd/>
              <a:tailEnd/>
            </a:ln>
          </p:spPr>
          <p:txBody>
            <a:bodyPr wrap="none" anchor="ctr"/>
            <a:lstStyle/>
            <a:p>
              <a:endParaRPr lang="en-US"/>
            </a:p>
          </p:txBody>
        </p:sp>
        <p:grpSp>
          <p:nvGrpSpPr>
            <p:cNvPr id="22539" name="Group 20"/>
            <p:cNvGrpSpPr>
              <a:grpSpLocks/>
            </p:cNvGrpSpPr>
            <p:nvPr/>
          </p:nvGrpSpPr>
          <p:grpSpPr bwMode="auto">
            <a:xfrm>
              <a:off x="5149850" y="4267200"/>
              <a:ext cx="336550" cy="533400"/>
              <a:chOff x="3244" y="2688"/>
              <a:chExt cx="212" cy="336"/>
            </a:xfrm>
          </p:grpSpPr>
          <p:sp>
            <p:nvSpPr>
              <p:cNvPr id="2574352" name="Text Box 16"/>
              <p:cNvSpPr txBox="1">
                <a:spLocks noChangeArrowheads="1"/>
              </p:cNvSpPr>
              <p:nvPr/>
            </p:nvSpPr>
            <p:spPr bwMode="auto">
              <a:xfrm>
                <a:off x="3244" y="2688"/>
                <a:ext cx="212" cy="231"/>
              </a:xfrm>
              <a:prstGeom prst="rect">
                <a:avLst/>
              </a:prstGeom>
              <a:noFill/>
              <a:ln w="9525">
                <a:noFill/>
                <a:miter lim="800000"/>
                <a:headEnd/>
                <a:tailEnd/>
              </a:ln>
              <a:effectLst/>
            </p:spPr>
            <p:txBody>
              <a:bodyPr wrap="none">
                <a:spAutoFit/>
              </a:bodyPr>
              <a:lstStyle/>
              <a:p>
                <a:pPr>
                  <a:defRPr/>
                </a:pPr>
                <a:r>
                  <a:rPr lang="en-US">
                    <a:solidFill>
                      <a:srgbClr val="0000FF"/>
                    </a:solidFill>
                    <a:effectLst>
                      <a:outerShdw blurRad="38100" dist="38100" dir="2700000" algn="tl">
                        <a:srgbClr val="C0C0C0"/>
                      </a:outerShdw>
                    </a:effectLst>
                  </a:rPr>
                  <a:t>V</a:t>
                </a:r>
              </a:p>
            </p:txBody>
          </p:sp>
          <p:sp>
            <p:nvSpPr>
              <p:cNvPr id="22547" name="Line 17"/>
              <p:cNvSpPr>
                <a:spLocks noChangeShapeType="1"/>
              </p:cNvSpPr>
              <p:nvPr/>
            </p:nvSpPr>
            <p:spPr bwMode="auto">
              <a:xfrm>
                <a:off x="3360" y="2880"/>
                <a:ext cx="0" cy="144"/>
              </a:xfrm>
              <a:prstGeom prst="line">
                <a:avLst/>
              </a:prstGeom>
              <a:noFill/>
              <a:ln w="9525">
                <a:solidFill>
                  <a:srgbClr val="0000FF"/>
                </a:solidFill>
                <a:round/>
                <a:headEnd/>
                <a:tailEnd type="triangle" w="med" len="med"/>
              </a:ln>
            </p:spPr>
            <p:txBody>
              <a:bodyPr/>
              <a:lstStyle/>
              <a:p>
                <a:endParaRPr lang="en-US"/>
              </a:p>
            </p:txBody>
          </p:sp>
        </p:grpSp>
        <p:grpSp>
          <p:nvGrpSpPr>
            <p:cNvPr id="22540" name="Group 21"/>
            <p:cNvGrpSpPr>
              <a:grpSpLocks/>
            </p:cNvGrpSpPr>
            <p:nvPr/>
          </p:nvGrpSpPr>
          <p:grpSpPr bwMode="auto">
            <a:xfrm>
              <a:off x="4984750" y="4419600"/>
              <a:ext cx="349250" cy="533400"/>
              <a:chOff x="3140" y="2784"/>
              <a:chExt cx="220" cy="336"/>
            </a:xfrm>
          </p:grpSpPr>
          <p:sp>
            <p:nvSpPr>
              <p:cNvPr id="2574354" name="Text Box 18"/>
              <p:cNvSpPr txBox="1">
                <a:spLocks noChangeArrowheads="1"/>
              </p:cNvSpPr>
              <p:nvPr/>
            </p:nvSpPr>
            <p:spPr bwMode="auto">
              <a:xfrm>
                <a:off x="3140" y="2784"/>
                <a:ext cx="221" cy="231"/>
              </a:xfrm>
              <a:prstGeom prst="rect">
                <a:avLst/>
              </a:prstGeom>
              <a:noFill/>
              <a:ln w="9525">
                <a:noFill/>
                <a:miter lim="800000"/>
                <a:headEnd/>
                <a:tailEnd/>
              </a:ln>
              <a:effectLst/>
            </p:spPr>
            <p:txBody>
              <a:bodyPr wrap="none">
                <a:spAutoFit/>
              </a:bodyPr>
              <a:lstStyle/>
              <a:p>
                <a:pPr>
                  <a:defRPr/>
                </a:pPr>
                <a:r>
                  <a:rPr lang="en-US">
                    <a:solidFill>
                      <a:srgbClr val="FF0000"/>
                    </a:solidFill>
                    <a:effectLst>
                      <a:outerShdw blurRad="38100" dist="38100" dir="2700000" algn="tl">
                        <a:srgbClr val="C0C0C0"/>
                      </a:outerShdw>
                    </a:effectLst>
                  </a:rPr>
                  <a:t>A</a:t>
                </a:r>
              </a:p>
            </p:txBody>
          </p:sp>
          <p:sp>
            <p:nvSpPr>
              <p:cNvPr id="22545" name="Line 19"/>
              <p:cNvSpPr>
                <a:spLocks noChangeShapeType="1"/>
              </p:cNvSpPr>
              <p:nvPr/>
            </p:nvSpPr>
            <p:spPr bwMode="auto">
              <a:xfrm>
                <a:off x="3256" y="2976"/>
                <a:ext cx="0" cy="144"/>
              </a:xfrm>
              <a:prstGeom prst="line">
                <a:avLst/>
              </a:prstGeom>
              <a:noFill/>
              <a:ln w="9525">
                <a:solidFill>
                  <a:srgbClr val="FF0000"/>
                </a:solidFill>
                <a:round/>
                <a:headEnd/>
                <a:tailEnd type="triangle" w="med" len="med"/>
              </a:ln>
            </p:spPr>
            <p:txBody>
              <a:bodyPr/>
              <a:lstStyle/>
              <a:p>
                <a:endParaRPr lang="en-US"/>
              </a:p>
            </p:txBody>
          </p:sp>
        </p:grpSp>
        <p:grpSp>
          <p:nvGrpSpPr>
            <p:cNvPr id="22541" name="Group 24"/>
            <p:cNvGrpSpPr>
              <a:grpSpLocks/>
            </p:cNvGrpSpPr>
            <p:nvPr/>
          </p:nvGrpSpPr>
          <p:grpSpPr bwMode="auto">
            <a:xfrm>
              <a:off x="4756150" y="4495800"/>
              <a:ext cx="349250" cy="533400"/>
              <a:chOff x="2996" y="2832"/>
              <a:chExt cx="220" cy="336"/>
            </a:xfrm>
          </p:grpSpPr>
          <p:sp>
            <p:nvSpPr>
              <p:cNvPr id="2574358" name="Text Box 22"/>
              <p:cNvSpPr txBox="1">
                <a:spLocks noChangeArrowheads="1"/>
              </p:cNvSpPr>
              <p:nvPr/>
            </p:nvSpPr>
            <p:spPr bwMode="auto">
              <a:xfrm>
                <a:off x="2996" y="2832"/>
                <a:ext cx="221" cy="231"/>
              </a:xfrm>
              <a:prstGeom prst="rect">
                <a:avLst/>
              </a:prstGeom>
              <a:noFill/>
              <a:ln w="9525">
                <a:noFill/>
                <a:miter lim="800000"/>
                <a:headEnd/>
                <a:tailEnd/>
              </a:ln>
              <a:effectLst/>
            </p:spPr>
            <p:txBody>
              <a:bodyPr wrap="none">
                <a:spAutoFit/>
              </a:bodyPr>
              <a:lstStyle/>
              <a:p>
                <a:pPr>
                  <a:defRPr/>
                </a:pPr>
                <a:r>
                  <a:rPr lang="en-US">
                    <a:solidFill>
                      <a:srgbClr val="00CC00"/>
                    </a:solidFill>
                    <a:effectLst>
                      <a:outerShdw blurRad="38100" dist="38100" dir="2700000" algn="tl">
                        <a:srgbClr val="C0C0C0"/>
                      </a:outerShdw>
                    </a:effectLst>
                  </a:rPr>
                  <a:t>N</a:t>
                </a:r>
              </a:p>
            </p:txBody>
          </p:sp>
          <p:sp>
            <p:nvSpPr>
              <p:cNvPr id="22543" name="Line 23"/>
              <p:cNvSpPr>
                <a:spLocks noChangeShapeType="1"/>
              </p:cNvSpPr>
              <p:nvPr/>
            </p:nvSpPr>
            <p:spPr bwMode="auto">
              <a:xfrm>
                <a:off x="3112" y="3024"/>
                <a:ext cx="0" cy="144"/>
              </a:xfrm>
              <a:prstGeom prst="line">
                <a:avLst/>
              </a:prstGeom>
              <a:noFill/>
              <a:ln w="9525">
                <a:solidFill>
                  <a:srgbClr val="00CC00"/>
                </a:solidFill>
                <a:round/>
                <a:headEnd/>
                <a:tailEnd type="triangle" w="med" len="med"/>
              </a:ln>
            </p:spPr>
            <p:txBody>
              <a:bodyPr/>
              <a:lstStyle/>
              <a:p>
                <a:endParaRPr lang="en-US"/>
              </a:p>
            </p:txBody>
          </p:sp>
        </p:grpSp>
      </p:grpSp>
      <p:sp>
        <p:nvSpPr>
          <p:cNvPr id="22533" name="Rectangle 18"/>
          <p:cNvSpPr>
            <a:spLocks noChangeArrowheads="1"/>
          </p:cNvSpPr>
          <p:nvPr/>
        </p:nvSpPr>
        <p:spPr bwMode="auto">
          <a:xfrm>
            <a:off x="5257800" y="1177925"/>
            <a:ext cx="2378075" cy="369888"/>
          </a:xfrm>
          <a:prstGeom prst="rect">
            <a:avLst/>
          </a:prstGeom>
          <a:noFill/>
          <a:ln w="9525">
            <a:noFill/>
            <a:miter lim="800000"/>
            <a:headEnd/>
            <a:tailEnd/>
          </a:ln>
        </p:spPr>
        <p:txBody>
          <a:bodyPr wrap="none">
            <a:spAutoFit/>
          </a:bodyPr>
          <a:lstStyle/>
          <a:p>
            <a:r>
              <a:rPr lang="en-US" i="1"/>
              <a:t>Timmerman’s Trick-1</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3"/>
          <p:cNvSpPr txBox="1">
            <a:spLocks noChangeArrowheads="1"/>
          </p:cNvSpPr>
          <p:nvPr/>
        </p:nvSpPr>
        <p:spPr bwMode="auto">
          <a:xfrm>
            <a:off x="762000" y="685800"/>
            <a:ext cx="7640638" cy="584200"/>
          </a:xfrm>
          <a:prstGeom prst="rect">
            <a:avLst/>
          </a:prstGeom>
          <a:noFill/>
          <a:ln w="9525">
            <a:noFill/>
            <a:miter lim="800000"/>
            <a:headEnd/>
            <a:tailEnd/>
          </a:ln>
          <a:effectLst/>
        </p:spPr>
        <p:txBody>
          <a:bodyPr>
            <a:spAutoFit/>
          </a:bodyPr>
          <a:lstStyle/>
          <a:p>
            <a:pPr>
              <a:spcBef>
                <a:spcPct val="50000"/>
              </a:spcBef>
            </a:pPr>
            <a:r>
              <a:rPr lang="en-US" sz="3200" b="1"/>
              <a:t>Brachial plexus starts between C4 C5</a:t>
            </a:r>
          </a:p>
        </p:txBody>
      </p:sp>
      <p:grpSp>
        <p:nvGrpSpPr>
          <p:cNvPr id="23555" name="Group 1"/>
          <p:cNvGrpSpPr>
            <a:grpSpLocks/>
          </p:cNvGrpSpPr>
          <p:nvPr/>
        </p:nvGrpSpPr>
        <p:grpSpPr bwMode="auto">
          <a:xfrm>
            <a:off x="1141413" y="1819275"/>
            <a:ext cx="6861175" cy="3219450"/>
            <a:chOff x="1139575" y="1676400"/>
            <a:chExt cx="6861425" cy="3219450"/>
          </a:xfrm>
        </p:grpSpPr>
        <p:pic>
          <p:nvPicPr>
            <p:cNvPr id="23556" name="Picture 5"/>
            <p:cNvPicPr preferRelativeResize="0">
              <a:picLocks noChangeArrowheads="1"/>
            </p:cNvPicPr>
            <p:nvPr/>
          </p:nvPicPr>
          <p:blipFill>
            <a:blip r:embed="rId2"/>
            <a:srcRect/>
            <a:stretch>
              <a:fillRect/>
            </a:stretch>
          </p:blipFill>
          <p:spPr bwMode="auto">
            <a:xfrm>
              <a:off x="1139575" y="1685925"/>
              <a:ext cx="3200400" cy="3200400"/>
            </a:xfrm>
            <a:prstGeom prst="rect">
              <a:avLst/>
            </a:prstGeom>
            <a:noFill/>
            <a:ln w="9525">
              <a:noFill/>
              <a:miter lim="800000"/>
              <a:headEnd/>
              <a:tailEnd/>
            </a:ln>
            <a:effectLst/>
          </p:spPr>
        </p:pic>
        <p:pic>
          <p:nvPicPr>
            <p:cNvPr id="23557" name="Picture 6"/>
            <p:cNvPicPr preferRelativeResize="0">
              <a:picLocks noChangeArrowheads="1"/>
            </p:cNvPicPr>
            <p:nvPr/>
          </p:nvPicPr>
          <p:blipFill>
            <a:blip r:embed="rId3"/>
            <a:srcRect/>
            <a:stretch>
              <a:fillRect/>
            </a:stretch>
          </p:blipFill>
          <p:spPr bwMode="auto">
            <a:xfrm>
              <a:off x="4800600" y="1676400"/>
              <a:ext cx="3200400" cy="321945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1"/>
          <p:cNvGrpSpPr>
            <a:grpSpLocks/>
          </p:cNvGrpSpPr>
          <p:nvPr/>
        </p:nvGrpSpPr>
        <p:grpSpPr bwMode="auto">
          <a:xfrm>
            <a:off x="1143000" y="1828800"/>
            <a:ext cx="6858000" cy="3200400"/>
            <a:chOff x="1600200" y="1752600"/>
            <a:chExt cx="6858000" cy="3200400"/>
          </a:xfrm>
        </p:grpSpPr>
        <p:pic>
          <p:nvPicPr>
            <p:cNvPr id="24579" name="Picture 4"/>
            <p:cNvPicPr preferRelativeResize="0">
              <a:picLocks noChangeArrowheads="1"/>
            </p:cNvPicPr>
            <p:nvPr/>
          </p:nvPicPr>
          <p:blipFill>
            <a:blip r:embed="rId2"/>
            <a:srcRect/>
            <a:stretch>
              <a:fillRect/>
            </a:stretch>
          </p:blipFill>
          <p:spPr bwMode="auto">
            <a:xfrm>
              <a:off x="1600200" y="1752600"/>
              <a:ext cx="3219450" cy="3200400"/>
            </a:xfrm>
            <a:prstGeom prst="rect">
              <a:avLst/>
            </a:prstGeom>
            <a:noFill/>
            <a:ln w="9525">
              <a:noFill/>
              <a:miter lim="800000"/>
              <a:headEnd/>
              <a:tailEnd/>
            </a:ln>
            <a:effectLst/>
          </p:spPr>
        </p:pic>
        <p:pic>
          <p:nvPicPr>
            <p:cNvPr id="24580" name="Picture 5"/>
            <p:cNvPicPr preferRelativeResize="0">
              <a:picLocks noChangeArrowheads="1"/>
            </p:cNvPicPr>
            <p:nvPr/>
          </p:nvPicPr>
          <p:blipFill>
            <a:blip r:embed="rId3"/>
            <a:srcRect/>
            <a:stretch>
              <a:fillRect/>
            </a:stretch>
          </p:blipFill>
          <p:spPr bwMode="auto">
            <a:xfrm>
              <a:off x="5257800" y="1752600"/>
              <a:ext cx="3200400" cy="320040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1"/>
          <p:cNvGrpSpPr>
            <a:grpSpLocks/>
          </p:cNvGrpSpPr>
          <p:nvPr/>
        </p:nvGrpSpPr>
        <p:grpSpPr bwMode="auto">
          <a:xfrm>
            <a:off x="1181100" y="1828800"/>
            <a:ext cx="6781800" cy="3200400"/>
            <a:chOff x="1143000" y="1523999"/>
            <a:chExt cx="6781800" cy="3200401"/>
          </a:xfrm>
        </p:grpSpPr>
        <p:pic>
          <p:nvPicPr>
            <p:cNvPr id="25603" name="Picture 4"/>
            <p:cNvPicPr preferRelativeResize="0">
              <a:picLocks noChangeArrowheads="1"/>
            </p:cNvPicPr>
            <p:nvPr/>
          </p:nvPicPr>
          <p:blipFill>
            <a:blip r:embed="rId2"/>
            <a:srcRect/>
            <a:stretch>
              <a:fillRect/>
            </a:stretch>
          </p:blipFill>
          <p:spPr bwMode="auto">
            <a:xfrm>
              <a:off x="1143000" y="1523999"/>
              <a:ext cx="3200400" cy="3200400"/>
            </a:xfrm>
            <a:prstGeom prst="rect">
              <a:avLst/>
            </a:prstGeom>
            <a:noFill/>
            <a:ln w="9525">
              <a:noFill/>
              <a:miter lim="800000"/>
              <a:headEnd/>
              <a:tailEnd/>
            </a:ln>
            <a:effectLst/>
          </p:spPr>
        </p:pic>
        <p:pic>
          <p:nvPicPr>
            <p:cNvPr id="25604" name="Picture 5"/>
            <p:cNvPicPr preferRelativeResize="0">
              <a:picLocks noChangeArrowheads="1"/>
            </p:cNvPicPr>
            <p:nvPr/>
          </p:nvPicPr>
          <p:blipFill>
            <a:blip r:embed="rId3"/>
            <a:srcRect/>
            <a:stretch>
              <a:fillRect/>
            </a:stretch>
          </p:blipFill>
          <p:spPr bwMode="auto">
            <a:xfrm>
              <a:off x="4724400" y="1524000"/>
              <a:ext cx="3200400" cy="320040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1"/>
          <p:cNvGrpSpPr>
            <a:grpSpLocks/>
          </p:cNvGrpSpPr>
          <p:nvPr/>
        </p:nvGrpSpPr>
        <p:grpSpPr bwMode="auto">
          <a:xfrm>
            <a:off x="1104900" y="1824038"/>
            <a:ext cx="6934200" cy="3209925"/>
            <a:chOff x="1066799" y="990600"/>
            <a:chExt cx="6934201" cy="3209924"/>
          </a:xfrm>
        </p:grpSpPr>
        <p:pic>
          <p:nvPicPr>
            <p:cNvPr id="26627" name="Picture 4"/>
            <p:cNvPicPr preferRelativeResize="0">
              <a:picLocks noChangeArrowheads="1"/>
            </p:cNvPicPr>
            <p:nvPr/>
          </p:nvPicPr>
          <p:blipFill>
            <a:blip r:embed="rId2"/>
            <a:srcRect/>
            <a:stretch>
              <a:fillRect/>
            </a:stretch>
          </p:blipFill>
          <p:spPr bwMode="auto">
            <a:xfrm>
              <a:off x="1066799" y="990600"/>
              <a:ext cx="3200400" cy="3200400"/>
            </a:xfrm>
            <a:prstGeom prst="rect">
              <a:avLst/>
            </a:prstGeom>
            <a:noFill/>
            <a:ln w="9525">
              <a:noFill/>
              <a:miter lim="800000"/>
              <a:headEnd/>
              <a:tailEnd/>
            </a:ln>
            <a:effectLst/>
          </p:spPr>
        </p:pic>
        <p:pic>
          <p:nvPicPr>
            <p:cNvPr id="26628" name="Picture 5"/>
            <p:cNvPicPr preferRelativeResize="0">
              <a:picLocks noChangeArrowheads="1"/>
            </p:cNvPicPr>
            <p:nvPr/>
          </p:nvPicPr>
          <p:blipFill>
            <a:blip r:embed="rId3"/>
            <a:srcRect/>
            <a:stretch>
              <a:fillRect/>
            </a:stretch>
          </p:blipFill>
          <p:spPr bwMode="auto">
            <a:xfrm>
              <a:off x="4800600" y="1000124"/>
              <a:ext cx="3200400" cy="320040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1"/>
          <p:cNvGrpSpPr>
            <a:grpSpLocks/>
          </p:cNvGrpSpPr>
          <p:nvPr/>
        </p:nvGrpSpPr>
        <p:grpSpPr bwMode="auto">
          <a:xfrm>
            <a:off x="1181100" y="1828800"/>
            <a:ext cx="6781800" cy="3200400"/>
            <a:chOff x="1447800" y="1343025"/>
            <a:chExt cx="6781800" cy="3200400"/>
          </a:xfrm>
        </p:grpSpPr>
        <p:pic>
          <p:nvPicPr>
            <p:cNvPr id="27651" name="Picture 4"/>
            <p:cNvPicPr preferRelativeResize="0">
              <a:picLocks noChangeArrowheads="1"/>
            </p:cNvPicPr>
            <p:nvPr/>
          </p:nvPicPr>
          <p:blipFill>
            <a:blip r:embed="rId2"/>
            <a:srcRect/>
            <a:stretch>
              <a:fillRect/>
            </a:stretch>
          </p:blipFill>
          <p:spPr bwMode="auto">
            <a:xfrm>
              <a:off x="1447800" y="1343025"/>
              <a:ext cx="3200400" cy="3200400"/>
            </a:xfrm>
            <a:prstGeom prst="rect">
              <a:avLst/>
            </a:prstGeom>
            <a:noFill/>
            <a:ln w="9525">
              <a:noFill/>
              <a:miter lim="800000"/>
              <a:headEnd/>
              <a:tailEnd/>
            </a:ln>
            <a:effectLst/>
          </p:spPr>
        </p:pic>
        <p:pic>
          <p:nvPicPr>
            <p:cNvPr id="27652" name="Picture 5"/>
            <p:cNvPicPr preferRelativeResize="0">
              <a:picLocks noChangeArrowheads="1"/>
            </p:cNvPicPr>
            <p:nvPr/>
          </p:nvPicPr>
          <p:blipFill>
            <a:blip r:embed="rId3"/>
            <a:srcRect/>
            <a:stretch>
              <a:fillRect/>
            </a:stretch>
          </p:blipFill>
          <p:spPr bwMode="auto">
            <a:xfrm>
              <a:off x="5029200" y="1343025"/>
              <a:ext cx="3200400" cy="320040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1"/>
          <p:cNvGrpSpPr>
            <a:grpSpLocks/>
          </p:cNvGrpSpPr>
          <p:nvPr/>
        </p:nvGrpSpPr>
        <p:grpSpPr bwMode="auto">
          <a:xfrm>
            <a:off x="1028700" y="1828800"/>
            <a:ext cx="7086600" cy="3200400"/>
            <a:chOff x="1066800" y="1414462"/>
            <a:chExt cx="7086600" cy="3200400"/>
          </a:xfrm>
        </p:grpSpPr>
        <p:pic>
          <p:nvPicPr>
            <p:cNvPr id="28675" name="Picture 4"/>
            <p:cNvPicPr preferRelativeResize="0">
              <a:picLocks noChangeArrowheads="1"/>
            </p:cNvPicPr>
            <p:nvPr/>
          </p:nvPicPr>
          <p:blipFill>
            <a:blip r:embed="rId2"/>
            <a:srcRect/>
            <a:stretch>
              <a:fillRect/>
            </a:stretch>
          </p:blipFill>
          <p:spPr bwMode="auto">
            <a:xfrm>
              <a:off x="1066800" y="1414462"/>
              <a:ext cx="3200400" cy="3200400"/>
            </a:xfrm>
            <a:prstGeom prst="rect">
              <a:avLst/>
            </a:prstGeom>
            <a:noFill/>
            <a:ln w="9525">
              <a:noFill/>
              <a:miter lim="800000"/>
              <a:headEnd/>
              <a:tailEnd/>
            </a:ln>
            <a:effectLst/>
          </p:spPr>
        </p:pic>
        <p:pic>
          <p:nvPicPr>
            <p:cNvPr id="28676" name="Picture 5"/>
            <p:cNvPicPr preferRelativeResize="0">
              <a:picLocks noChangeArrowheads="1"/>
            </p:cNvPicPr>
            <p:nvPr/>
          </p:nvPicPr>
          <p:blipFill>
            <a:blip r:embed="rId3"/>
            <a:srcRect/>
            <a:stretch>
              <a:fillRect/>
            </a:stretch>
          </p:blipFill>
          <p:spPr bwMode="auto">
            <a:xfrm>
              <a:off x="4953000" y="1414462"/>
              <a:ext cx="3200400" cy="320040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1"/>
          <p:cNvGrpSpPr>
            <a:grpSpLocks/>
          </p:cNvGrpSpPr>
          <p:nvPr/>
        </p:nvGrpSpPr>
        <p:grpSpPr bwMode="auto">
          <a:xfrm>
            <a:off x="990600" y="1752600"/>
            <a:ext cx="6996113" cy="2773363"/>
            <a:chOff x="1143000" y="1708988"/>
            <a:chExt cx="6829746" cy="2194560"/>
          </a:xfrm>
        </p:grpSpPr>
        <p:pic>
          <p:nvPicPr>
            <p:cNvPr id="29699" name="Picture 5"/>
            <p:cNvPicPr preferRelativeResize="0">
              <a:picLocks noChangeArrowheads="1"/>
            </p:cNvPicPr>
            <p:nvPr/>
          </p:nvPicPr>
          <p:blipFill>
            <a:blip r:embed="rId2"/>
            <a:srcRect/>
            <a:stretch>
              <a:fillRect/>
            </a:stretch>
          </p:blipFill>
          <p:spPr bwMode="auto">
            <a:xfrm>
              <a:off x="4772346" y="1708988"/>
              <a:ext cx="3200400" cy="2194560"/>
            </a:xfrm>
            <a:prstGeom prst="rect">
              <a:avLst/>
            </a:prstGeom>
            <a:noFill/>
            <a:ln w="9525">
              <a:noFill/>
              <a:miter lim="800000"/>
              <a:headEnd/>
              <a:tailEnd/>
            </a:ln>
            <a:effectLst/>
          </p:spPr>
        </p:pic>
        <p:pic>
          <p:nvPicPr>
            <p:cNvPr id="29700" name="Picture 7"/>
            <p:cNvPicPr preferRelativeResize="0">
              <a:picLocks noChangeArrowheads="1"/>
            </p:cNvPicPr>
            <p:nvPr/>
          </p:nvPicPr>
          <p:blipFill>
            <a:blip r:embed="rId3"/>
            <a:srcRect/>
            <a:stretch>
              <a:fillRect/>
            </a:stretch>
          </p:blipFill>
          <p:spPr bwMode="auto">
            <a:xfrm>
              <a:off x="1143000" y="1708988"/>
              <a:ext cx="3200400" cy="219456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1"/>
          <p:cNvGrpSpPr>
            <a:grpSpLocks/>
          </p:cNvGrpSpPr>
          <p:nvPr/>
        </p:nvGrpSpPr>
        <p:grpSpPr bwMode="auto">
          <a:xfrm>
            <a:off x="685800" y="1752600"/>
            <a:ext cx="7315200" cy="2773363"/>
            <a:chOff x="1143000" y="1294201"/>
            <a:chExt cx="6858000" cy="2194560"/>
          </a:xfrm>
        </p:grpSpPr>
        <p:pic>
          <p:nvPicPr>
            <p:cNvPr id="30723" name="Picture 8"/>
            <p:cNvPicPr preferRelativeResize="0">
              <a:picLocks noChangeArrowheads="1"/>
            </p:cNvPicPr>
            <p:nvPr/>
          </p:nvPicPr>
          <p:blipFill>
            <a:blip r:embed="rId2"/>
            <a:srcRect/>
            <a:stretch>
              <a:fillRect/>
            </a:stretch>
          </p:blipFill>
          <p:spPr bwMode="auto">
            <a:xfrm>
              <a:off x="1143000" y="1294201"/>
              <a:ext cx="3200400" cy="2194560"/>
            </a:xfrm>
            <a:prstGeom prst="rect">
              <a:avLst/>
            </a:prstGeom>
            <a:noFill/>
            <a:ln w="9525">
              <a:noFill/>
              <a:miter lim="800000"/>
              <a:headEnd/>
              <a:tailEnd/>
            </a:ln>
            <a:effectLst/>
          </p:spPr>
        </p:pic>
        <p:pic>
          <p:nvPicPr>
            <p:cNvPr id="30724" name="Picture 4"/>
            <p:cNvPicPr preferRelativeResize="0">
              <a:picLocks noChangeArrowheads="1"/>
            </p:cNvPicPr>
            <p:nvPr/>
          </p:nvPicPr>
          <p:blipFill>
            <a:blip r:embed="rId3"/>
            <a:srcRect/>
            <a:stretch>
              <a:fillRect/>
            </a:stretch>
          </p:blipFill>
          <p:spPr bwMode="auto">
            <a:xfrm>
              <a:off x="4800600" y="1294201"/>
              <a:ext cx="3200400" cy="219456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563562"/>
          </a:xfrm>
        </p:spPr>
        <p:txBody>
          <a:bodyPr/>
          <a:lstStyle/>
          <a:p>
            <a:r>
              <a:rPr lang="en-US" smtClean="0">
                <a:latin typeface="Arial Black" pitchFamily="34" charset="0"/>
                <a:ea typeface="ヒラギノ角ゴ Pro W3" pitchFamily="-60" charset="-128"/>
                <a:cs typeface="Arial Black" pitchFamily="34" charset="0"/>
              </a:rPr>
              <a:t>RTOG 1106 Required OARs</a:t>
            </a:r>
          </a:p>
        </p:txBody>
      </p:sp>
      <p:graphicFrame>
        <p:nvGraphicFramePr>
          <p:cNvPr id="4" name="Content Placeholder 3"/>
          <p:cNvGraphicFramePr>
            <a:graphicFrameLocks noGrp="1"/>
          </p:cNvGraphicFramePr>
          <p:nvPr>
            <p:ph idx="1"/>
          </p:nvPr>
        </p:nvGraphicFramePr>
        <p:xfrm>
          <a:off x="609600" y="1143000"/>
          <a:ext cx="7772400" cy="4956811"/>
        </p:xfrm>
        <a:graphic>
          <a:graphicData uri="http://schemas.openxmlformats.org/drawingml/2006/table">
            <a:tbl>
              <a:tblPr/>
              <a:tblGrid>
                <a:gridCol w="923925">
                  <a:extLst>
                    <a:ext uri="{9D8B030D-6E8A-4147-A177-3AD203B41FA5}">
                      <a16:colId xmlns:a16="http://schemas.microsoft.com/office/drawing/2014/main" val="20000"/>
                    </a:ext>
                  </a:extLst>
                </a:gridCol>
                <a:gridCol w="981075">
                  <a:extLst>
                    <a:ext uri="{9D8B030D-6E8A-4147-A177-3AD203B41FA5}">
                      <a16:colId xmlns:a16="http://schemas.microsoft.com/office/drawing/2014/main" val="20001"/>
                    </a:ext>
                  </a:extLst>
                </a:gridCol>
                <a:gridCol w="5703888">
                  <a:extLst>
                    <a:ext uri="{9D8B030D-6E8A-4147-A177-3AD203B41FA5}">
                      <a16:colId xmlns:a16="http://schemas.microsoft.com/office/drawing/2014/main" val="20002"/>
                    </a:ext>
                  </a:extLst>
                </a:gridCol>
                <a:gridCol w="163512">
                  <a:extLst>
                    <a:ext uri="{9D8B030D-6E8A-4147-A177-3AD203B41FA5}">
                      <a16:colId xmlns:a16="http://schemas.microsoft.com/office/drawing/2014/main" val="20003"/>
                    </a:ext>
                  </a:extLst>
                </a:gridCol>
              </a:tblGrid>
              <a:tr h="5492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rPr>
                        <a:t>Structure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rPr>
                        <a:t>Description</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ヒラギノ角ゴ Pro W3" pitchFamily="-60" charset="-128"/>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rPr>
                        <a:t>Structure definition and contouring instructions</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FFFF"/>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10382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rPr>
                        <a:t>Lung</a:t>
                      </a:r>
                      <a:endParaRPr kumimoji="0" lang="en-US" sz="1200" b="1"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rPr>
                        <a:t>Lungs – PreGTV</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rPr>
                        <a:t>(composite of CT1GTV and PETMTV)</a:t>
                      </a:r>
                      <a:endParaRPr kumimoji="0" lang="en-US" sz="1200" b="0"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ヒラギノ角ゴ Pro W3" pitchFamily="-60" charset="-128"/>
                        </a:rPr>
                        <a:t>Both lungs should be contoured using pulmonary windows. The right and left lungs can be contoured separately, but they should be considered as one structure for lung dosimetry.  All inflated and collapsed, fibrotic and emphysematic  lungs should be contoured, small vessels extending  beyond the hilar regions should be included; however,  pre GTV, hilars and trachea/main bronchus should not be included in this structure.</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FFFF"/>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6223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rPr>
                        <a:t>Heart</a:t>
                      </a:r>
                      <a:endParaRPr kumimoji="0" lang="en-US" sz="1200" b="1"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rPr>
                        <a:t>Heart &amp; Pericardium</a:t>
                      </a:r>
                      <a:endParaRPr kumimoji="0" lang="en-US" sz="1200" b="0"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ヒラギノ角ゴ Pro W3" pitchFamily="-60" charset="-128"/>
                        </a:rPr>
                        <a:t>The heart will be contoured along with the pericardial sac. The superior aspect (or base) will begin at the level of the inferior aspect of the pulmonary artery passing the midline and extend inferiorly to the apex of the heart.</a:t>
                      </a:r>
                      <a:endParaRPr kumimoji="0" lang="en-US" sz="1200" b="0"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FFFF"/>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8302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rPr>
                        <a:t>Esophagus</a:t>
                      </a:r>
                      <a:endParaRPr kumimoji="0" lang="en-US" sz="1200" b="1"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rPr>
                        <a:t>Esophagus</a:t>
                      </a:r>
                      <a:endParaRPr kumimoji="0" lang="en-US" sz="1200" b="0"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rPr>
                        <a:t>The esophagus should be contoured from the beginning at the level  just below the cricoid to its entrance to the stomach at GE junction. The esophagus will be contoured using mediastinal window/level on CT to correspond to the mucosal, submucosa, and all muscular layers out to the fatty adventitia.</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rgbClr val="FFFFFF"/>
                        </a:solidFill>
                        <a:effectLst/>
                        <a:latin typeface="Calibri" pitchFamily="34" charset="0"/>
                        <a:ea typeface="ヒラギノ角ゴ Pro W3" pitchFamily="-60" charset="-128"/>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6699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rPr>
                        <a:t>Spinalcord</a:t>
                      </a:r>
                      <a:endParaRPr kumimoji="0" lang="en-US" sz="1200" b="1"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ヒラギノ角ゴ Pro W3" pitchFamily="-60" charset="-128"/>
                        </a:rPr>
                        <a:t>Spinal Canal</a:t>
                      </a:r>
                      <a:endParaRPr kumimoji="0" lang="en-US" sz="1100" b="0"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latin typeface="Calibri" pitchFamily="34" charset="0"/>
                        <a:ea typeface="ヒラギノ角ゴ Pro W3" pitchFamily="-60" charset="-128"/>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ea typeface="ヒラギノ角ゴ Pro W3" pitchFamily="-60" charset="-128"/>
                        </a:rPr>
                        <a:t>The spinal cord will be contoured based on the bony limits of the spinal canal. The spinal cord should be contoured starting at the level just below cricoid (base of skull for apex tumors) and continuing on every  CT slice to the bottom of L2.  Neuroformanines should not be included. </a:t>
                      </a:r>
                      <a:endParaRPr kumimoji="0" lang="en-US" sz="1100" b="0"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FFFF"/>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12461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rPr>
                        <a:t>Brachialplex</a:t>
                      </a:r>
                      <a:endParaRPr kumimoji="0" lang="en-US" sz="1200" b="1"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rPr>
                        <a:t>Brachial Plexus</a:t>
                      </a:r>
                      <a:endParaRPr kumimoji="0" lang="en-US" sz="1200" b="0"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ヒラギノ角ゴ Pro W3" pitchFamily="-60" charset="-128"/>
                        </a:rPr>
                        <a:t>This is only required for patients with tumors of upper lobes.  Only the ipsilateral brachialplex is required.  This will include the spinal nerves exiting the neuroforamine from top of C5 to top of T2. In contrast to prior RTOG lung studies of contouring the major trunks of the brachial plexus with inclusion of subclavian and axillary vessels, this trial requests contouring the nerves according to the CT anatomy on every other CT slice. The structure should extend at least 3 cm above the PTV. </a:t>
                      </a:r>
                      <a:endParaRPr kumimoji="0" lang="en-US" sz="1200" b="0" i="0" u="none" strike="noStrike" cap="none" normalizeH="0" baseline="0" smtClean="0">
                        <a:ln>
                          <a:noFill/>
                        </a:ln>
                        <a:solidFill>
                          <a:schemeClr val="tx1"/>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FFFF"/>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1"/>
          <p:cNvGrpSpPr>
            <a:grpSpLocks/>
          </p:cNvGrpSpPr>
          <p:nvPr/>
        </p:nvGrpSpPr>
        <p:grpSpPr bwMode="auto">
          <a:xfrm>
            <a:off x="838200" y="1828800"/>
            <a:ext cx="7772400" cy="2895600"/>
            <a:chOff x="990600" y="2066924"/>
            <a:chExt cx="6781800" cy="2194560"/>
          </a:xfrm>
        </p:grpSpPr>
        <p:pic>
          <p:nvPicPr>
            <p:cNvPr id="31753" name="Picture 4"/>
            <p:cNvPicPr preferRelativeResize="0">
              <a:picLocks noChangeArrowheads="1"/>
            </p:cNvPicPr>
            <p:nvPr/>
          </p:nvPicPr>
          <p:blipFill>
            <a:blip r:embed="rId2"/>
            <a:srcRect/>
            <a:stretch>
              <a:fillRect/>
            </a:stretch>
          </p:blipFill>
          <p:spPr bwMode="auto">
            <a:xfrm>
              <a:off x="4572000" y="2066924"/>
              <a:ext cx="3200400" cy="2194560"/>
            </a:xfrm>
            <a:prstGeom prst="rect">
              <a:avLst/>
            </a:prstGeom>
            <a:noFill/>
            <a:ln w="9525">
              <a:noFill/>
              <a:miter lim="800000"/>
              <a:headEnd/>
              <a:tailEnd/>
            </a:ln>
            <a:effectLst/>
          </p:spPr>
        </p:pic>
        <p:pic>
          <p:nvPicPr>
            <p:cNvPr id="31754" name="Picture 5"/>
            <p:cNvPicPr preferRelativeResize="0">
              <a:picLocks noChangeArrowheads="1"/>
            </p:cNvPicPr>
            <p:nvPr/>
          </p:nvPicPr>
          <p:blipFill>
            <a:blip r:embed="rId3"/>
            <a:srcRect/>
            <a:stretch>
              <a:fillRect/>
            </a:stretch>
          </p:blipFill>
          <p:spPr bwMode="auto">
            <a:xfrm>
              <a:off x="990600" y="2066924"/>
              <a:ext cx="3200400" cy="2194560"/>
            </a:xfrm>
            <a:prstGeom prst="rect">
              <a:avLst/>
            </a:prstGeom>
            <a:noFill/>
            <a:ln w="9525">
              <a:noFill/>
              <a:miter lim="800000"/>
              <a:headEnd/>
              <a:tailEnd/>
            </a:ln>
            <a:effectLst/>
          </p:spPr>
        </p:pic>
      </p:grpSp>
      <p:sp>
        <p:nvSpPr>
          <p:cNvPr id="31747" name="Rectangle 1"/>
          <p:cNvSpPr>
            <a:spLocks noChangeArrowheads="1"/>
          </p:cNvSpPr>
          <p:nvPr/>
        </p:nvSpPr>
        <p:spPr bwMode="auto">
          <a:xfrm>
            <a:off x="6045200" y="781050"/>
            <a:ext cx="660400" cy="368300"/>
          </a:xfrm>
          <a:prstGeom prst="rect">
            <a:avLst/>
          </a:prstGeom>
          <a:noFill/>
          <a:ln w="9525">
            <a:noFill/>
            <a:miter lim="800000"/>
            <a:headEnd/>
            <a:tailEnd/>
          </a:ln>
        </p:spPr>
        <p:txBody>
          <a:bodyPr wrap="none">
            <a:spAutoFit/>
          </a:bodyPr>
          <a:lstStyle/>
          <a:p>
            <a:r>
              <a:rPr lang="en-US" b="1">
                <a:solidFill>
                  <a:schemeClr val="tx2"/>
                </a:solidFill>
              </a:rPr>
              <a:t>Vein</a:t>
            </a:r>
            <a:endParaRPr lang="en-US">
              <a:solidFill>
                <a:schemeClr val="tx2"/>
              </a:solidFill>
            </a:endParaRPr>
          </a:p>
        </p:txBody>
      </p:sp>
      <p:sp>
        <p:nvSpPr>
          <p:cNvPr id="31748" name="Rectangle 2"/>
          <p:cNvSpPr>
            <a:spLocks noChangeArrowheads="1"/>
          </p:cNvSpPr>
          <p:nvPr/>
        </p:nvSpPr>
        <p:spPr bwMode="auto">
          <a:xfrm>
            <a:off x="5378450" y="1149350"/>
            <a:ext cx="865188" cy="369888"/>
          </a:xfrm>
          <a:prstGeom prst="rect">
            <a:avLst/>
          </a:prstGeom>
          <a:noFill/>
          <a:ln w="9525">
            <a:noFill/>
            <a:miter lim="800000"/>
            <a:headEnd/>
            <a:tailEnd/>
          </a:ln>
        </p:spPr>
        <p:txBody>
          <a:bodyPr wrap="none">
            <a:spAutoFit/>
          </a:bodyPr>
          <a:lstStyle/>
          <a:p>
            <a:r>
              <a:rPr lang="en-US" b="1">
                <a:solidFill>
                  <a:srgbClr val="FF0000"/>
                </a:solidFill>
              </a:rPr>
              <a:t>Artery</a:t>
            </a:r>
            <a:endParaRPr lang="en-US">
              <a:solidFill>
                <a:srgbClr val="FF0000"/>
              </a:solidFill>
            </a:endParaRPr>
          </a:p>
        </p:txBody>
      </p:sp>
      <p:sp>
        <p:nvSpPr>
          <p:cNvPr id="31749" name="Rectangle 3"/>
          <p:cNvSpPr>
            <a:spLocks noChangeArrowheads="1"/>
          </p:cNvSpPr>
          <p:nvPr/>
        </p:nvSpPr>
        <p:spPr bwMode="auto">
          <a:xfrm>
            <a:off x="4933950" y="1485900"/>
            <a:ext cx="825500" cy="369888"/>
          </a:xfrm>
          <a:prstGeom prst="rect">
            <a:avLst/>
          </a:prstGeom>
          <a:noFill/>
          <a:ln w="9525">
            <a:noFill/>
            <a:miter lim="800000"/>
            <a:headEnd/>
            <a:tailEnd/>
          </a:ln>
        </p:spPr>
        <p:txBody>
          <a:bodyPr wrap="none">
            <a:spAutoFit/>
          </a:bodyPr>
          <a:lstStyle/>
          <a:p>
            <a:r>
              <a:rPr lang="en-US" b="1">
                <a:solidFill>
                  <a:srgbClr val="F79646"/>
                </a:solidFill>
              </a:rPr>
              <a:t>Nerve</a:t>
            </a:r>
            <a:endParaRPr lang="en-US">
              <a:solidFill>
                <a:srgbClr val="F79646"/>
              </a:solidFill>
            </a:endParaRPr>
          </a:p>
        </p:txBody>
      </p:sp>
      <p:cxnSp>
        <p:nvCxnSpPr>
          <p:cNvPr id="6" name="Straight Arrow Connector 5"/>
          <p:cNvCxnSpPr/>
          <p:nvPr/>
        </p:nvCxnSpPr>
        <p:spPr>
          <a:xfrm flipH="1">
            <a:off x="5810250" y="1025525"/>
            <a:ext cx="509588" cy="16065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31748" idx="2"/>
          </p:cNvCxnSpPr>
          <p:nvPr/>
        </p:nvCxnSpPr>
        <p:spPr>
          <a:xfrm flipH="1">
            <a:off x="5648325" y="1519238"/>
            <a:ext cx="161925" cy="12239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427663" y="1828800"/>
            <a:ext cx="134937" cy="1066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1"/>
          <p:cNvGrpSpPr>
            <a:grpSpLocks/>
          </p:cNvGrpSpPr>
          <p:nvPr/>
        </p:nvGrpSpPr>
        <p:grpSpPr bwMode="auto">
          <a:xfrm>
            <a:off x="762000" y="1600200"/>
            <a:ext cx="7239000" cy="2925763"/>
            <a:chOff x="1143000" y="1904999"/>
            <a:chExt cx="6858000" cy="2194560"/>
          </a:xfrm>
        </p:grpSpPr>
        <p:pic>
          <p:nvPicPr>
            <p:cNvPr id="32772" name="Picture 4"/>
            <p:cNvPicPr preferRelativeResize="0">
              <a:picLocks noChangeArrowheads="1"/>
            </p:cNvPicPr>
            <p:nvPr/>
          </p:nvPicPr>
          <p:blipFill>
            <a:blip r:embed="rId2"/>
            <a:srcRect/>
            <a:stretch>
              <a:fillRect/>
            </a:stretch>
          </p:blipFill>
          <p:spPr bwMode="auto">
            <a:xfrm>
              <a:off x="4800600" y="1904999"/>
              <a:ext cx="3200400" cy="2194560"/>
            </a:xfrm>
            <a:prstGeom prst="rect">
              <a:avLst/>
            </a:prstGeom>
            <a:noFill/>
            <a:ln w="9525">
              <a:noFill/>
              <a:miter lim="800000"/>
              <a:headEnd/>
              <a:tailEnd/>
            </a:ln>
            <a:effectLst/>
          </p:spPr>
        </p:pic>
        <p:pic>
          <p:nvPicPr>
            <p:cNvPr id="32773" name="Picture 5"/>
            <p:cNvPicPr preferRelativeResize="0">
              <a:picLocks noChangeArrowheads="1"/>
            </p:cNvPicPr>
            <p:nvPr/>
          </p:nvPicPr>
          <p:blipFill>
            <a:blip r:embed="rId3"/>
            <a:srcRect/>
            <a:stretch>
              <a:fillRect/>
            </a:stretch>
          </p:blipFill>
          <p:spPr bwMode="auto">
            <a:xfrm>
              <a:off x="1143000" y="1904999"/>
              <a:ext cx="3200400" cy="2194560"/>
            </a:xfrm>
            <a:prstGeom prst="rect">
              <a:avLst/>
            </a:prstGeom>
            <a:noFill/>
            <a:ln w="9525">
              <a:noFill/>
              <a:miter lim="800000"/>
              <a:headEnd/>
              <a:tailEnd/>
            </a:ln>
            <a:effectLst/>
          </p:spPr>
        </p:pic>
      </p:grpSp>
      <p:sp>
        <p:nvSpPr>
          <p:cNvPr id="32771" name="Rectangle 1"/>
          <p:cNvSpPr>
            <a:spLocks noChangeArrowheads="1"/>
          </p:cNvSpPr>
          <p:nvPr/>
        </p:nvSpPr>
        <p:spPr bwMode="auto">
          <a:xfrm>
            <a:off x="2443163" y="1098550"/>
            <a:ext cx="4184650" cy="369888"/>
          </a:xfrm>
          <a:prstGeom prst="rect">
            <a:avLst/>
          </a:prstGeom>
          <a:noFill/>
          <a:ln w="9525">
            <a:noFill/>
            <a:miter lim="800000"/>
            <a:headEnd/>
            <a:tailEnd/>
          </a:ln>
        </p:spPr>
        <p:txBody>
          <a:bodyPr wrap="none">
            <a:spAutoFit/>
          </a:bodyPr>
          <a:lstStyle/>
          <a:p>
            <a:r>
              <a:rPr lang="en-US" b="1"/>
              <a:t>Brachial plexus not visible any more</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3962400" y="1044575"/>
            <a:ext cx="4968875" cy="4318000"/>
          </a:xfrm>
          <a:prstGeom prst="rect">
            <a:avLst/>
          </a:prstGeom>
          <a:noFill/>
          <a:ln w="9525">
            <a:noFill/>
            <a:miter lim="800000"/>
            <a:headEnd/>
            <a:tailEnd/>
          </a:ln>
          <a:effectLst/>
        </p:spPr>
      </p:pic>
      <p:sp>
        <p:nvSpPr>
          <p:cNvPr id="33795" name="TextBox 1"/>
          <p:cNvSpPr txBox="1">
            <a:spLocks noChangeArrowheads="1"/>
          </p:cNvSpPr>
          <p:nvPr/>
        </p:nvSpPr>
        <p:spPr bwMode="auto">
          <a:xfrm>
            <a:off x="381000" y="2590800"/>
            <a:ext cx="3505200" cy="3140075"/>
          </a:xfrm>
          <a:prstGeom prst="rect">
            <a:avLst/>
          </a:prstGeom>
          <a:noFill/>
          <a:ln w="9525">
            <a:noFill/>
            <a:miter lim="800000"/>
            <a:headEnd/>
            <a:tailEnd/>
          </a:ln>
        </p:spPr>
        <p:txBody>
          <a:bodyPr>
            <a:spAutoFit/>
          </a:bodyPr>
          <a:lstStyle/>
          <a:p>
            <a:r>
              <a:rPr lang="en-US"/>
              <a:t>PBT should include the distal 2 cm of the trachea, the carina, the right and left mainstem bronchi, the right and left upper lobe bronchi, the intermedius bronchus, the right middle lobe bronchus, the lingular bronchus, and the right and left lower lobe bronchi (a, b, c, d, e, f, g in the figure) </a:t>
            </a:r>
          </a:p>
          <a:p>
            <a:endParaRPr lang="en-US"/>
          </a:p>
        </p:txBody>
      </p:sp>
      <p:sp>
        <p:nvSpPr>
          <p:cNvPr id="33796" name="Rectangle 2"/>
          <p:cNvSpPr>
            <a:spLocks noChangeArrowheads="1"/>
          </p:cNvSpPr>
          <p:nvPr/>
        </p:nvSpPr>
        <p:spPr bwMode="auto">
          <a:xfrm>
            <a:off x="585788" y="1143000"/>
            <a:ext cx="3048000" cy="1570038"/>
          </a:xfrm>
          <a:prstGeom prst="rect">
            <a:avLst/>
          </a:prstGeom>
          <a:noFill/>
          <a:ln w="9525">
            <a:noFill/>
            <a:miter lim="800000"/>
            <a:headEnd/>
            <a:tailEnd/>
          </a:ln>
        </p:spPr>
        <p:txBody>
          <a:bodyPr>
            <a:spAutoFit/>
          </a:bodyPr>
          <a:lstStyle/>
          <a:p>
            <a:r>
              <a:rPr lang="en-US" sz="3200" b="1"/>
              <a:t>Proximal Bronchial Tree (PBT)</a:t>
            </a:r>
          </a:p>
        </p:txBody>
      </p:sp>
      <p:sp>
        <p:nvSpPr>
          <p:cNvPr id="33797" name="Rectangle 1"/>
          <p:cNvSpPr>
            <a:spLocks noChangeArrowheads="1"/>
          </p:cNvSpPr>
          <p:nvPr/>
        </p:nvSpPr>
        <p:spPr bwMode="auto">
          <a:xfrm>
            <a:off x="304800" y="5362575"/>
            <a:ext cx="8229600" cy="923925"/>
          </a:xfrm>
          <a:prstGeom prst="rect">
            <a:avLst/>
          </a:prstGeom>
          <a:noFill/>
          <a:ln w="9525">
            <a:noFill/>
            <a:miter lim="800000"/>
            <a:headEnd/>
            <a:tailEnd/>
          </a:ln>
        </p:spPr>
        <p:txBody>
          <a:bodyPr>
            <a:spAutoFit/>
          </a:bodyPr>
          <a:lstStyle/>
          <a:p>
            <a:r>
              <a:rPr lang="en-US"/>
              <a:t>PBT can be contoured by autosegmenting the airspace of the central airway with 3 mm expansion (2 mm for lobar bronchus, 3 mm for main  bronchus, 4 mm for trachea)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Proximal Bronchial Tree</a:t>
            </a:r>
          </a:p>
        </p:txBody>
      </p:sp>
      <p:sp>
        <p:nvSpPr>
          <p:cNvPr id="3" name="Content Placeholder 2"/>
          <p:cNvSpPr>
            <a:spLocks noGrp="1"/>
          </p:cNvSpPr>
          <p:nvPr>
            <p:ph idx="1"/>
          </p:nvPr>
        </p:nvSpPr>
        <p:spPr>
          <a:xfrm>
            <a:off x="514350" y="1360488"/>
            <a:ext cx="8229600" cy="3821112"/>
          </a:xfrm>
        </p:spPr>
        <p:txBody>
          <a:bodyPr>
            <a:normAutofit fontScale="92500" lnSpcReduction="20000"/>
          </a:bodyPr>
          <a:lstStyle/>
          <a:p>
            <a:pPr>
              <a:defRPr/>
            </a:pPr>
            <a:r>
              <a:rPr lang="en-US" dirty="0" smtClean="0"/>
              <a:t>The proximal bronchial tree can be contoured using </a:t>
            </a:r>
            <a:r>
              <a:rPr lang="en-US" dirty="0" err="1" smtClean="0"/>
              <a:t>mediastinal</a:t>
            </a:r>
            <a:r>
              <a:rPr lang="en-US" dirty="0" smtClean="0"/>
              <a:t> windows on the CT scan to correspond to the mucosal, </a:t>
            </a:r>
            <a:r>
              <a:rPr lang="en-US" dirty="0" err="1" smtClean="0"/>
              <a:t>submucosa</a:t>
            </a:r>
            <a:r>
              <a:rPr lang="en-US" dirty="0" smtClean="0"/>
              <a:t>, and cartilage rings and airway channels associated with these structures. It can be contoured as one structure, including the most inferior 2 cm of distal trachea and the proximal airways of both sides. Contouring the lobar bronchi should end immediately at the level of a segmental bifurcation.</a:t>
            </a:r>
            <a:endParaRPr lang="en-US" dirty="0"/>
          </a:p>
        </p:txBody>
      </p:sp>
      <p:sp>
        <p:nvSpPr>
          <p:cNvPr id="4" name="Rectangle 3"/>
          <p:cNvSpPr/>
          <p:nvPr/>
        </p:nvSpPr>
        <p:spPr>
          <a:xfrm>
            <a:off x="838200" y="5410200"/>
            <a:ext cx="8234363" cy="646113"/>
          </a:xfrm>
          <a:prstGeom prst="rect">
            <a:avLst/>
          </a:prstGeom>
        </p:spPr>
        <p:txBody>
          <a:bodyPr wrap="none">
            <a:spAutoFit/>
          </a:bodyPr>
          <a:lstStyle/>
          <a:p>
            <a:pPr>
              <a:defRPr/>
            </a:pPr>
            <a:r>
              <a:rPr lang="en-US" dirty="0">
                <a:solidFill>
                  <a:schemeClr val="bg1">
                    <a:lumMod val="65000"/>
                  </a:schemeClr>
                </a:solidFill>
              </a:rPr>
              <a:t>Recommendation based on Timmerman et al for RTOG 0236 and RTOG 0618, </a:t>
            </a:r>
          </a:p>
          <a:p>
            <a:pPr>
              <a:defRPr/>
            </a:pPr>
            <a:r>
              <a:rPr lang="en-US" dirty="0">
                <a:solidFill>
                  <a:schemeClr val="bg1">
                    <a:lumMod val="65000"/>
                  </a:schemeClr>
                </a:solidFill>
              </a:rPr>
              <a:t>Bezjak et al for RTOG 0813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PBT starts at 2 cm above carina</a:t>
            </a:r>
          </a:p>
        </p:txBody>
      </p:sp>
      <p:pic>
        <p:nvPicPr>
          <p:cNvPr id="35843" name="Picture 2"/>
          <p:cNvPicPr>
            <a:picLocks noChangeAspect="1" noChangeArrowheads="1"/>
          </p:cNvPicPr>
          <p:nvPr/>
        </p:nvPicPr>
        <p:blipFill>
          <a:blip r:embed="rId2"/>
          <a:srcRect b="9499"/>
          <a:stretch>
            <a:fillRect/>
          </a:stretch>
        </p:blipFill>
        <p:spPr bwMode="auto">
          <a:xfrm>
            <a:off x="900113" y="1268413"/>
            <a:ext cx="7462837" cy="43926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304800" y="685800"/>
            <a:ext cx="8458200" cy="5435600"/>
          </a:xfrm>
          <a:prstGeom prst="rect">
            <a:avLst/>
          </a:prstGeom>
          <a:noFill/>
          <a:ln w="9525">
            <a:noFill/>
            <a:miter lim="800000"/>
            <a:headEnd/>
            <a:tailEnd/>
          </a:ln>
          <a:effectLst/>
        </p:spPr>
      </p:pic>
      <p:sp>
        <p:nvSpPr>
          <p:cNvPr id="36867" name="Rectangle 1"/>
          <p:cNvSpPr>
            <a:spLocks noChangeArrowheads="1"/>
          </p:cNvSpPr>
          <p:nvPr/>
        </p:nvSpPr>
        <p:spPr bwMode="auto">
          <a:xfrm>
            <a:off x="1219200" y="0"/>
            <a:ext cx="7300913" cy="523875"/>
          </a:xfrm>
          <a:prstGeom prst="rect">
            <a:avLst/>
          </a:prstGeom>
          <a:noFill/>
          <a:ln w="9525">
            <a:noFill/>
            <a:miter lim="800000"/>
            <a:headEnd/>
            <a:tailEnd/>
          </a:ln>
        </p:spPr>
        <p:txBody>
          <a:bodyPr wrap="none">
            <a:spAutoFit/>
          </a:bodyPr>
          <a:lstStyle/>
          <a:p>
            <a:r>
              <a:rPr lang="en-US" sz="2800">
                <a:latin typeface="Arial Black" pitchFamily="34" charset="0"/>
              </a:rPr>
              <a:t>Proximal Bronchus Tree continues…</a:t>
            </a:r>
            <a:endParaRPr lang="en-US" sz="28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 </a:t>
            </a:r>
          </a:p>
        </p:txBody>
      </p:sp>
      <p:pic>
        <p:nvPicPr>
          <p:cNvPr id="37891" name="Picture 2"/>
          <p:cNvPicPr>
            <a:picLocks noChangeAspect="1" noChangeArrowheads="1"/>
          </p:cNvPicPr>
          <p:nvPr/>
        </p:nvPicPr>
        <p:blipFill>
          <a:blip r:embed="rId2"/>
          <a:srcRect/>
          <a:stretch>
            <a:fillRect/>
          </a:stretch>
        </p:blipFill>
        <p:spPr bwMode="auto">
          <a:xfrm>
            <a:off x="438150" y="685800"/>
            <a:ext cx="8405813" cy="5384800"/>
          </a:xfrm>
          <a:prstGeom prst="rect">
            <a:avLst/>
          </a:prstGeom>
          <a:noFill/>
          <a:ln w="9525">
            <a:noFill/>
            <a:miter lim="800000"/>
            <a:headEnd/>
            <a:tailEnd/>
          </a:ln>
          <a:effectLst/>
        </p:spPr>
      </p:pic>
      <p:sp>
        <p:nvSpPr>
          <p:cNvPr id="37892" name="Rectangle 3"/>
          <p:cNvSpPr>
            <a:spLocks noChangeArrowheads="1"/>
          </p:cNvSpPr>
          <p:nvPr/>
        </p:nvSpPr>
        <p:spPr bwMode="auto">
          <a:xfrm>
            <a:off x="1219200" y="0"/>
            <a:ext cx="7300913" cy="523875"/>
          </a:xfrm>
          <a:prstGeom prst="rect">
            <a:avLst/>
          </a:prstGeom>
          <a:noFill/>
          <a:ln w="9525">
            <a:noFill/>
            <a:miter lim="800000"/>
            <a:headEnd/>
            <a:tailEnd/>
          </a:ln>
        </p:spPr>
        <p:txBody>
          <a:bodyPr wrap="none">
            <a:spAutoFit/>
          </a:bodyPr>
          <a:lstStyle/>
          <a:p>
            <a:r>
              <a:rPr lang="en-US" sz="2800">
                <a:latin typeface="Arial Black" pitchFamily="34" charset="0"/>
              </a:rPr>
              <a:t>Proximal Bronchus Tree continues…</a:t>
            </a:r>
            <a:endParaRPr lang="en-US" sz="28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noChangeArrowheads="1"/>
          </p:cNvPicPr>
          <p:nvPr/>
        </p:nvPicPr>
        <p:blipFill>
          <a:blip r:embed="rId2"/>
          <a:srcRect r="8653"/>
          <a:stretch>
            <a:fillRect/>
          </a:stretch>
        </p:blipFill>
        <p:spPr bwMode="auto">
          <a:xfrm>
            <a:off x="290513" y="665163"/>
            <a:ext cx="8642350" cy="5811837"/>
          </a:xfrm>
          <a:prstGeom prst="rect">
            <a:avLst/>
          </a:prstGeom>
          <a:noFill/>
          <a:ln w="9525">
            <a:noFill/>
            <a:miter lim="800000"/>
            <a:headEnd/>
            <a:tailEnd/>
          </a:ln>
          <a:effectLst/>
        </p:spPr>
      </p:pic>
      <p:sp>
        <p:nvSpPr>
          <p:cNvPr id="38915" name="Rectangle 2"/>
          <p:cNvSpPr>
            <a:spLocks noChangeArrowheads="1"/>
          </p:cNvSpPr>
          <p:nvPr/>
        </p:nvSpPr>
        <p:spPr bwMode="auto">
          <a:xfrm>
            <a:off x="1219200" y="0"/>
            <a:ext cx="7300913" cy="523875"/>
          </a:xfrm>
          <a:prstGeom prst="rect">
            <a:avLst/>
          </a:prstGeom>
          <a:noFill/>
          <a:ln w="9525">
            <a:noFill/>
            <a:miter lim="800000"/>
            <a:headEnd/>
            <a:tailEnd/>
          </a:ln>
        </p:spPr>
        <p:txBody>
          <a:bodyPr wrap="none">
            <a:spAutoFit/>
          </a:bodyPr>
          <a:lstStyle/>
          <a:p>
            <a:r>
              <a:rPr lang="en-US" sz="2800">
                <a:latin typeface="Arial Black" pitchFamily="34" charset="0"/>
              </a:rPr>
              <a:t>Proximal Bronchus Tree Continues…</a:t>
            </a:r>
            <a:endParaRPr lang="en-US" sz="28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228600" y="522288"/>
            <a:ext cx="8591550" cy="5932487"/>
          </a:xfrm>
          <a:prstGeom prst="rect">
            <a:avLst/>
          </a:prstGeom>
          <a:noFill/>
          <a:ln w="9525">
            <a:noFill/>
            <a:miter lim="800000"/>
            <a:headEnd/>
            <a:tailEnd/>
          </a:ln>
          <a:effectLst/>
        </p:spPr>
      </p:pic>
      <p:sp>
        <p:nvSpPr>
          <p:cNvPr id="39939" name="Rectangle 2"/>
          <p:cNvSpPr>
            <a:spLocks noChangeArrowheads="1"/>
          </p:cNvSpPr>
          <p:nvPr/>
        </p:nvSpPr>
        <p:spPr bwMode="auto">
          <a:xfrm>
            <a:off x="1208088" y="-1588"/>
            <a:ext cx="7300912" cy="523876"/>
          </a:xfrm>
          <a:prstGeom prst="rect">
            <a:avLst/>
          </a:prstGeom>
          <a:noFill/>
          <a:ln w="9525">
            <a:noFill/>
            <a:miter lim="800000"/>
            <a:headEnd/>
            <a:tailEnd/>
          </a:ln>
        </p:spPr>
        <p:txBody>
          <a:bodyPr wrap="none">
            <a:spAutoFit/>
          </a:bodyPr>
          <a:lstStyle/>
          <a:p>
            <a:r>
              <a:rPr lang="en-US" sz="2800">
                <a:latin typeface="Arial Black" pitchFamily="34" charset="0"/>
              </a:rPr>
              <a:t>Proximal Bronchus Tree continues…</a:t>
            </a:r>
            <a:endParaRPr lang="en-US" sz="28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457200" y="461963"/>
            <a:ext cx="8466138" cy="5775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229600" cy="563562"/>
          </a:xfrm>
        </p:spPr>
        <p:txBody>
          <a:bodyPr/>
          <a:lstStyle/>
          <a:p>
            <a:r>
              <a:rPr lang="en-US" smtClean="0">
                <a:latin typeface="Arial Black" pitchFamily="34" charset="0"/>
                <a:ea typeface="ヒラギノ角ゴ Pro W3" pitchFamily="-60" charset="-128"/>
                <a:cs typeface="Arial Black" pitchFamily="34" charset="0"/>
              </a:rPr>
              <a:t>RTOG 1106 Optional OARs</a:t>
            </a:r>
          </a:p>
        </p:txBody>
      </p:sp>
      <p:graphicFrame>
        <p:nvGraphicFramePr>
          <p:cNvPr id="4" name="Content Placeholder 3"/>
          <p:cNvGraphicFramePr>
            <a:graphicFrameLocks noGrp="1"/>
          </p:cNvGraphicFramePr>
          <p:nvPr>
            <p:ph idx="1"/>
          </p:nvPr>
        </p:nvGraphicFramePr>
        <p:xfrm>
          <a:off x="609600" y="1066800"/>
          <a:ext cx="7772400" cy="5213351"/>
        </p:xfrm>
        <a:graphic>
          <a:graphicData uri="http://schemas.openxmlformats.org/drawingml/2006/table">
            <a:tbl>
              <a:tblPr/>
              <a:tblGrid>
                <a:gridCol w="923925">
                  <a:extLst>
                    <a:ext uri="{9D8B030D-6E8A-4147-A177-3AD203B41FA5}">
                      <a16:colId xmlns:a16="http://schemas.microsoft.com/office/drawing/2014/main" val="20000"/>
                    </a:ext>
                  </a:extLst>
                </a:gridCol>
                <a:gridCol w="1285875">
                  <a:extLst>
                    <a:ext uri="{9D8B030D-6E8A-4147-A177-3AD203B41FA5}">
                      <a16:colId xmlns:a16="http://schemas.microsoft.com/office/drawing/2014/main" val="20001"/>
                    </a:ext>
                  </a:extLst>
                </a:gridCol>
                <a:gridCol w="5399088">
                  <a:extLst>
                    <a:ext uri="{9D8B030D-6E8A-4147-A177-3AD203B41FA5}">
                      <a16:colId xmlns:a16="http://schemas.microsoft.com/office/drawing/2014/main" val="20002"/>
                    </a:ext>
                  </a:extLst>
                </a:gridCol>
                <a:gridCol w="163512">
                  <a:extLst>
                    <a:ext uri="{9D8B030D-6E8A-4147-A177-3AD203B41FA5}">
                      <a16:colId xmlns:a16="http://schemas.microsoft.com/office/drawing/2014/main" val="20003"/>
                    </a:ext>
                  </a:extLst>
                </a:gridCol>
              </a:tblGrid>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rPr>
                        <a:t>Structure </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rPr>
                        <a:t>Description</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rPr>
                        <a:t>Structure definition and contouring instructions</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Calibri" pitchFamily="34" charset="0"/>
                        <a:ea typeface="ヒラギノ角ゴ Pro W3" pitchFamily="-60" charset="-128"/>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FFFF"/>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914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cs typeface="Arial" charset="0"/>
                        </a:rPr>
                        <a:t>Pericard</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cs typeface="Arial" charset="0"/>
                        </a:rPr>
                        <a:t>Pericardium</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Calibri" pitchFamily="34" charset="0"/>
                        <a:ea typeface="ヒラギノ角ゴ Pro W3" pitchFamily="-60" charset="-128"/>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cs typeface="Arial" charset="0"/>
                        </a:rPr>
                        <a:t>The structure of pericardium includes pericardial fatty tissue,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cs typeface="Arial" charset="0"/>
                        </a:rPr>
                        <a:t>part of great vessels, normal recesses, pericardial effusion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cs typeface="Arial" charset="0"/>
                        </a:rPr>
                        <a:t>(if applicable) and heart chambers. Pericardium starts at one slice above the top of aortic arch, ends at the last slice of heart apex at diaphragm. Pericardium includes the heart. </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FFFF"/>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16462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rPr>
                        <a:t>Greatves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rPr>
                        <a:t>Aorta</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rPr>
                        <a:t>SVC</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rPr>
                        <a:t>IVC</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rPr>
                        <a:t>PV</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rPr>
                        <a:t>PA</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Times New Roman" pitchFamily="18" charset="0"/>
                          <a:cs typeface="Arial" charset="0"/>
                        </a:rPr>
                        <a:t>Great vessels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Times New Roman" pitchFamily="18" charset="0"/>
                          <a:cs typeface="Arial" charset="0"/>
                        </a:rPr>
                        <a:t>Aorta</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Times New Roman" pitchFamily="18" charset="0"/>
                          <a:cs typeface="Arial" charset="0"/>
                        </a:rPr>
                        <a:t>Superior vena cava</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Times New Roman" pitchFamily="18" charset="0"/>
                          <a:cs typeface="Arial" charset="0"/>
                        </a:rPr>
                        <a:t>Inferior vena cava</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Times New Roman" pitchFamily="18" charset="0"/>
                          <a:cs typeface="Arial" charset="0"/>
                        </a:rPr>
                        <a:t>pulmonary vein</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Times New Roman" pitchFamily="18" charset="0"/>
                          <a:cs typeface="Arial" charset="0"/>
                        </a:rPr>
                        <a:t>pulmonary artery</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Times New Roman" pitchFamily="18" charset="0"/>
                          <a:cs typeface="Arial" charset="0"/>
                        </a:rPr>
                        <a:t> </a:t>
                      </a:r>
                      <a:endParaRPr kumimoji="0" lang="en-US" sz="1200" b="0"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ヒラギノ角ゴ Pro W3" pitchFamily="-60" charset="-128"/>
                          <a:cs typeface="Arial" charset="0"/>
                        </a:rPr>
                        <a:t>The great vessels should be contoured separately from the heart, using mediastinal windowing to correspond to the vascular wall and all muscular layers out to the fatty adventitia (5 mm from the contrast enhanced vascular wall). The great vessel should be contoured starting at least 3 cm above the superior extent of the PTV and continuing on every CT slice to at least 3 cm below the inferior extent of the PTV.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ヒラギノ角ゴ Pro W3" pitchFamily="-60" charset="-128"/>
                          <a:cs typeface="Arial" charset="0"/>
                        </a:rPr>
                        <a:t>For right sided tumors, SVC will be contoured, and for left sided tumors, the aorta will be contoured.  The ipsilateral PA will be delineated for  tumor of either side. </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Calibri" pitchFamily="34" charset="0"/>
                        <a:ea typeface="ヒラギノ角ゴ Pro W3" pitchFamily="-60" charset="-128"/>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Calibri" pitchFamily="34" charset="0"/>
                        <a:ea typeface="ヒラギノ角ゴ Pro W3" pitchFamily="-60" charset="-128"/>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FFFF"/>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7318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rPr>
                        <a:t>Pbtree</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cs typeface="Arial" charset="0"/>
                        </a:rPr>
                        <a:t>Proximal Bronchial Tree</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ヒラギノ角ゴ Pro W3" pitchFamily="-60" charset="-128"/>
                          <a:cs typeface="Arial" charset="0"/>
                        </a:rPr>
                        <a:t>This structure includes the distal 2 cm of the trachea, the carina, the right and left mainstem bronchi, the right and left upper lobe bronchi, the intermedius bronchus, the right middle lobe bronchus, the lingular bronchus, and the right and left lower lobe bronchi. </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rgbClr val="FFFFFF"/>
                        </a:solidFill>
                        <a:effectLst/>
                        <a:latin typeface="Calibri" pitchFamily="34" charset="0"/>
                        <a:ea typeface="ヒラギノ角ゴ Pro W3" pitchFamily="-60" charset="-128"/>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14636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Calibri" pitchFamily="34" charset="0"/>
                          <a:ea typeface="ヒラギノ角ゴ Pro W3" pitchFamily="-60" charset="-128"/>
                          <a:cs typeface="Arial" charset="0"/>
                        </a:rPr>
                        <a:t>CW2cm</a:t>
                      </a: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cs typeface="Arial" charset="0"/>
                        </a:rPr>
                        <a:t>Chest wall 2 cm outside of lung</a:t>
                      </a: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Times New Roman" pitchFamily="18" charset="0"/>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ヒラギノ角ゴ Pro W3" pitchFamily="-60" charset="-128"/>
                          <a:cs typeface="Arial" charset="0"/>
                        </a:rPr>
                        <a:t>Chest wall can be autosegmented from the ipsilateral lung with a 2-cm expansion in the lateral, anterior, and posterior directions.  Anteriorly and medially, it ends at the edge of the sternum. Posteriorly and medially, it stops at the edge of the vertebral body with inclusion of the spinal nerve root exit site. CW2cm which include intercostal muscles, nerves  exclude vertebrate bodies, sternum and skin. This can be accomplished through auto-expansion of the ipsilateral lung (within 3 cm range of PTV).</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Calibri" pitchFamily="34" charset="0"/>
                        <a:ea typeface="ヒラギノ角ゴ Pro W3" pitchFamily="-60" charset="-128"/>
                        <a:cs typeface="Arial"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FFFF"/>
                        </a:solidFill>
                        <a:effectLst/>
                        <a:latin typeface="Arial" charset="0"/>
                        <a:ea typeface="ヒラギノ角ゴ Pro W3" pitchFamily="-60" charset="-128"/>
                        <a:cs typeface="Times New Roman" pitchFamily="18"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266700" y="228600"/>
            <a:ext cx="8877300" cy="6129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228600" y="254000"/>
            <a:ext cx="8763000" cy="5983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228600" y="228600"/>
            <a:ext cx="865505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152400" y="223838"/>
            <a:ext cx="8839200" cy="6127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152400" y="246063"/>
            <a:ext cx="8777288" cy="59832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144463" y="144463"/>
            <a:ext cx="8929687" cy="6092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152400" y="254000"/>
            <a:ext cx="8799513" cy="6054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152400" y="228600"/>
            <a:ext cx="8793163" cy="6080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304800" y="350838"/>
            <a:ext cx="8578850" cy="5946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428625" y="304800"/>
            <a:ext cx="8494713" cy="5843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noChangeArrowheads="1"/>
          </p:cNvPicPr>
          <p:nvPr/>
        </p:nvPicPr>
        <p:blipFill>
          <a:blip r:embed="rId2"/>
          <a:srcRect/>
          <a:stretch>
            <a:fillRect/>
          </a:stretch>
        </p:blipFill>
        <p:spPr bwMode="auto">
          <a:xfrm>
            <a:off x="555625" y="1981200"/>
            <a:ext cx="7959725" cy="2438400"/>
          </a:xfrm>
          <a:prstGeom prst="rect">
            <a:avLst/>
          </a:prstGeom>
          <a:noFill/>
          <a:ln w="9525" algn="ctr">
            <a:noFill/>
            <a:miter lim="800000"/>
            <a:headEnd/>
            <a:tailEnd/>
          </a:ln>
          <a:effectLst/>
        </p:spPr>
      </p:pic>
      <p:sp>
        <p:nvSpPr>
          <p:cNvPr id="6147" name="Rectangle 1"/>
          <p:cNvSpPr>
            <a:spLocks noChangeArrowheads="1"/>
          </p:cNvSpPr>
          <p:nvPr/>
        </p:nvSpPr>
        <p:spPr bwMode="auto">
          <a:xfrm>
            <a:off x="392113" y="914400"/>
            <a:ext cx="8382000" cy="584200"/>
          </a:xfrm>
          <a:prstGeom prst="rect">
            <a:avLst/>
          </a:prstGeom>
          <a:noFill/>
          <a:ln w="9525">
            <a:noFill/>
            <a:miter lim="800000"/>
            <a:headEnd/>
            <a:tailEnd/>
          </a:ln>
        </p:spPr>
        <p:txBody>
          <a:bodyPr>
            <a:spAutoFit/>
          </a:bodyPr>
          <a:lstStyle/>
          <a:p>
            <a:r>
              <a:rPr lang="en-US" sz="3200" b="1"/>
              <a:t>Atlas of lung, esophagus, and spinal cord </a:t>
            </a:r>
          </a:p>
        </p:txBody>
      </p:sp>
      <p:sp>
        <p:nvSpPr>
          <p:cNvPr id="6148" name="Rectangle 1"/>
          <p:cNvSpPr>
            <a:spLocks noChangeArrowheads="1"/>
          </p:cNvSpPr>
          <p:nvPr/>
        </p:nvSpPr>
        <p:spPr bwMode="auto">
          <a:xfrm>
            <a:off x="1600200" y="4800600"/>
            <a:ext cx="5245100" cy="369888"/>
          </a:xfrm>
          <a:prstGeom prst="rect">
            <a:avLst/>
          </a:prstGeom>
          <a:noFill/>
          <a:ln w="9525">
            <a:noFill/>
            <a:miter lim="800000"/>
            <a:headEnd/>
            <a:tailEnd/>
          </a:ln>
        </p:spPr>
        <p:txBody>
          <a:bodyPr wrap="none">
            <a:spAutoFit/>
          </a:bodyPr>
          <a:lstStyle/>
          <a:p>
            <a:r>
              <a:rPr lang="en-US"/>
              <a:t>Int J Radiat Oncol Biol Phys. 2011 81(5):1442-57</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l="1125" t="17104" r="4253" b="6113"/>
          <a:stretch>
            <a:fillRect/>
          </a:stretch>
        </p:blipFill>
        <p:spPr bwMode="auto">
          <a:xfrm>
            <a:off x="246063" y="1371600"/>
            <a:ext cx="8474075" cy="4789488"/>
          </a:xfrm>
          <a:prstGeom prst="rect">
            <a:avLst/>
          </a:prstGeom>
          <a:noFill/>
          <a:ln w="9525">
            <a:noFill/>
            <a:miter lim="800000"/>
            <a:headEnd/>
            <a:tailEnd/>
          </a:ln>
          <a:effectLst/>
        </p:spPr>
      </p:pic>
      <p:sp>
        <p:nvSpPr>
          <p:cNvPr id="52227" name="Rectangle 3"/>
          <p:cNvSpPr>
            <a:spLocks noChangeArrowheads="1"/>
          </p:cNvSpPr>
          <p:nvPr/>
        </p:nvSpPr>
        <p:spPr bwMode="auto">
          <a:xfrm>
            <a:off x="458788" y="19050"/>
            <a:ext cx="7786687" cy="1692275"/>
          </a:xfrm>
          <a:prstGeom prst="rect">
            <a:avLst/>
          </a:prstGeom>
          <a:noFill/>
          <a:ln w="9525">
            <a:noFill/>
            <a:miter lim="800000"/>
            <a:headEnd/>
            <a:tailEnd/>
          </a:ln>
        </p:spPr>
        <p:txBody>
          <a:bodyPr>
            <a:spAutoFit/>
          </a:bodyPr>
          <a:lstStyle/>
          <a:p>
            <a:pPr algn="ctr"/>
            <a:r>
              <a:rPr lang="en-US" sz="2800">
                <a:latin typeface="Arial Black" pitchFamily="34" charset="0"/>
              </a:rPr>
              <a:t>Proximal Bronchus Tree Ends </a:t>
            </a:r>
          </a:p>
          <a:p>
            <a:pPr algn="ctr"/>
            <a:r>
              <a:rPr lang="en-US" sz="2400">
                <a:latin typeface="Calibri" pitchFamily="34" charset="0"/>
              </a:rPr>
              <a:t>at the level of lobar bronchus bifurcating</a:t>
            </a:r>
          </a:p>
          <a:p>
            <a:pPr algn="ctr"/>
            <a:r>
              <a:rPr lang="en-US" sz="2400">
                <a:latin typeface="Calibri" pitchFamily="34" charset="0"/>
              </a:rPr>
              <a:t>into segmental bronchus</a:t>
            </a:r>
          </a:p>
          <a:p>
            <a:pPr algn="ctr"/>
            <a:endParaRPr lang="en-US" sz="28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 Contours</a:t>
            </a:r>
          </a:p>
        </p:txBody>
      </p:sp>
      <p:sp>
        <p:nvSpPr>
          <p:cNvPr id="53251" name="Content Placeholder 2"/>
          <p:cNvSpPr>
            <a:spLocks noGrp="1"/>
          </p:cNvSpPr>
          <p:nvPr>
            <p:ph idx="1"/>
          </p:nvPr>
        </p:nvSpPr>
        <p:spPr>
          <a:xfrm>
            <a:off x="457200" y="1143000"/>
            <a:ext cx="8305800" cy="5105400"/>
          </a:xfrm>
        </p:spPr>
        <p:txBody>
          <a:bodyPr/>
          <a:lstStyle/>
          <a:p>
            <a:pPr>
              <a:lnSpc>
                <a:spcPct val="90000"/>
              </a:lnSpc>
            </a:pPr>
            <a:r>
              <a:rPr lang="en-US" sz="2600" smtClean="0">
                <a:latin typeface="Arial" charset="0"/>
                <a:ea typeface="ヒラギノ角ゴ Pro W3" pitchFamily="-60" charset="-128"/>
                <a:cs typeface="Arial" charset="0"/>
              </a:rPr>
              <a:t>Chest wall can be autosegmented from the ipsilateral lung with a 2-cm expansion in the lateral, anterior, and posterior directions. Anteriorly and medially, it ends at the edge of the sternum. Posteriorly and medially, it stops at the edge of the vertebral body with inclusion of the spinal nerve root exit site.</a:t>
            </a:r>
          </a:p>
          <a:p>
            <a:pPr>
              <a:lnSpc>
                <a:spcPct val="90000"/>
              </a:lnSpc>
            </a:pPr>
            <a:r>
              <a:rPr lang="en-US" sz="2600" smtClean="0">
                <a:latin typeface="Arial" charset="0"/>
                <a:ea typeface="ヒラギノ角ゴ Pro W3" pitchFamily="-60" charset="-128"/>
                <a:cs typeface="Arial" charset="0"/>
              </a:rPr>
              <a:t>This recommendation was:</a:t>
            </a:r>
          </a:p>
          <a:p>
            <a:pPr lvl="1">
              <a:lnSpc>
                <a:spcPct val="90000"/>
              </a:lnSpc>
            </a:pPr>
            <a:r>
              <a:rPr lang="en-US" sz="2600" smtClean="0">
                <a:latin typeface="Arial" charset="0"/>
                <a:ea typeface="ヒラギノ角ゴ Pro W3" pitchFamily="-60" charset="-128"/>
                <a:cs typeface="Arial" charset="0"/>
              </a:rPr>
              <a:t>based on Kong et al, Int J Radiat Oncol Biol Phys. 2010 Oct 7. [Epub ahead of print]</a:t>
            </a:r>
          </a:p>
          <a:p>
            <a:pPr lvl="1">
              <a:lnSpc>
                <a:spcPct val="90000"/>
              </a:lnSpc>
            </a:pPr>
            <a:r>
              <a:rPr lang="en-US" sz="2600" smtClean="0">
                <a:latin typeface="Arial" charset="0"/>
                <a:ea typeface="ヒラギノ角ゴ Pro W3" pitchFamily="-60" charset="-128"/>
                <a:cs typeface="Arial" charset="0"/>
              </a:rPr>
              <a:t>Supported by “CW2cm consistently enabled better prediction of CW toxicity than CW3cm” in Mutter et al,</a:t>
            </a:r>
            <a:r>
              <a:rPr lang="en-US" sz="2600" b="1" smtClean="0">
                <a:latin typeface="Arial" charset="0"/>
                <a:ea typeface="ヒラギノ角ゴ Pro W3" pitchFamily="-60" charset="-128"/>
                <a:cs typeface="Arial" charset="0"/>
              </a:rPr>
              <a:t> </a:t>
            </a:r>
            <a:r>
              <a:rPr lang="en-US" sz="2600" smtClean="0">
                <a:latin typeface="Arial" charset="0"/>
                <a:ea typeface="ヒラギノ角ゴ Pro W3" pitchFamily="-60" charset="-128"/>
                <a:cs typeface="Arial" charset="0"/>
              </a:rPr>
              <a:t>Int J Radiat Oncol Biol Phys. 2011 Aug 23. [Epub ahead of print]</a:t>
            </a:r>
          </a:p>
          <a:p>
            <a:pPr>
              <a:lnSpc>
                <a:spcPct val="90000"/>
              </a:lnSpc>
            </a:pPr>
            <a:endParaRPr lang="en-US" sz="3000" smtClean="0">
              <a:latin typeface="Arial" charset="0"/>
              <a:ea typeface="ヒラギノ角ゴ Pro W3" pitchFamily="-60" charset="-128"/>
              <a:cs typeface="Arial"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3"/>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 (CW)</a:t>
            </a:r>
          </a:p>
        </p:txBody>
      </p:sp>
      <p:pic>
        <p:nvPicPr>
          <p:cNvPr id="54275" name="Content Placeholder 6" descr="Screen Clipping"/>
          <p:cNvPicPr>
            <a:picLocks noGrp="1" noChangeAspect="1"/>
          </p:cNvPicPr>
          <p:nvPr>
            <p:ph sz="half" idx="1"/>
          </p:nvPr>
        </p:nvPicPr>
        <p:blipFill>
          <a:blip r:embed="rId2"/>
          <a:srcRect/>
          <a:stretch>
            <a:fillRect/>
          </a:stretch>
        </p:blipFill>
        <p:spPr>
          <a:xfrm>
            <a:off x="457200" y="2740025"/>
            <a:ext cx="4038600" cy="2246313"/>
          </a:xfrm>
        </p:spPr>
      </p:pic>
      <p:pic>
        <p:nvPicPr>
          <p:cNvPr id="54276" name="Content Placeholder 7" descr="Screen Clipping"/>
          <p:cNvPicPr>
            <a:picLocks noGrp="1" noChangeAspect="1"/>
          </p:cNvPicPr>
          <p:nvPr>
            <p:ph sz="half" idx="2"/>
          </p:nvPr>
        </p:nvPicPr>
        <p:blipFill>
          <a:blip r:embed="rId3"/>
          <a:srcRect/>
          <a:stretch>
            <a:fillRect/>
          </a:stretch>
        </p:blipFill>
        <p:spPr>
          <a:xfrm>
            <a:off x="4648200" y="2719388"/>
            <a:ext cx="4038600" cy="2287587"/>
          </a:xfrm>
        </p:spPr>
      </p:pic>
      <p:cxnSp>
        <p:nvCxnSpPr>
          <p:cNvPr id="10" name="Straight Arrow Connector 9"/>
          <p:cNvCxnSpPr/>
          <p:nvPr/>
        </p:nvCxnSpPr>
        <p:spPr>
          <a:xfrm>
            <a:off x="685800" y="3087688"/>
            <a:ext cx="533400" cy="133350"/>
          </a:xfrm>
          <a:prstGeom prst="straightConnector1">
            <a:avLst/>
          </a:prstGeom>
          <a:ln w="19050">
            <a:solidFill>
              <a:srgbClr val="F618B7"/>
            </a:solidFill>
            <a:tailEnd type="arrow"/>
          </a:ln>
        </p:spPr>
        <p:style>
          <a:lnRef idx="2">
            <a:schemeClr val="accent2"/>
          </a:lnRef>
          <a:fillRef idx="0">
            <a:schemeClr val="accent2"/>
          </a:fillRef>
          <a:effectRef idx="1">
            <a:schemeClr val="accent2"/>
          </a:effectRef>
          <a:fontRef idx="minor">
            <a:schemeClr val="tx1"/>
          </a:fontRef>
        </p:style>
      </p:cxnSp>
      <p:sp>
        <p:nvSpPr>
          <p:cNvPr id="54278" name="TextBox 10"/>
          <p:cNvSpPr txBox="1">
            <a:spLocks noChangeArrowheads="1"/>
          </p:cNvSpPr>
          <p:nvPr/>
        </p:nvSpPr>
        <p:spPr bwMode="auto">
          <a:xfrm>
            <a:off x="444500" y="2714625"/>
            <a:ext cx="1249363" cy="368300"/>
          </a:xfrm>
          <a:prstGeom prst="rect">
            <a:avLst/>
          </a:prstGeom>
          <a:noFill/>
          <a:ln w="9525">
            <a:noFill/>
            <a:miter lim="800000"/>
            <a:headEnd/>
            <a:tailEnd/>
          </a:ln>
        </p:spPr>
        <p:txBody>
          <a:bodyPr wrap="none">
            <a:spAutoFit/>
          </a:bodyPr>
          <a:lstStyle/>
          <a:p>
            <a:r>
              <a:rPr lang="en-US">
                <a:solidFill>
                  <a:schemeClr val="bg1"/>
                </a:solidFill>
              </a:rPr>
              <a:t>Chest wall</a:t>
            </a:r>
          </a:p>
        </p:txBody>
      </p:sp>
      <p:sp>
        <p:nvSpPr>
          <p:cNvPr id="54279" name="TextBox 17"/>
          <p:cNvSpPr txBox="1">
            <a:spLocks noChangeArrowheads="1"/>
          </p:cNvSpPr>
          <p:nvPr/>
        </p:nvSpPr>
        <p:spPr bwMode="auto">
          <a:xfrm>
            <a:off x="1447800" y="5183188"/>
            <a:ext cx="4787900" cy="369887"/>
          </a:xfrm>
          <a:prstGeom prst="rect">
            <a:avLst/>
          </a:prstGeom>
          <a:noFill/>
          <a:ln w="9525">
            <a:noFill/>
            <a:miter lim="800000"/>
            <a:headEnd/>
            <a:tailEnd/>
          </a:ln>
        </p:spPr>
        <p:txBody>
          <a:bodyPr wrap="none">
            <a:spAutoFit/>
          </a:bodyPr>
          <a:lstStyle/>
          <a:p>
            <a:r>
              <a:rPr lang="en-US"/>
              <a:t>CW contouring starts at 3 cm above the PTV</a:t>
            </a:r>
          </a:p>
        </p:txBody>
      </p:sp>
      <p:sp>
        <p:nvSpPr>
          <p:cNvPr id="54280" name="Rectangle 8"/>
          <p:cNvSpPr>
            <a:spLocks noChangeArrowheads="1"/>
          </p:cNvSpPr>
          <p:nvPr/>
        </p:nvSpPr>
        <p:spPr bwMode="auto">
          <a:xfrm>
            <a:off x="908050" y="1295400"/>
            <a:ext cx="6781800" cy="1477963"/>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vertebral bodies, sternum and skin. This can be accomplished through auto-expansion of the ipsilateral lung (within 3 cm range of PTV).</a:t>
            </a:r>
          </a:p>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 </a:t>
            </a:r>
          </a:p>
        </p:txBody>
      </p:sp>
      <p:pic>
        <p:nvPicPr>
          <p:cNvPr id="55299" name="Content Placeholder 5" descr="Screen Clipping"/>
          <p:cNvPicPr>
            <a:picLocks noGrp="1" noChangeAspect="1"/>
          </p:cNvPicPr>
          <p:nvPr>
            <p:ph sz="half" idx="1"/>
          </p:nvPr>
        </p:nvPicPr>
        <p:blipFill>
          <a:blip r:embed="rId2"/>
          <a:srcRect/>
          <a:stretch>
            <a:fillRect/>
          </a:stretch>
        </p:blipFill>
        <p:spPr>
          <a:xfrm>
            <a:off x="457200" y="2747963"/>
            <a:ext cx="4038600" cy="2230437"/>
          </a:xfrm>
        </p:spPr>
      </p:pic>
      <p:pic>
        <p:nvPicPr>
          <p:cNvPr id="55300" name="Content Placeholder 6" descr="Screen Clipping"/>
          <p:cNvPicPr>
            <a:picLocks noGrp="1" noChangeAspect="1"/>
          </p:cNvPicPr>
          <p:nvPr>
            <p:ph sz="half" idx="2"/>
          </p:nvPr>
        </p:nvPicPr>
        <p:blipFill>
          <a:blip r:embed="rId3"/>
          <a:srcRect/>
          <a:stretch>
            <a:fillRect/>
          </a:stretch>
        </p:blipFill>
        <p:spPr>
          <a:xfrm>
            <a:off x="4648200" y="2716213"/>
            <a:ext cx="4038600" cy="2293937"/>
          </a:xfrm>
        </p:spPr>
      </p:pic>
      <p:sp>
        <p:nvSpPr>
          <p:cNvPr id="55301" name="TextBox 8"/>
          <p:cNvSpPr txBox="1">
            <a:spLocks noChangeArrowheads="1"/>
          </p:cNvSpPr>
          <p:nvPr/>
        </p:nvSpPr>
        <p:spPr bwMode="auto">
          <a:xfrm>
            <a:off x="1447800" y="5046663"/>
            <a:ext cx="2441575" cy="369887"/>
          </a:xfrm>
          <a:prstGeom prst="rect">
            <a:avLst/>
          </a:prstGeom>
          <a:noFill/>
          <a:ln w="9525">
            <a:noFill/>
            <a:miter lim="800000"/>
            <a:headEnd/>
            <a:tailEnd/>
          </a:ln>
        </p:spPr>
        <p:txBody>
          <a:bodyPr wrap="none">
            <a:spAutoFit/>
          </a:bodyPr>
          <a:lstStyle/>
          <a:p>
            <a:r>
              <a:rPr lang="en-US"/>
              <a:t>The superior end of PTV</a:t>
            </a:r>
          </a:p>
        </p:txBody>
      </p:sp>
      <p:cxnSp>
        <p:nvCxnSpPr>
          <p:cNvPr id="10" name="Straight Arrow Connector 9"/>
          <p:cNvCxnSpPr>
            <a:stCxn id="55303" idx="2"/>
          </p:cNvCxnSpPr>
          <p:nvPr/>
        </p:nvCxnSpPr>
        <p:spPr>
          <a:xfrm>
            <a:off x="1447800" y="3875088"/>
            <a:ext cx="498475" cy="392112"/>
          </a:xfrm>
          <a:prstGeom prst="straightConnector1">
            <a:avLst/>
          </a:prstGeom>
          <a:ln w="19050">
            <a:solidFill>
              <a:srgbClr val="FFC000"/>
            </a:solidFill>
            <a:tailEnd type="arrow"/>
          </a:ln>
        </p:spPr>
        <p:style>
          <a:lnRef idx="3">
            <a:schemeClr val="accent6"/>
          </a:lnRef>
          <a:fillRef idx="0">
            <a:schemeClr val="accent6"/>
          </a:fillRef>
          <a:effectRef idx="2">
            <a:schemeClr val="accent6"/>
          </a:effectRef>
          <a:fontRef idx="minor">
            <a:schemeClr val="tx1"/>
          </a:fontRef>
        </p:style>
      </p:cxnSp>
      <p:sp>
        <p:nvSpPr>
          <p:cNvPr id="55303" name="TextBox 10"/>
          <p:cNvSpPr txBox="1">
            <a:spLocks noChangeArrowheads="1"/>
          </p:cNvSpPr>
          <p:nvPr/>
        </p:nvSpPr>
        <p:spPr bwMode="auto">
          <a:xfrm>
            <a:off x="1174750" y="3505200"/>
            <a:ext cx="546100" cy="369888"/>
          </a:xfrm>
          <a:prstGeom prst="rect">
            <a:avLst/>
          </a:prstGeom>
          <a:noFill/>
          <a:ln w="9525">
            <a:noFill/>
            <a:miter lim="800000"/>
            <a:headEnd/>
            <a:tailEnd/>
          </a:ln>
        </p:spPr>
        <p:txBody>
          <a:bodyPr wrap="none">
            <a:spAutoFit/>
          </a:bodyPr>
          <a:lstStyle/>
          <a:p>
            <a:r>
              <a:rPr lang="en-US">
                <a:solidFill>
                  <a:schemeClr val="bg1"/>
                </a:solidFill>
              </a:rPr>
              <a:t>PTV</a:t>
            </a:r>
          </a:p>
        </p:txBody>
      </p:sp>
      <p:sp>
        <p:nvSpPr>
          <p:cNvPr id="55304" name="Rectangle 2"/>
          <p:cNvSpPr>
            <a:spLocks noChangeArrowheads="1"/>
          </p:cNvSpPr>
          <p:nvPr/>
        </p:nvSpPr>
        <p:spPr bwMode="auto">
          <a:xfrm>
            <a:off x="800100" y="1649413"/>
            <a:ext cx="7391400" cy="646112"/>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vertebral bodies, sternum and skin.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a:t>
            </a:r>
          </a:p>
        </p:txBody>
      </p:sp>
      <p:pic>
        <p:nvPicPr>
          <p:cNvPr id="56323" name="Content Placeholder 5" descr="Screen Clipping"/>
          <p:cNvPicPr>
            <a:picLocks noGrp="1" noChangeAspect="1"/>
          </p:cNvPicPr>
          <p:nvPr>
            <p:ph sz="half" idx="2"/>
          </p:nvPr>
        </p:nvPicPr>
        <p:blipFill>
          <a:blip r:embed="rId2"/>
          <a:srcRect/>
          <a:stretch>
            <a:fillRect/>
          </a:stretch>
        </p:blipFill>
        <p:spPr>
          <a:xfrm>
            <a:off x="4648200" y="2709863"/>
            <a:ext cx="4038600" cy="2306637"/>
          </a:xfrm>
        </p:spPr>
      </p:pic>
      <p:pic>
        <p:nvPicPr>
          <p:cNvPr id="56324" name="Content Placeholder 4" descr="Screen Clipping"/>
          <p:cNvPicPr>
            <a:picLocks noGrp="1" noChangeAspect="1"/>
          </p:cNvPicPr>
          <p:nvPr>
            <p:ph sz="half" idx="1"/>
          </p:nvPr>
        </p:nvPicPr>
        <p:blipFill>
          <a:blip r:embed="rId3"/>
          <a:srcRect/>
          <a:stretch>
            <a:fillRect/>
          </a:stretch>
        </p:blipFill>
        <p:spPr>
          <a:xfrm>
            <a:off x="457200" y="2713038"/>
            <a:ext cx="4038600" cy="2300287"/>
          </a:xfrm>
        </p:spPr>
      </p:pic>
      <p:sp>
        <p:nvSpPr>
          <p:cNvPr id="56325" name="TextBox 6"/>
          <p:cNvSpPr txBox="1">
            <a:spLocks noChangeArrowheads="1"/>
          </p:cNvSpPr>
          <p:nvPr/>
        </p:nvSpPr>
        <p:spPr bwMode="auto">
          <a:xfrm>
            <a:off x="1057275" y="5410200"/>
            <a:ext cx="2470150" cy="369888"/>
          </a:xfrm>
          <a:prstGeom prst="rect">
            <a:avLst/>
          </a:prstGeom>
          <a:noFill/>
          <a:ln w="9525">
            <a:noFill/>
            <a:miter lim="800000"/>
            <a:headEnd/>
            <a:tailEnd/>
          </a:ln>
        </p:spPr>
        <p:txBody>
          <a:bodyPr wrap="none">
            <a:spAutoFit/>
          </a:bodyPr>
          <a:lstStyle/>
          <a:p>
            <a:r>
              <a:rPr lang="en-US"/>
              <a:t>The superior end of GTV</a:t>
            </a:r>
          </a:p>
        </p:txBody>
      </p:sp>
      <p:cxnSp>
        <p:nvCxnSpPr>
          <p:cNvPr id="8" name="Straight Arrow Connector 7"/>
          <p:cNvCxnSpPr/>
          <p:nvPr/>
        </p:nvCxnSpPr>
        <p:spPr>
          <a:xfrm flipV="1">
            <a:off x="920750" y="4343400"/>
            <a:ext cx="1025525" cy="304800"/>
          </a:xfrm>
          <a:prstGeom prst="straightConnector1">
            <a:avLst/>
          </a:prstGeom>
          <a:ln w="19050">
            <a:solidFill>
              <a:srgbClr val="00B0F0"/>
            </a:solidFill>
            <a:tailEnd type="arrow"/>
          </a:ln>
        </p:spPr>
        <p:style>
          <a:lnRef idx="3">
            <a:schemeClr val="accent5"/>
          </a:lnRef>
          <a:fillRef idx="0">
            <a:schemeClr val="accent5"/>
          </a:fillRef>
          <a:effectRef idx="2">
            <a:schemeClr val="accent5"/>
          </a:effectRef>
          <a:fontRef idx="minor">
            <a:schemeClr val="tx1"/>
          </a:fontRef>
        </p:style>
      </p:cxnSp>
      <p:sp>
        <p:nvSpPr>
          <p:cNvPr id="56327" name="TextBox 8"/>
          <p:cNvSpPr txBox="1">
            <a:spLocks noChangeArrowheads="1"/>
          </p:cNvSpPr>
          <p:nvPr/>
        </p:nvSpPr>
        <p:spPr bwMode="auto">
          <a:xfrm>
            <a:off x="457200" y="4648200"/>
            <a:ext cx="573088" cy="369888"/>
          </a:xfrm>
          <a:prstGeom prst="rect">
            <a:avLst/>
          </a:prstGeom>
          <a:noFill/>
          <a:ln w="9525">
            <a:noFill/>
            <a:miter lim="800000"/>
            <a:headEnd/>
            <a:tailEnd/>
          </a:ln>
        </p:spPr>
        <p:txBody>
          <a:bodyPr wrap="none">
            <a:spAutoFit/>
          </a:bodyPr>
          <a:lstStyle/>
          <a:p>
            <a:r>
              <a:rPr lang="en-US">
                <a:solidFill>
                  <a:schemeClr val="bg1"/>
                </a:solidFill>
              </a:rPr>
              <a:t>GTV</a:t>
            </a:r>
          </a:p>
        </p:txBody>
      </p:sp>
      <p:cxnSp>
        <p:nvCxnSpPr>
          <p:cNvPr id="10" name="Straight Arrow Connector 9"/>
          <p:cNvCxnSpPr>
            <a:stCxn id="56329" idx="2"/>
          </p:cNvCxnSpPr>
          <p:nvPr/>
        </p:nvCxnSpPr>
        <p:spPr>
          <a:xfrm>
            <a:off x="742950" y="3079750"/>
            <a:ext cx="1190625" cy="1069975"/>
          </a:xfrm>
          <a:prstGeom prst="straightConnector1">
            <a:avLst/>
          </a:prstGeom>
          <a:ln w="19050">
            <a:solidFill>
              <a:srgbClr val="FFC000"/>
            </a:solidFill>
            <a:tailEnd type="arrow"/>
          </a:ln>
        </p:spPr>
        <p:style>
          <a:lnRef idx="3">
            <a:schemeClr val="accent6"/>
          </a:lnRef>
          <a:fillRef idx="0">
            <a:schemeClr val="accent6"/>
          </a:fillRef>
          <a:effectRef idx="2">
            <a:schemeClr val="accent6"/>
          </a:effectRef>
          <a:fontRef idx="minor">
            <a:schemeClr val="tx1"/>
          </a:fontRef>
        </p:style>
      </p:cxnSp>
      <p:sp>
        <p:nvSpPr>
          <p:cNvPr id="56329" name="TextBox 10"/>
          <p:cNvSpPr txBox="1">
            <a:spLocks noChangeArrowheads="1"/>
          </p:cNvSpPr>
          <p:nvPr/>
        </p:nvSpPr>
        <p:spPr bwMode="auto">
          <a:xfrm>
            <a:off x="471488" y="2711450"/>
            <a:ext cx="544512" cy="368300"/>
          </a:xfrm>
          <a:prstGeom prst="rect">
            <a:avLst/>
          </a:prstGeom>
          <a:noFill/>
          <a:ln w="9525">
            <a:noFill/>
            <a:miter lim="800000"/>
            <a:headEnd/>
            <a:tailEnd/>
          </a:ln>
        </p:spPr>
        <p:txBody>
          <a:bodyPr wrap="none">
            <a:spAutoFit/>
          </a:bodyPr>
          <a:lstStyle/>
          <a:p>
            <a:r>
              <a:rPr lang="en-US">
                <a:solidFill>
                  <a:schemeClr val="bg1"/>
                </a:solidFill>
              </a:rPr>
              <a:t>PTV</a:t>
            </a:r>
          </a:p>
        </p:txBody>
      </p:sp>
      <p:sp>
        <p:nvSpPr>
          <p:cNvPr id="56330" name="Rectangle 11"/>
          <p:cNvSpPr>
            <a:spLocks noChangeArrowheads="1"/>
          </p:cNvSpPr>
          <p:nvPr/>
        </p:nvSpPr>
        <p:spPr bwMode="auto">
          <a:xfrm>
            <a:off x="800100" y="1649413"/>
            <a:ext cx="7391400" cy="646112"/>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vertebral bodies, sternum and skin.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a:t>
            </a:r>
          </a:p>
        </p:txBody>
      </p:sp>
      <p:pic>
        <p:nvPicPr>
          <p:cNvPr id="57347" name="Content Placeholder 4" descr="Screen Clipping"/>
          <p:cNvPicPr>
            <a:picLocks noGrp="1" noChangeAspect="1"/>
          </p:cNvPicPr>
          <p:nvPr>
            <p:ph sz="half" idx="1"/>
          </p:nvPr>
        </p:nvPicPr>
        <p:blipFill>
          <a:blip r:embed="rId2"/>
          <a:srcRect/>
          <a:stretch>
            <a:fillRect/>
          </a:stretch>
        </p:blipFill>
        <p:spPr>
          <a:xfrm>
            <a:off x="457200" y="2705100"/>
            <a:ext cx="4038600" cy="2316163"/>
          </a:xfrm>
        </p:spPr>
      </p:pic>
      <p:pic>
        <p:nvPicPr>
          <p:cNvPr id="57348" name="Content Placeholder 5" descr="Screen Clipping"/>
          <p:cNvPicPr>
            <a:picLocks noGrp="1" noChangeAspect="1"/>
          </p:cNvPicPr>
          <p:nvPr>
            <p:ph sz="half" idx="2"/>
          </p:nvPr>
        </p:nvPicPr>
        <p:blipFill>
          <a:blip r:embed="rId3"/>
          <a:srcRect/>
          <a:stretch>
            <a:fillRect/>
          </a:stretch>
        </p:blipFill>
        <p:spPr>
          <a:xfrm>
            <a:off x="4648200" y="2682875"/>
            <a:ext cx="4038600" cy="2360613"/>
          </a:xfrm>
        </p:spPr>
      </p:pic>
      <p:sp>
        <p:nvSpPr>
          <p:cNvPr id="57349" name="Rectangle 6"/>
          <p:cNvSpPr>
            <a:spLocks noChangeArrowheads="1"/>
          </p:cNvSpPr>
          <p:nvPr/>
        </p:nvSpPr>
        <p:spPr bwMode="auto">
          <a:xfrm>
            <a:off x="800100" y="1649413"/>
            <a:ext cx="7391400" cy="646112"/>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vertebral bodies, sternum and skin. </a:t>
            </a:r>
          </a:p>
        </p:txBody>
      </p:sp>
      <p:sp>
        <p:nvSpPr>
          <p:cNvPr id="57350" name="Rectangle 2"/>
          <p:cNvSpPr>
            <a:spLocks noChangeArrowheads="1"/>
          </p:cNvSpPr>
          <p:nvPr/>
        </p:nvSpPr>
        <p:spPr bwMode="auto">
          <a:xfrm>
            <a:off x="1752600" y="5486400"/>
            <a:ext cx="4754563" cy="461963"/>
          </a:xfrm>
          <a:prstGeom prst="rect">
            <a:avLst/>
          </a:prstGeom>
          <a:noFill/>
          <a:ln w="9525">
            <a:noFill/>
            <a:miter lim="800000"/>
            <a:headEnd/>
            <a:tailEnd/>
          </a:ln>
        </p:spPr>
        <p:txBody>
          <a:bodyPr wrap="none">
            <a:spAutoFit/>
          </a:bodyPr>
          <a:lstStyle/>
          <a:p>
            <a:r>
              <a:rPr lang="en-US" sz="2400"/>
              <a:t>Chest wall contours around GTV</a:t>
            </a:r>
            <a:r>
              <a:rPr lang="en-US"/>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Chest Wall</a:t>
            </a:r>
          </a:p>
        </p:txBody>
      </p:sp>
      <p:pic>
        <p:nvPicPr>
          <p:cNvPr id="58371" name="Content Placeholder 5" descr="Screen Clipping"/>
          <p:cNvPicPr>
            <a:picLocks noGrp="1" noChangeAspect="1"/>
          </p:cNvPicPr>
          <p:nvPr>
            <p:ph sz="half" idx="1"/>
          </p:nvPr>
        </p:nvPicPr>
        <p:blipFill>
          <a:blip r:embed="rId2"/>
          <a:srcRect/>
          <a:stretch>
            <a:fillRect/>
          </a:stretch>
        </p:blipFill>
        <p:spPr>
          <a:xfrm>
            <a:off x="457200" y="2640013"/>
            <a:ext cx="4038600" cy="2446337"/>
          </a:xfrm>
        </p:spPr>
      </p:pic>
      <p:pic>
        <p:nvPicPr>
          <p:cNvPr id="58372" name="Content Placeholder 6" descr="Screen Clipping"/>
          <p:cNvPicPr>
            <a:picLocks noGrp="1" noChangeAspect="1"/>
          </p:cNvPicPr>
          <p:nvPr>
            <p:ph sz="half" idx="2"/>
          </p:nvPr>
        </p:nvPicPr>
        <p:blipFill>
          <a:blip r:embed="rId3"/>
          <a:srcRect/>
          <a:stretch>
            <a:fillRect/>
          </a:stretch>
        </p:blipFill>
        <p:spPr>
          <a:xfrm>
            <a:off x="4648200" y="2632075"/>
            <a:ext cx="4038600" cy="2462213"/>
          </a:xfrm>
        </p:spPr>
      </p:pic>
      <p:sp>
        <p:nvSpPr>
          <p:cNvPr id="58373" name="TextBox 7"/>
          <p:cNvSpPr txBox="1">
            <a:spLocks noChangeArrowheads="1"/>
          </p:cNvSpPr>
          <p:nvPr/>
        </p:nvSpPr>
        <p:spPr bwMode="auto">
          <a:xfrm>
            <a:off x="1298575" y="5127625"/>
            <a:ext cx="2347913" cy="368300"/>
          </a:xfrm>
          <a:prstGeom prst="rect">
            <a:avLst/>
          </a:prstGeom>
          <a:noFill/>
          <a:ln w="9525">
            <a:noFill/>
            <a:miter lim="800000"/>
            <a:headEnd/>
            <a:tailEnd/>
          </a:ln>
        </p:spPr>
        <p:txBody>
          <a:bodyPr wrap="none">
            <a:spAutoFit/>
          </a:bodyPr>
          <a:lstStyle/>
          <a:p>
            <a:r>
              <a:rPr lang="en-US"/>
              <a:t>The inferior end of PTV</a:t>
            </a:r>
          </a:p>
        </p:txBody>
      </p:sp>
      <p:sp>
        <p:nvSpPr>
          <p:cNvPr id="58374" name="TextBox 8"/>
          <p:cNvSpPr txBox="1">
            <a:spLocks noChangeArrowheads="1"/>
          </p:cNvSpPr>
          <p:nvPr/>
        </p:nvSpPr>
        <p:spPr bwMode="auto">
          <a:xfrm>
            <a:off x="5715000" y="5127625"/>
            <a:ext cx="1733550" cy="368300"/>
          </a:xfrm>
          <a:prstGeom prst="rect">
            <a:avLst/>
          </a:prstGeom>
          <a:noFill/>
          <a:ln w="9525">
            <a:noFill/>
            <a:miter lim="800000"/>
            <a:headEnd/>
            <a:tailEnd/>
          </a:ln>
        </p:spPr>
        <p:txBody>
          <a:bodyPr wrap="none">
            <a:spAutoFit/>
          </a:bodyPr>
          <a:lstStyle/>
          <a:p>
            <a:r>
              <a:rPr lang="en-US"/>
              <a:t>3 cm below PTV </a:t>
            </a:r>
          </a:p>
        </p:txBody>
      </p:sp>
      <p:sp>
        <p:nvSpPr>
          <p:cNvPr id="58375" name="Rectangle 9"/>
          <p:cNvSpPr>
            <a:spLocks noChangeArrowheads="1"/>
          </p:cNvSpPr>
          <p:nvPr/>
        </p:nvSpPr>
        <p:spPr bwMode="auto">
          <a:xfrm>
            <a:off x="800100" y="1649413"/>
            <a:ext cx="7391400" cy="646112"/>
          </a:xfrm>
          <a:prstGeom prst="rect">
            <a:avLst/>
          </a:prstGeom>
          <a:noFill/>
          <a:ln w="9525">
            <a:noFill/>
            <a:miter lim="800000"/>
            <a:headEnd/>
            <a:tailEnd/>
          </a:ln>
        </p:spPr>
        <p:txBody>
          <a:bodyPr>
            <a:spAutoFit/>
          </a:bodyPr>
          <a:lstStyle/>
          <a:p>
            <a:r>
              <a:rPr lang="en-US"/>
              <a:t>CW refers to CW2cm which include intercostal muscles, nerves </a:t>
            </a:r>
          </a:p>
          <a:p>
            <a:r>
              <a:rPr lang="en-US"/>
              <a:t>exclude vertebral bodies, sternum and skin. </a:t>
            </a:r>
          </a:p>
        </p:txBody>
      </p:sp>
      <p:sp>
        <p:nvSpPr>
          <p:cNvPr id="58376" name="Rectangle 2"/>
          <p:cNvSpPr>
            <a:spLocks noChangeArrowheads="1"/>
          </p:cNvSpPr>
          <p:nvPr/>
        </p:nvSpPr>
        <p:spPr bwMode="auto">
          <a:xfrm>
            <a:off x="998538" y="5638800"/>
            <a:ext cx="6781800" cy="461963"/>
          </a:xfrm>
          <a:prstGeom prst="rect">
            <a:avLst/>
          </a:prstGeom>
          <a:noFill/>
          <a:ln w="9525">
            <a:noFill/>
            <a:miter lim="800000"/>
            <a:headEnd/>
            <a:tailEnd/>
          </a:ln>
        </p:spPr>
        <p:txBody>
          <a:bodyPr>
            <a:spAutoFit/>
          </a:bodyPr>
          <a:lstStyle/>
          <a:p>
            <a:r>
              <a:rPr lang="en-US" sz="2400"/>
              <a:t>CW ends at 3cm from the inferior edge of PTV.</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p:cNvSpPr>
            <a:spLocks noChangeArrowheads="1"/>
          </p:cNvSpPr>
          <p:nvPr/>
        </p:nvSpPr>
        <p:spPr bwMode="auto">
          <a:xfrm>
            <a:off x="990600" y="762000"/>
            <a:ext cx="7086600" cy="2554288"/>
          </a:xfrm>
          <a:prstGeom prst="rect">
            <a:avLst/>
          </a:prstGeom>
          <a:noFill/>
          <a:ln w="9525">
            <a:noFill/>
            <a:miter lim="800000"/>
            <a:headEnd/>
            <a:tailEnd/>
          </a:ln>
        </p:spPr>
        <p:txBody>
          <a:bodyPr>
            <a:spAutoFit/>
          </a:bodyPr>
          <a:lstStyle/>
          <a:p>
            <a:r>
              <a:rPr lang="en-US" sz="4000">
                <a:latin typeface="Arial Black" pitchFamily="34" charset="0"/>
              </a:rPr>
              <a:t>Pericardium/Heart, Great Vessels, Heart Chambers, and Normal Pericardial Recesses </a:t>
            </a:r>
            <a:endParaRPr lang="en-US" sz="4000"/>
          </a:p>
        </p:txBody>
      </p:sp>
      <p:sp>
        <p:nvSpPr>
          <p:cNvPr id="59395" name="Rectangle 1"/>
          <p:cNvSpPr>
            <a:spLocks noChangeArrowheads="1"/>
          </p:cNvSpPr>
          <p:nvPr/>
        </p:nvSpPr>
        <p:spPr bwMode="auto">
          <a:xfrm>
            <a:off x="381000" y="3505200"/>
            <a:ext cx="8491538" cy="1477963"/>
          </a:xfrm>
          <a:prstGeom prst="rect">
            <a:avLst/>
          </a:prstGeom>
          <a:noFill/>
          <a:ln w="9525">
            <a:noFill/>
            <a:miter lim="800000"/>
            <a:headEnd/>
            <a:tailEnd/>
          </a:ln>
        </p:spPr>
        <p:txBody>
          <a:bodyPr>
            <a:spAutoFit/>
          </a:bodyPr>
          <a:lstStyle/>
          <a:p>
            <a:r>
              <a:rPr lang="en-US"/>
              <a:t>Feng-Ming (Spring) Kong (RTOG), Leslie Quint (ACRIN), Jeffrey Bradley (RTOG), Suresh Senan (EORTC), Ritsuko Komaki (RTOG), Laurie Gaspar (SWOG), Luying Xu (UM), Chengbo Han (UM), Jun Liu (UM), Weili Wang (UM), Robin Marsh (UM), Randall Ten Haken (UM), Charles Thomas (SWOG), Jeffrey Bogart (CALGB), Mitchell Machtay (RTOG)</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
          <p:cNvSpPr>
            <a:spLocks noChangeArrowheads="1"/>
          </p:cNvSpPr>
          <p:nvPr/>
        </p:nvSpPr>
        <p:spPr bwMode="auto">
          <a:xfrm>
            <a:off x="877888" y="1447800"/>
            <a:ext cx="7086600" cy="1938338"/>
          </a:xfrm>
          <a:prstGeom prst="rect">
            <a:avLst/>
          </a:prstGeom>
          <a:noFill/>
          <a:ln w="9525">
            <a:noFill/>
            <a:miter lim="800000"/>
            <a:headEnd/>
            <a:tailEnd/>
          </a:ln>
        </p:spPr>
        <p:txBody>
          <a:bodyPr>
            <a:spAutoFit/>
          </a:bodyPr>
          <a:lstStyle/>
          <a:p>
            <a:r>
              <a:rPr lang="en-US" sz="4000">
                <a:latin typeface="Arial Black" pitchFamily="34" charset="0"/>
              </a:rPr>
              <a:t>Pericardium, normal recesses and heart chambers</a:t>
            </a:r>
            <a:endParaRPr lang="en-US" sz="4000"/>
          </a:p>
        </p:txBody>
      </p:sp>
      <p:sp>
        <p:nvSpPr>
          <p:cNvPr id="60419" name="Rectangle 1"/>
          <p:cNvSpPr>
            <a:spLocks noChangeArrowheads="1"/>
          </p:cNvSpPr>
          <p:nvPr/>
        </p:nvSpPr>
        <p:spPr bwMode="auto">
          <a:xfrm>
            <a:off x="533400" y="4648200"/>
            <a:ext cx="8229600" cy="923925"/>
          </a:xfrm>
          <a:prstGeom prst="rect">
            <a:avLst/>
          </a:prstGeom>
          <a:noFill/>
          <a:ln w="9525">
            <a:noFill/>
            <a:miter lim="800000"/>
            <a:headEnd/>
            <a:tailEnd/>
          </a:ln>
        </p:spPr>
        <p:txBody>
          <a:bodyPr wrap="none">
            <a:spAutoFit/>
          </a:bodyPr>
          <a:lstStyle/>
          <a:p>
            <a:r>
              <a:rPr lang="en-US">
                <a:latin typeface="Arial Black" pitchFamily="34" charset="0"/>
              </a:rPr>
              <a:t>The structure of pericardium includes pericardial fatty tissue, </a:t>
            </a:r>
          </a:p>
          <a:p>
            <a:r>
              <a:rPr lang="en-US">
                <a:latin typeface="Arial Black" pitchFamily="34" charset="0"/>
              </a:rPr>
              <a:t>part of great vessels, normal recesses, pericardial effusion </a:t>
            </a:r>
          </a:p>
          <a:p>
            <a:r>
              <a:rPr lang="en-US">
                <a:latin typeface="Arial Black" pitchFamily="34" charset="0"/>
              </a:rPr>
              <a:t>(if applicable) and heart chambers.  </a:t>
            </a: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Anatomy of Pericardium</a:t>
            </a:r>
          </a:p>
        </p:txBody>
      </p:sp>
      <p:sp>
        <p:nvSpPr>
          <p:cNvPr id="61443" name="Content Placeholder 2"/>
          <p:cNvSpPr>
            <a:spLocks noGrp="1"/>
          </p:cNvSpPr>
          <p:nvPr>
            <p:ph idx="1"/>
          </p:nvPr>
        </p:nvSpPr>
        <p:spPr/>
        <p:txBody>
          <a:bodyPr/>
          <a:lstStyle/>
          <a:p>
            <a:endParaRPr lang="en-US" smtClean="0">
              <a:latin typeface="Arial" charset="0"/>
              <a:ea typeface="ヒラギノ角ゴ Pro W3" pitchFamily="-60" charset="-128"/>
              <a:cs typeface="Arial" charset="0"/>
            </a:endParaRPr>
          </a:p>
        </p:txBody>
      </p:sp>
      <p:pic>
        <p:nvPicPr>
          <p:cNvPr id="61444" name="Picture 3"/>
          <p:cNvPicPr>
            <a:picLocks noChangeAspect="1" noChangeArrowheads="1"/>
          </p:cNvPicPr>
          <p:nvPr/>
        </p:nvPicPr>
        <p:blipFill>
          <a:blip r:embed="rId3"/>
          <a:srcRect l="-79" t="8073"/>
          <a:stretch>
            <a:fillRect/>
          </a:stretch>
        </p:blipFill>
        <p:spPr bwMode="auto">
          <a:xfrm>
            <a:off x="657225" y="1181100"/>
            <a:ext cx="7597775" cy="4994275"/>
          </a:xfrm>
          <a:prstGeom prst="rect">
            <a:avLst/>
          </a:prstGeom>
          <a:noFill/>
          <a:ln w="9525">
            <a:noFill/>
            <a:miter lim="800000"/>
            <a:headEnd/>
            <a:tailEnd/>
          </a:ln>
          <a:effectLst/>
        </p:spPr>
      </p:pic>
      <p:sp>
        <p:nvSpPr>
          <p:cNvPr id="61445" name="Rectangle 3"/>
          <p:cNvSpPr>
            <a:spLocks noChangeArrowheads="1"/>
          </p:cNvSpPr>
          <p:nvPr/>
        </p:nvSpPr>
        <p:spPr bwMode="auto">
          <a:xfrm>
            <a:off x="801688" y="1403350"/>
            <a:ext cx="3657600" cy="1076325"/>
          </a:xfrm>
          <a:prstGeom prst="rect">
            <a:avLst/>
          </a:prstGeom>
          <a:noFill/>
          <a:ln w="9525">
            <a:noFill/>
            <a:miter lim="800000"/>
            <a:headEnd/>
            <a:tailEnd/>
          </a:ln>
        </p:spPr>
        <p:txBody>
          <a:bodyPr>
            <a:spAutoFit/>
          </a:bodyPr>
          <a:lstStyle/>
          <a:p>
            <a:r>
              <a:rPr lang="en-US" sz="3200"/>
              <a:t>Pericardial sac and normal recesses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p:cNvPicPr>
            <a:picLocks noChangeAspect="1" noChangeArrowheads="1"/>
          </p:cNvPicPr>
          <p:nvPr/>
        </p:nvPicPr>
        <p:blipFill>
          <a:blip r:embed="rId2"/>
          <a:srcRect/>
          <a:stretch>
            <a:fillRect/>
          </a:stretch>
        </p:blipFill>
        <p:spPr bwMode="auto">
          <a:xfrm>
            <a:off x="1214438" y="31750"/>
            <a:ext cx="6715125" cy="6162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Pericardial Normal Recesses </a:t>
            </a:r>
          </a:p>
        </p:txBody>
      </p:sp>
      <p:pic>
        <p:nvPicPr>
          <p:cNvPr id="62467" name="Picture 2"/>
          <p:cNvPicPr>
            <a:picLocks noGrp="1" noChangeAspect="1" noChangeArrowheads="1"/>
          </p:cNvPicPr>
          <p:nvPr>
            <p:ph idx="1"/>
          </p:nvPr>
        </p:nvPicPr>
        <p:blipFill>
          <a:blip r:embed="rId2"/>
          <a:srcRect/>
          <a:stretch>
            <a:fillRect/>
          </a:stretch>
        </p:blipFill>
        <p:spPr>
          <a:xfrm>
            <a:off x="457200" y="1855788"/>
            <a:ext cx="3968750" cy="3768725"/>
          </a:xfrm>
          <a:noFill/>
        </p:spPr>
      </p:pic>
      <p:pic>
        <p:nvPicPr>
          <p:cNvPr id="62468" name="Picture 2"/>
          <p:cNvPicPr>
            <a:picLocks noChangeAspect="1" noChangeArrowheads="1"/>
          </p:cNvPicPr>
          <p:nvPr/>
        </p:nvPicPr>
        <p:blipFill>
          <a:blip r:embed="rId3"/>
          <a:srcRect/>
          <a:stretch>
            <a:fillRect/>
          </a:stretch>
        </p:blipFill>
        <p:spPr bwMode="auto">
          <a:xfrm>
            <a:off x="4724400" y="1733550"/>
            <a:ext cx="3844925" cy="3846513"/>
          </a:xfrm>
          <a:prstGeom prst="rect">
            <a:avLst/>
          </a:prstGeom>
          <a:noFill/>
          <a:ln w="9525">
            <a:noFill/>
            <a:miter lim="800000"/>
            <a:headEnd/>
            <a:tailEnd/>
          </a:ln>
          <a:effectLst/>
        </p:spPr>
      </p:pic>
      <p:sp>
        <p:nvSpPr>
          <p:cNvPr id="62469" name="Rectangle 4"/>
          <p:cNvSpPr>
            <a:spLocks noChangeArrowheads="1"/>
          </p:cNvSpPr>
          <p:nvPr/>
        </p:nvSpPr>
        <p:spPr bwMode="auto">
          <a:xfrm>
            <a:off x="5608638" y="5715000"/>
            <a:ext cx="3078162" cy="369888"/>
          </a:xfrm>
          <a:prstGeom prst="rect">
            <a:avLst/>
          </a:prstGeom>
          <a:noFill/>
          <a:ln w="9525">
            <a:noFill/>
            <a:miter lim="800000"/>
            <a:headEnd/>
            <a:tailEnd/>
          </a:ln>
        </p:spPr>
        <p:txBody>
          <a:bodyPr wrap="none">
            <a:spAutoFit/>
          </a:bodyPr>
          <a:lstStyle/>
          <a:p>
            <a:r>
              <a:rPr lang="en-US"/>
              <a:t>Groell et al, Radiology, 1999</a:t>
            </a:r>
          </a:p>
        </p:txBody>
      </p:sp>
      <p:sp>
        <p:nvSpPr>
          <p:cNvPr id="62470" name="Rectangle 5"/>
          <p:cNvSpPr>
            <a:spLocks noChangeArrowheads="1"/>
          </p:cNvSpPr>
          <p:nvPr/>
        </p:nvSpPr>
        <p:spPr bwMode="auto">
          <a:xfrm>
            <a:off x="1752600" y="5737225"/>
            <a:ext cx="2005013" cy="368300"/>
          </a:xfrm>
          <a:prstGeom prst="rect">
            <a:avLst/>
          </a:prstGeom>
          <a:noFill/>
          <a:ln w="9525">
            <a:noFill/>
            <a:miter lim="800000"/>
            <a:headEnd/>
            <a:tailEnd/>
          </a:ln>
        </p:spPr>
        <p:txBody>
          <a:bodyPr wrap="none">
            <a:spAutoFit/>
          </a:bodyPr>
          <a:lstStyle/>
          <a:p>
            <a:r>
              <a:rPr lang="en-US"/>
              <a:t>Vesely et al, 1986</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PPT581"/>
          <p:cNvPicPr>
            <a:picLocks noChangeAspect="1" noChangeArrowheads="1"/>
          </p:cNvPicPr>
          <p:nvPr/>
        </p:nvPicPr>
        <p:blipFill>
          <a:blip r:embed="rId2"/>
          <a:srcRect t="16183" b="17076"/>
          <a:stretch>
            <a:fillRect/>
          </a:stretch>
        </p:blipFill>
        <p:spPr bwMode="auto">
          <a:xfrm>
            <a:off x="1346200" y="762000"/>
            <a:ext cx="6502400" cy="4340225"/>
          </a:xfrm>
          <a:prstGeom prst="rect">
            <a:avLst/>
          </a:prstGeom>
          <a:noFill/>
          <a:ln w="9525">
            <a:noFill/>
            <a:miter lim="800000"/>
            <a:headEnd/>
            <a:tailEnd/>
          </a:ln>
          <a:effectLst/>
        </p:spPr>
      </p:pic>
      <p:sp>
        <p:nvSpPr>
          <p:cNvPr id="63491" name="Text Box 4"/>
          <p:cNvSpPr txBox="1">
            <a:spLocks noChangeArrowheads="1"/>
          </p:cNvSpPr>
          <p:nvPr/>
        </p:nvSpPr>
        <p:spPr bwMode="auto">
          <a:xfrm>
            <a:off x="4724400" y="2695575"/>
            <a:ext cx="10668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63492" name="Freeform 6"/>
          <p:cNvSpPr>
            <a:spLocks/>
          </p:cNvSpPr>
          <p:nvPr/>
        </p:nvSpPr>
        <p:spPr bwMode="auto">
          <a:xfrm>
            <a:off x="4013200" y="2147888"/>
            <a:ext cx="1371600" cy="1485900"/>
          </a:xfrm>
          <a:custGeom>
            <a:avLst/>
            <a:gdLst>
              <a:gd name="T0" fmla="*/ 2147483647 w 864"/>
              <a:gd name="T1" fmla="*/ 2147483647 h 936"/>
              <a:gd name="T2" fmla="*/ 2147483647 w 864"/>
              <a:gd name="T3" fmla="*/ 2147483647 h 936"/>
              <a:gd name="T4" fmla="*/ 2147483647 w 864"/>
              <a:gd name="T5" fmla="*/ 2147483647 h 936"/>
              <a:gd name="T6" fmla="*/ 2147483647 w 864"/>
              <a:gd name="T7" fmla="*/ 2147483647 h 936"/>
              <a:gd name="T8" fmla="*/ 2147483647 w 864"/>
              <a:gd name="T9" fmla="*/ 2147483647 h 936"/>
              <a:gd name="T10" fmla="*/ 2147483647 w 864"/>
              <a:gd name="T11" fmla="*/ 2147483647 h 936"/>
              <a:gd name="T12" fmla="*/ 2147483647 w 864"/>
              <a:gd name="T13" fmla="*/ 2147483647 h 936"/>
              <a:gd name="T14" fmla="*/ 2147483647 w 864"/>
              <a:gd name="T15" fmla="*/ 2147483647 h 936"/>
              <a:gd name="T16" fmla="*/ 2147483647 w 864"/>
              <a:gd name="T17" fmla="*/ 2147483647 h 936"/>
              <a:gd name="T18" fmla="*/ 2147483647 w 864"/>
              <a:gd name="T19" fmla="*/ 2147483647 h 936"/>
              <a:gd name="T20" fmla="*/ 2147483647 w 864"/>
              <a:gd name="T21" fmla="*/ 2147483647 h 936"/>
              <a:gd name="T22" fmla="*/ 0 w 864"/>
              <a:gd name="T23" fmla="*/ 2147483647 h 936"/>
              <a:gd name="T24" fmla="*/ 0 w 864"/>
              <a:gd name="T25" fmla="*/ 2147483647 h 936"/>
              <a:gd name="T26" fmla="*/ 0 w 864"/>
              <a:gd name="T27" fmla="*/ 2147483647 h 936"/>
              <a:gd name="T28" fmla="*/ 2147483647 w 864"/>
              <a:gd name="T29" fmla="*/ 2147483647 h 936"/>
              <a:gd name="T30" fmla="*/ 2147483647 w 864"/>
              <a:gd name="T31" fmla="*/ 2147483647 h 936"/>
              <a:gd name="T32" fmla="*/ 2147483647 w 864"/>
              <a:gd name="T33" fmla="*/ 2147483647 h 936"/>
              <a:gd name="T34" fmla="*/ 2147483647 w 864"/>
              <a:gd name="T35" fmla="*/ 2147483647 h 936"/>
              <a:gd name="T36" fmla="*/ 2147483647 w 864"/>
              <a:gd name="T37" fmla="*/ 2147483647 h 936"/>
              <a:gd name="T38" fmla="*/ 2147483647 w 864"/>
              <a:gd name="T39" fmla="*/ 2147483647 h 936"/>
              <a:gd name="T40" fmla="*/ 2147483647 w 864"/>
              <a:gd name="T41" fmla="*/ 2147483647 h 936"/>
              <a:gd name="T42" fmla="*/ 2147483647 w 864"/>
              <a:gd name="T43" fmla="*/ 0 h 936"/>
              <a:gd name="T44" fmla="*/ 2147483647 w 864"/>
              <a:gd name="T45" fmla="*/ 0 h 936"/>
              <a:gd name="T46" fmla="*/ 2147483647 w 864"/>
              <a:gd name="T47" fmla="*/ 2147483647 h 936"/>
              <a:gd name="T48" fmla="*/ 2147483647 w 864"/>
              <a:gd name="T49" fmla="*/ 2147483647 h 936"/>
              <a:gd name="T50" fmla="*/ 2147483647 w 864"/>
              <a:gd name="T51" fmla="*/ 2147483647 h 936"/>
              <a:gd name="T52" fmla="*/ 2147483647 w 864"/>
              <a:gd name="T53" fmla="*/ 2147483647 h 936"/>
              <a:gd name="T54" fmla="*/ 2147483647 w 864"/>
              <a:gd name="T55" fmla="*/ 2147483647 h 936"/>
              <a:gd name="T56" fmla="*/ 2147483647 w 864"/>
              <a:gd name="T57" fmla="*/ 2147483647 h 936"/>
              <a:gd name="T58" fmla="*/ 2147483647 w 864"/>
              <a:gd name="T59" fmla="*/ 2147483647 h 936"/>
              <a:gd name="T60" fmla="*/ 2147483647 w 864"/>
              <a:gd name="T61" fmla="*/ 2147483647 h 936"/>
              <a:gd name="T62" fmla="*/ 2147483647 w 864"/>
              <a:gd name="T63" fmla="*/ 2147483647 h 936"/>
              <a:gd name="T64" fmla="*/ 2147483647 w 864"/>
              <a:gd name="T65" fmla="*/ 2147483647 h 936"/>
              <a:gd name="T66" fmla="*/ 2147483647 w 864"/>
              <a:gd name="T67" fmla="*/ 2147483647 h 936"/>
              <a:gd name="T68" fmla="*/ 2147483647 w 864"/>
              <a:gd name="T69" fmla="*/ 2147483647 h 936"/>
              <a:gd name="T70" fmla="*/ 2147483647 w 864"/>
              <a:gd name="T71" fmla="*/ 2147483647 h 936"/>
              <a:gd name="T72" fmla="*/ 2147483647 w 864"/>
              <a:gd name="T73" fmla="*/ 2147483647 h 936"/>
              <a:gd name="T74" fmla="*/ 2147483647 w 864"/>
              <a:gd name="T75" fmla="*/ 2147483647 h 936"/>
              <a:gd name="T76" fmla="*/ 2147483647 w 864"/>
              <a:gd name="T77" fmla="*/ 2147483647 h 936"/>
              <a:gd name="T78" fmla="*/ 2147483647 w 864"/>
              <a:gd name="T79" fmla="*/ 2147483647 h 936"/>
              <a:gd name="T80" fmla="*/ 2147483647 w 864"/>
              <a:gd name="T81" fmla="*/ 2147483647 h 936"/>
              <a:gd name="T82" fmla="*/ 2147483647 w 864"/>
              <a:gd name="T83" fmla="*/ 2147483647 h 936"/>
              <a:gd name="T84" fmla="*/ 2147483647 w 864"/>
              <a:gd name="T85" fmla="*/ 2147483647 h 936"/>
              <a:gd name="T86" fmla="*/ 2147483647 w 864"/>
              <a:gd name="T87" fmla="*/ 2147483647 h 936"/>
              <a:gd name="T88" fmla="*/ 2147483647 w 864"/>
              <a:gd name="T89" fmla="*/ 2147483647 h 936"/>
              <a:gd name="T90" fmla="*/ 2147483647 w 864"/>
              <a:gd name="T91" fmla="*/ 2147483647 h 936"/>
              <a:gd name="T92" fmla="*/ 2147483647 w 864"/>
              <a:gd name="T93" fmla="*/ 2147483647 h 9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64" h="936">
                <a:moveTo>
                  <a:pt x="336" y="558"/>
                </a:moveTo>
                <a:lnTo>
                  <a:pt x="336" y="576"/>
                </a:lnTo>
                <a:lnTo>
                  <a:pt x="240" y="672"/>
                </a:lnTo>
                <a:lnTo>
                  <a:pt x="192" y="672"/>
                </a:lnTo>
                <a:lnTo>
                  <a:pt x="192" y="624"/>
                </a:lnTo>
                <a:lnTo>
                  <a:pt x="192" y="576"/>
                </a:lnTo>
                <a:lnTo>
                  <a:pt x="192" y="528"/>
                </a:lnTo>
                <a:lnTo>
                  <a:pt x="144" y="528"/>
                </a:lnTo>
                <a:lnTo>
                  <a:pt x="96" y="528"/>
                </a:lnTo>
                <a:lnTo>
                  <a:pt x="48" y="528"/>
                </a:lnTo>
                <a:lnTo>
                  <a:pt x="48" y="480"/>
                </a:lnTo>
                <a:lnTo>
                  <a:pt x="0" y="432"/>
                </a:lnTo>
                <a:lnTo>
                  <a:pt x="0" y="384"/>
                </a:lnTo>
                <a:lnTo>
                  <a:pt x="0" y="336"/>
                </a:lnTo>
                <a:lnTo>
                  <a:pt x="96" y="240"/>
                </a:lnTo>
                <a:lnTo>
                  <a:pt x="180" y="192"/>
                </a:lnTo>
                <a:lnTo>
                  <a:pt x="240" y="192"/>
                </a:lnTo>
                <a:lnTo>
                  <a:pt x="288" y="96"/>
                </a:lnTo>
                <a:lnTo>
                  <a:pt x="282" y="24"/>
                </a:lnTo>
                <a:lnTo>
                  <a:pt x="336" y="18"/>
                </a:lnTo>
                <a:lnTo>
                  <a:pt x="342" y="18"/>
                </a:lnTo>
                <a:lnTo>
                  <a:pt x="336" y="0"/>
                </a:lnTo>
                <a:lnTo>
                  <a:pt x="318" y="0"/>
                </a:lnTo>
                <a:lnTo>
                  <a:pt x="384" y="48"/>
                </a:lnTo>
                <a:lnTo>
                  <a:pt x="432" y="96"/>
                </a:lnTo>
                <a:lnTo>
                  <a:pt x="510" y="168"/>
                </a:lnTo>
                <a:lnTo>
                  <a:pt x="576" y="198"/>
                </a:lnTo>
                <a:lnTo>
                  <a:pt x="648" y="246"/>
                </a:lnTo>
                <a:lnTo>
                  <a:pt x="720" y="336"/>
                </a:lnTo>
                <a:lnTo>
                  <a:pt x="792" y="432"/>
                </a:lnTo>
                <a:lnTo>
                  <a:pt x="834" y="498"/>
                </a:lnTo>
                <a:lnTo>
                  <a:pt x="864" y="624"/>
                </a:lnTo>
                <a:lnTo>
                  <a:pt x="864" y="768"/>
                </a:lnTo>
                <a:lnTo>
                  <a:pt x="816" y="912"/>
                </a:lnTo>
                <a:lnTo>
                  <a:pt x="720" y="936"/>
                </a:lnTo>
                <a:lnTo>
                  <a:pt x="624" y="912"/>
                </a:lnTo>
                <a:lnTo>
                  <a:pt x="594" y="858"/>
                </a:lnTo>
                <a:lnTo>
                  <a:pt x="582" y="756"/>
                </a:lnTo>
                <a:lnTo>
                  <a:pt x="576" y="720"/>
                </a:lnTo>
                <a:lnTo>
                  <a:pt x="546" y="660"/>
                </a:lnTo>
                <a:lnTo>
                  <a:pt x="492" y="618"/>
                </a:lnTo>
                <a:lnTo>
                  <a:pt x="462" y="582"/>
                </a:lnTo>
                <a:lnTo>
                  <a:pt x="414" y="552"/>
                </a:lnTo>
                <a:lnTo>
                  <a:pt x="384" y="528"/>
                </a:lnTo>
                <a:lnTo>
                  <a:pt x="336" y="576"/>
                </a:lnTo>
                <a:lnTo>
                  <a:pt x="288" y="624"/>
                </a:lnTo>
                <a:lnTo>
                  <a:pt x="336" y="558"/>
                </a:lnTo>
                <a:close/>
              </a:path>
            </a:pathLst>
          </a:custGeom>
          <a:noFill/>
          <a:ln w="38100" cap="flat" cmpd="sng">
            <a:solidFill>
              <a:srgbClr val="FFFF00"/>
            </a:solidFill>
            <a:prstDash val="solid"/>
            <a:round/>
            <a:headEnd/>
            <a:tailEnd/>
          </a:ln>
          <a:effectLst/>
        </p:spPr>
        <p:txBody>
          <a:bodyPr anchor="ctr"/>
          <a:lstStyle/>
          <a:p>
            <a:endParaRPr lang="en-US"/>
          </a:p>
        </p:txBody>
      </p:sp>
      <p:sp>
        <p:nvSpPr>
          <p:cNvPr id="63493" name="Rectangle 2"/>
          <p:cNvSpPr>
            <a:spLocks noChangeArrowheads="1"/>
          </p:cNvSpPr>
          <p:nvPr/>
        </p:nvSpPr>
        <p:spPr bwMode="auto">
          <a:xfrm>
            <a:off x="2286000" y="5334000"/>
            <a:ext cx="5562600" cy="369888"/>
          </a:xfrm>
          <a:prstGeom prst="rect">
            <a:avLst/>
          </a:prstGeom>
          <a:noFill/>
          <a:ln w="9525">
            <a:noFill/>
            <a:miter lim="800000"/>
            <a:headEnd/>
            <a:tailEnd/>
          </a:ln>
        </p:spPr>
        <p:txBody>
          <a:bodyPr>
            <a:spAutoFit/>
          </a:bodyPr>
          <a:lstStyle/>
          <a:p>
            <a:r>
              <a:rPr lang="en-US"/>
              <a:t>AA=ascending aorta, SVC=superior vena cava</a:t>
            </a:r>
          </a:p>
        </p:txBody>
      </p:sp>
      <p:sp>
        <p:nvSpPr>
          <p:cNvPr id="63494" name="Text Box 4"/>
          <p:cNvSpPr txBox="1">
            <a:spLocks noChangeArrowheads="1"/>
          </p:cNvSpPr>
          <p:nvPr/>
        </p:nvSpPr>
        <p:spPr bwMode="auto">
          <a:xfrm>
            <a:off x="4000500" y="2587625"/>
            <a:ext cx="1066800" cy="306388"/>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SVC</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PPT57F"/>
          <p:cNvPicPr>
            <a:picLocks noChangeAspect="1" noChangeArrowheads="1"/>
          </p:cNvPicPr>
          <p:nvPr/>
        </p:nvPicPr>
        <p:blipFill>
          <a:blip r:embed="rId2"/>
          <a:srcRect t="9190" b="9750"/>
          <a:stretch>
            <a:fillRect/>
          </a:stretch>
        </p:blipFill>
        <p:spPr bwMode="auto">
          <a:xfrm>
            <a:off x="1346200" y="265113"/>
            <a:ext cx="6502400" cy="4992687"/>
          </a:xfrm>
          <a:prstGeom prst="rect">
            <a:avLst/>
          </a:prstGeom>
          <a:noFill/>
          <a:ln w="9525">
            <a:noFill/>
            <a:miter lim="800000"/>
            <a:headEnd/>
            <a:tailEnd/>
          </a:ln>
          <a:effectLst/>
        </p:spPr>
      </p:pic>
      <p:sp>
        <p:nvSpPr>
          <p:cNvPr id="64515" name="Text Box 3"/>
          <p:cNvSpPr txBox="1">
            <a:spLocks noChangeArrowheads="1"/>
          </p:cNvSpPr>
          <p:nvPr/>
        </p:nvSpPr>
        <p:spPr bwMode="auto">
          <a:xfrm>
            <a:off x="4775200" y="2593975"/>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64516" name="Line 5"/>
          <p:cNvSpPr>
            <a:spLocks noChangeShapeType="1"/>
          </p:cNvSpPr>
          <p:nvPr/>
        </p:nvSpPr>
        <p:spPr bwMode="auto">
          <a:xfrm flipV="1">
            <a:off x="3937000" y="2974975"/>
            <a:ext cx="533400" cy="987425"/>
          </a:xfrm>
          <a:prstGeom prst="line">
            <a:avLst/>
          </a:prstGeom>
          <a:noFill/>
          <a:ln w="53975">
            <a:solidFill>
              <a:srgbClr val="FFFF00"/>
            </a:solidFill>
            <a:round/>
            <a:headEnd/>
            <a:tailEnd type="triangle" w="lg" len="lg"/>
          </a:ln>
          <a:effectLst/>
        </p:spPr>
        <p:txBody>
          <a:bodyPr anchor="ctr"/>
          <a:lstStyle/>
          <a:p>
            <a:endParaRPr lang="en-US"/>
          </a:p>
        </p:txBody>
      </p:sp>
      <p:sp>
        <p:nvSpPr>
          <p:cNvPr id="64517" name="Text Box 6"/>
          <p:cNvSpPr txBox="1">
            <a:spLocks noChangeArrowheads="1"/>
          </p:cNvSpPr>
          <p:nvPr/>
        </p:nvSpPr>
        <p:spPr bwMode="auto">
          <a:xfrm>
            <a:off x="2297113" y="3959225"/>
            <a:ext cx="2260600" cy="922338"/>
          </a:xfrm>
          <a:prstGeom prst="rect">
            <a:avLst/>
          </a:prstGeom>
          <a:noFill/>
          <a:ln w="9525">
            <a:noFill/>
            <a:miter lim="800000"/>
            <a:headEnd/>
            <a:tailEnd/>
          </a:ln>
          <a:effectLst/>
        </p:spPr>
        <p:txBody>
          <a:bodyPr>
            <a:spAutoFit/>
          </a:bodyPr>
          <a:lstStyle/>
          <a:p>
            <a:pPr>
              <a:spcBef>
                <a:spcPct val="50000"/>
              </a:spcBef>
            </a:pPr>
            <a:r>
              <a:rPr lang="en-US" b="1">
                <a:solidFill>
                  <a:srgbClr val="FFFF00"/>
                </a:solidFill>
              </a:rPr>
              <a:t>Posterior superior anterior recesses (pSAR)</a:t>
            </a:r>
          </a:p>
        </p:txBody>
      </p:sp>
      <p:sp>
        <p:nvSpPr>
          <p:cNvPr id="64518" name="Freeform 8"/>
          <p:cNvSpPr>
            <a:spLocks/>
          </p:cNvSpPr>
          <p:nvPr/>
        </p:nvSpPr>
        <p:spPr bwMode="auto">
          <a:xfrm>
            <a:off x="4394200" y="3203575"/>
            <a:ext cx="1066800" cy="990600"/>
          </a:xfrm>
          <a:custGeom>
            <a:avLst/>
            <a:gdLst>
              <a:gd name="T0" fmla="*/ 2147483647 w 672"/>
              <a:gd name="T1" fmla="*/ 2147483647 h 624"/>
              <a:gd name="T2" fmla="*/ 2147483647 w 672"/>
              <a:gd name="T3" fmla="*/ 2147483647 h 624"/>
              <a:gd name="T4" fmla="*/ 2147483647 w 672"/>
              <a:gd name="T5" fmla="*/ 2147483647 h 624"/>
              <a:gd name="T6" fmla="*/ 2147483647 w 672"/>
              <a:gd name="T7" fmla="*/ 2147483647 h 624"/>
              <a:gd name="T8" fmla="*/ 2147483647 w 672"/>
              <a:gd name="T9" fmla="*/ 2147483647 h 624"/>
              <a:gd name="T10" fmla="*/ 2147483647 w 672"/>
              <a:gd name="T11" fmla="*/ 2147483647 h 624"/>
              <a:gd name="T12" fmla="*/ 2147483647 w 672"/>
              <a:gd name="T13" fmla="*/ 2147483647 h 624"/>
              <a:gd name="T14" fmla="*/ 2147483647 w 672"/>
              <a:gd name="T15" fmla="*/ 2147483647 h 624"/>
              <a:gd name="T16" fmla="*/ 2147483647 w 672"/>
              <a:gd name="T17" fmla="*/ 2147483647 h 624"/>
              <a:gd name="T18" fmla="*/ 2147483647 w 672"/>
              <a:gd name="T19" fmla="*/ 2147483647 h 624"/>
              <a:gd name="T20" fmla="*/ 2147483647 w 672"/>
              <a:gd name="T21" fmla="*/ 2147483647 h 624"/>
              <a:gd name="T22" fmla="*/ 2147483647 w 672"/>
              <a:gd name="T23" fmla="*/ 2147483647 h 624"/>
              <a:gd name="T24" fmla="*/ 2147483647 w 672"/>
              <a:gd name="T25" fmla="*/ 2147483647 h 624"/>
              <a:gd name="T26" fmla="*/ 2147483647 w 672"/>
              <a:gd name="T27" fmla="*/ 0 h 624"/>
              <a:gd name="T28" fmla="*/ 2147483647 w 672"/>
              <a:gd name="T29" fmla="*/ 0 h 624"/>
              <a:gd name="T30" fmla="*/ 2147483647 w 672"/>
              <a:gd name="T31" fmla="*/ 0 h 624"/>
              <a:gd name="T32" fmla="*/ 2147483647 w 672"/>
              <a:gd name="T33" fmla="*/ 2147483647 h 624"/>
              <a:gd name="T34" fmla="*/ 2147483647 w 672"/>
              <a:gd name="T35" fmla="*/ 2147483647 h 624"/>
              <a:gd name="T36" fmla="*/ 0 w 672"/>
              <a:gd name="T37" fmla="*/ 2147483647 h 6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2" h="624">
                <a:moveTo>
                  <a:pt x="672" y="624"/>
                </a:moveTo>
                <a:lnTo>
                  <a:pt x="624" y="624"/>
                </a:lnTo>
                <a:lnTo>
                  <a:pt x="528" y="576"/>
                </a:lnTo>
                <a:lnTo>
                  <a:pt x="480" y="528"/>
                </a:lnTo>
                <a:lnTo>
                  <a:pt x="432" y="480"/>
                </a:lnTo>
                <a:lnTo>
                  <a:pt x="384" y="432"/>
                </a:lnTo>
                <a:lnTo>
                  <a:pt x="336" y="336"/>
                </a:lnTo>
                <a:lnTo>
                  <a:pt x="336" y="288"/>
                </a:lnTo>
                <a:lnTo>
                  <a:pt x="336" y="192"/>
                </a:lnTo>
                <a:lnTo>
                  <a:pt x="336" y="144"/>
                </a:lnTo>
                <a:lnTo>
                  <a:pt x="336" y="96"/>
                </a:lnTo>
                <a:lnTo>
                  <a:pt x="336" y="48"/>
                </a:lnTo>
                <a:lnTo>
                  <a:pt x="288" y="48"/>
                </a:lnTo>
                <a:lnTo>
                  <a:pt x="240" y="0"/>
                </a:lnTo>
                <a:lnTo>
                  <a:pt x="144" y="0"/>
                </a:lnTo>
                <a:lnTo>
                  <a:pt x="96" y="0"/>
                </a:lnTo>
                <a:lnTo>
                  <a:pt x="96" y="48"/>
                </a:lnTo>
                <a:lnTo>
                  <a:pt x="48" y="144"/>
                </a:lnTo>
                <a:lnTo>
                  <a:pt x="0" y="240"/>
                </a:lnTo>
              </a:path>
            </a:pathLst>
          </a:custGeom>
          <a:noFill/>
          <a:ln w="9525" cap="flat" cmpd="sng">
            <a:noFill/>
            <a:prstDash val="solid"/>
            <a:round/>
            <a:headEnd/>
            <a:tailEnd/>
          </a:ln>
          <a:effectLst/>
        </p:spPr>
        <p:txBody>
          <a:bodyPr anchor="ctr"/>
          <a:lstStyle/>
          <a:p>
            <a:endParaRPr lang="en-US"/>
          </a:p>
        </p:txBody>
      </p:sp>
      <p:sp>
        <p:nvSpPr>
          <p:cNvPr id="64519" name="Freeform 9"/>
          <p:cNvSpPr>
            <a:spLocks/>
          </p:cNvSpPr>
          <p:nvPr/>
        </p:nvSpPr>
        <p:spPr bwMode="auto">
          <a:xfrm>
            <a:off x="3841750" y="1936750"/>
            <a:ext cx="1952625" cy="2257425"/>
          </a:xfrm>
          <a:custGeom>
            <a:avLst/>
            <a:gdLst>
              <a:gd name="T0" fmla="*/ 2147483647 w 1230"/>
              <a:gd name="T1" fmla="*/ 2147483647 h 1422"/>
              <a:gd name="T2" fmla="*/ 2147483647 w 1230"/>
              <a:gd name="T3" fmla="*/ 2147483647 h 1422"/>
              <a:gd name="T4" fmla="*/ 2147483647 w 1230"/>
              <a:gd name="T5" fmla="*/ 2147483647 h 1422"/>
              <a:gd name="T6" fmla="*/ 2147483647 w 1230"/>
              <a:gd name="T7" fmla="*/ 2147483647 h 1422"/>
              <a:gd name="T8" fmla="*/ 2147483647 w 1230"/>
              <a:gd name="T9" fmla="*/ 2147483647 h 1422"/>
              <a:gd name="T10" fmla="*/ 2147483647 w 1230"/>
              <a:gd name="T11" fmla="*/ 2147483647 h 1422"/>
              <a:gd name="T12" fmla="*/ 2147483647 w 1230"/>
              <a:gd name="T13" fmla="*/ 2147483647 h 1422"/>
              <a:gd name="T14" fmla="*/ 2147483647 w 1230"/>
              <a:gd name="T15" fmla="*/ 2147483647 h 1422"/>
              <a:gd name="T16" fmla="*/ 2147483647 w 1230"/>
              <a:gd name="T17" fmla="*/ 2147483647 h 1422"/>
              <a:gd name="T18" fmla="*/ 2147483647 w 1230"/>
              <a:gd name="T19" fmla="*/ 2147483647 h 1422"/>
              <a:gd name="T20" fmla="*/ 2147483647 w 1230"/>
              <a:gd name="T21" fmla="*/ 2147483647 h 1422"/>
              <a:gd name="T22" fmla="*/ 2147483647 w 1230"/>
              <a:gd name="T23" fmla="*/ 2147483647 h 1422"/>
              <a:gd name="T24" fmla="*/ 2147483647 w 1230"/>
              <a:gd name="T25" fmla="*/ 2147483647 h 1422"/>
              <a:gd name="T26" fmla="*/ 2147483647 w 1230"/>
              <a:gd name="T27" fmla="*/ 2147483647 h 1422"/>
              <a:gd name="T28" fmla="*/ 2147483647 w 1230"/>
              <a:gd name="T29" fmla="*/ 2147483647 h 1422"/>
              <a:gd name="T30" fmla="*/ 2147483647 w 1230"/>
              <a:gd name="T31" fmla="*/ 2147483647 h 1422"/>
              <a:gd name="T32" fmla="*/ 2147483647 w 1230"/>
              <a:gd name="T33" fmla="*/ 2147483647 h 1422"/>
              <a:gd name="T34" fmla="*/ 2147483647 w 1230"/>
              <a:gd name="T35" fmla="*/ 2147483647 h 1422"/>
              <a:gd name="T36" fmla="*/ 2147483647 w 1230"/>
              <a:gd name="T37" fmla="*/ 2147483647 h 1422"/>
              <a:gd name="T38" fmla="*/ 2147483647 w 1230"/>
              <a:gd name="T39" fmla="*/ 2147483647 h 1422"/>
              <a:gd name="T40" fmla="*/ 2147483647 w 1230"/>
              <a:gd name="T41" fmla="*/ 2147483647 h 1422"/>
              <a:gd name="T42" fmla="*/ 2147483647 w 1230"/>
              <a:gd name="T43" fmla="*/ 2147483647 h 1422"/>
              <a:gd name="T44" fmla="*/ 2147483647 w 1230"/>
              <a:gd name="T45" fmla="*/ 2147483647 h 1422"/>
              <a:gd name="T46" fmla="*/ 2147483647 w 1230"/>
              <a:gd name="T47" fmla="*/ 2147483647 h 1422"/>
              <a:gd name="T48" fmla="*/ 0 w 1230"/>
              <a:gd name="T49" fmla="*/ 2147483647 h 1422"/>
              <a:gd name="T50" fmla="*/ 2147483647 w 1230"/>
              <a:gd name="T51" fmla="*/ 2147483647 h 1422"/>
              <a:gd name="T52" fmla="*/ 2147483647 w 1230"/>
              <a:gd name="T53" fmla="*/ 2147483647 h 1422"/>
              <a:gd name="T54" fmla="*/ 2147483647 w 1230"/>
              <a:gd name="T55" fmla="*/ 2147483647 h 1422"/>
              <a:gd name="T56" fmla="*/ 2147483647 w 1230"/>
              <a:gd name="T57" fmla="*/ 2147483647 h 1422"/>
              <a:gd name="T58" fmla="*/ 2147483647 w 1230"/>
              <a:gd name="T59" fmla="*/ 2147483647 h 1422"/>
              <a:gd name="T60" fmla="*/ 2147483647 w 1230"/>
              <a:gd name="T61" fmla="*/ 2147483647 h 1422"/>
              <a:gd name="T62" fmla="*/ 2147483647 w 1230"/>
              <a:gd name="T63" fmla="*/ 0 h 1422"/>
              <a:gd name="T64" fmla="*/ 2147483647 w 1230"/>
              <a:gd name="T65" fmla="*/ 2147483647 h 1422"/>
              <a:gd name="T66" fmla="*/ 2147483647 w 1230"/>
              <a:gd name="T67" fmla="*/ 2147483647 h 1422"/>
              <a:gd name="T68" fmla="*/ 2147483647 w 1230"/>
              <a:gd name="T69" fmla="*/ 2147483647 h 1422"/>
              <a:gd name="T70" fmla="*/ 2147483647 w 1230"/>
              <a:gd name="T71" fmla="*/ 2147483647 h 1422"/>
              <a:gd name="T72" fmla="*/ 2147483647 w 1230"/>
              <a:gd name="T73" fmla="*/ 2147483647 h 1422"/>
              <a:gd name="T74" fmla="*/ 2147483647 w 1230"/>
              <a:gd name="T75" fmla="*/ 2147483647 h 1422"/>
              <a:gd name="T76" fmla="*/ 2147483647 w 1230"/>
              <a:gd name="T77" fmla="*/ 2147483647 h 1422"/>
              <a:gd name="T78" fmla="*/ 2147483647 w 1230"/>
              <a:gd name="T79" fmla="*/ 2147483647 h 1422"/>
              <a:gd name="T80" fmla="*/ 2147483647 w 1230"/>
              <a:gd name="T81" fmla="*/ 2147483647 h 1422"/>
              <a:gd name="T82" fmla="*/ 2147483647 w 1230"/>
              <a:gd name="T83" fmla="*/ 2147483647 h 1422"/>
              <a:gd name="T84" fmla="*/ 2147483647 w 1230"/>
              <a:gd name="T85" fmla="*/ 2147483647 h 1422"/>
              <a:gd name="T86" fmla="*/ 2147483647 w 1230"/>
              <a:gd name="T87" fmla="*/ 2147483647 h 1422"/>
              <a:gd name="T88" fmla="*/ 2147483647 w 1230"/>
              <a:gd name="T89" fmla="*/ 2147483647 h 142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30" h="1422">
                <a:moveTo>
                  <a:pt x="1020" y="1422"/>
                </a:moveTo>
                <a:lnTo>
                  <a:pt x="912" y="1386"/>
                </a:lnTo>
                <a:lnTo>
                  <a:pt x="810" y="1314"/>
                </a:lnTo>
                <a:lnTo>
                  <a:pt x="732" y="1230"/>
                </a:lnTo>
                <a:lnTo>
                  <a:pt x="732" y="1134"/>
                </a:lnTo>
                <a:lnTo>
                  <a:pt x="732" y="1038"/>
                </a:lnTo>
                <a:lnTo>
                  <a:pt x="684" y="894"/>
                </a:lnTo>
                <a:lnTo>
                  <a:pt x="636" y="846"/>
                </a:lnTo>
                <a:lnTo>
                  <a:pt x="588" y="798"/>
                </a:lnTo>
                <a:lnTo>
                  <a:pt x="540" y="798"/>
                </a:lnTo>
                <a:lnTo>
                  <a:pt x="474" y="822"/>
                </a:lnTo>
                <a:lnTo>
                  <a:pt x="396" y="894"/>
                </a:lnTo>
                <a:lnTo>
                  <a:pt x="348" y="990"/>
                </a:lnTo>
                <a:lnTo>
                  <a:pt x="300" y="1038"/>
                </a:lnTo>
                <a:lnTo>
                  <a:pt x="252" y="990"/>
                </a:lnTo>
                <a:lnTo>
                  <a:pt x="252" y="942"/>
                </a:lnTo>
                <a:lnTo>
                  <a:pt x="252" y="894"/>
                </a:lnTo>
                <a:lnTo>
                  <a:pt x="252" y="846"/>
                </a:lnTo>
                <a:lnTo>
                  <a:pt x="204" y="798"/>
                </a:lnTo>
                <a:lnTo>
                  <a:pt x="204" y="750"/>
                </a:lnTo>
                <a:lnTo>
                  <a:pt x="156" y="750"/>
                </a:lnTo>
                <a:lnTo>
                  <a:pt x="108" y="702"/>
                </a:lnTo>
                <a:lnTo>
                  <a:pt x="48" y="702"/>
                </a:lnTo>
                <a:lnTo>
                  <a:pt x="12" y="606"/>
                </a:lnTo>
                <a:lnTo>
                  <a:pt x="0" y="540"/>
                </a:lnTo>
                <a:cubicBezTo>
                  <a:pt x="52" y="436"/>
                  <a:pt x="76" y="494"/>
                  <a:pt x="48" y="438"/>
                </a:cubicBezTo>
                <a:cubicBezTo>
                  <a:pt x="68" y="414"/>
                  <a:pt x="87" y="389"/>
                  <a:pt x="108" y="366"/>
                </a:cubicBezTo>
                <a:cubicBezTo>
                  <a:pt x="134" y="339"/>
                  <a:pt x="132" y="360"/>
                  <a:pt x="132" y="342"/>
                </a:cubicBezTo>
                <a:lnTo>
                  <a:pt x="204" y="270"/>
                </a:lnTo>
                <a:lnTo>
                  <a:pt x="204" y="174"/>
                </a:lnTo>
                <a:lnTo>
                  <a:pt x="330" y="18"/>
                </a:lnTo>
                <a:lnTo>
                  <a:pt x="444" y="0"/>
                </a:lnTo>
                <a:lnTo>
                  <a:pt x="540" y="126"/>
                </a:lnTo>
                <a:lnTo>
                  <a:pt x="636" y="174"/>
                </a:lnTo>
                <a:lnTo>
                  <a:pt x="828" y="270"/>
                </a:lnTo>
                <a:lnTo>
                  <a:pt x="972" y="366"/>
                </a:lnTo>
                <a:lnTo>
                  <a:pt x="1020" y="486"/>
                </a:lnTo>
                <a:lnTo>
                  <a:pt x="1116" y="654"/>
                </a:lnTo>
                <a:lnTo>
                  <a:pt x="1164" y="798"/>
                </a:lnTo>
                <a:lnTo>
                  <a:pt x="1212" y="990"/>
                </a:lnTo>
                <a:lnTo>
                  <a:pt x="1230" y="1224"/>
                </a:lnTo>
                <a:lnTo>
                  <a:pt x="1164" y="1326"/>
                </a:lnTo>
                <a:lnTo>
                  <a:pt x="1116" y="1374"/>
                </a:lnTo>
                <a:lnTo>
                  <a:pt x="1068" y="1398"/>
                </a:lnTo>
                <a:lnTo>
                  <a:pt x="1020" y="1422"/>
                </a:lnTo>
                <a:close/>
              </a:path>
            </a:pathLst>
          </a:custGeom>
          <a:noFill/>
          <a:ln w="38100" cap="flat" cmpd="sng">
            <a:solidFill>
              <a:srgbClr val="FFFF00"/>
            </a:solidFill>
            <a:prstDash val="solid"/>
            <a:round/>
            <a:headEnd/>
            <a:tailEnd/>
          </a:ln>
          <a:effectLst/>
        </p:spPr>
        <p:txBody>
          <a:bodyPr anchor="ctr"/>
          <a:lstStyle/>
          <a:p>
            <a:endParaRPr lang="en-US"/>
          </a:p>
        </p:txBody>
      </p:sp>
      <p:sp>
        <p:nvSpPr>
          <p:cNvPr id="64520" name="Rectangle 2"/>
          <p:cNvSpPr>
            <a:spLocks noChangeArrowheads="1"/>
          </p:cNvSpPr>
          <p:nvPr/>
        </p:nvSpPr>
        <p:spPr bwMode="auto">
          <a:xfrm>
            <a:off x="2286000" y="5334000"/>
            <a:ext cx="4724400" cy="369888"/>
          </a:xfrm>
          <a:prstGeom prst="rect">
            <a:avLst/>
          </a:prstGeom>
          <a:noFill/>
          <a:ln w="9525">
            <a:noFill/>
            <a:miter lim="800000"/>
            <a:headEnd/>
            <a:tailEnd/>
          </a:ln>
        </p:spPr>
        <p:txBody>
          <a:bodyPr>
            <a:spAutoFit/>
          </a:bodyPr>
          <a:lstStyle/>
          <a:p>
            <a:r>
              <a:rPr lang="en-US"/>
              <a:t>AA=ascending aorta, V=superior vena cava</a:t>
            </a:r>
          </a:p>
        </p:txBody>
      </p:sp>
      <p:sp>
        <p:nvSpPr>
          <p:cNvPr id="64521" name="Text Box 3"/>
          <p:cNvSpPr txBox="1">
            <a:spLocks noChangeArrowheads="1"/>
          </p:cNvSpPr>
          <p:nvPr/>
        </p:nvSpPr>
        <p:spPr bwMode="auto">
          <a:xfrm>
            <a:off x="3937000" y="2687638"/>
            <a:ext cx="588963" cy="277812"/>
          </a:xfrm>
          <a:prstGeom prst="rect">
            <a:avLst/>
          </a:prstGeom>
          <a:noFill/>
          <a:ln w="9525">
            <a:noFill/>
            <a:miter lim="800000"/>
            <a:headEnd/>
            <a:tailEnd/>
          </a:ln>
          <a:effectLst/>
        </p:spPr>
        <p:txBody>
          <a:bodyPr>
            <a:spAutoFit/>
          </a:bodyPr>
          <a:lstStyle/>
          <a:p>
            <a:pPr>
              <a:spcBef>
                <a:spcPct val="50000"/>
              </a:spcBef>
            </a:pPr>
            <a:r>
              <a:rPr lang="en-US" sz="1200" b="1">
                <a:solidFill>
                  <a:schemeClr val="bg1"/>
                </a:solidFill>
              </a:rPr>
              <a:t>SVC</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PPT582"/>
          <p:cNvPicPr>
            <a:picLocks noChangeAspect="1" noChangeArrowheads="1"/>
          </p:cNvPicPr>
          <p:nvPr/>
        </p:nvPicPr>
        <p:blipFill>
          <a:blip r:embed="rId2"/>
          <a:srcRect t="16016" b="15234"/>
          <a:stretch>
            <a:fillRect/>
          </a:stretch>
        </p:blipFill>
        <p:spPr bwMode="auto">
          <a:xfrm>
            <a:off x="1320800" y="558800"/>
            <a:ext cx="6502400" cy="4470400"/>
          </a:xfrm>
          <a:prstGeom prst="rect">
            <a:avLst/>
          </a:prstGeom>
          <a:noFill/>
          <a:ln w="9525">
            <a:noFill/>
            <a:miter lim="800000"/>
            <a:headEnd/>
            <a:tailEnd/>
          </a:ln>
          <a:effectLst/>
        </p:spPr>
      </p:pic>
      <p:sp>
        <p:nvSpPr>
          <p:cNvPr id="65539" name="Text Box 3"/>
          <p:cNvSpPr txBox="1">
            <a:spLocks noChangeArrowheads="1"/>
          </p:cNvSpPr>
          <p:nvPr/>
        </p:nvSpPr>
        <p:spPr bwMode="auto">
          <a:xfrm>
            <a:off x="3911600" y="2501900"/>
            <a:ext cx="588963" cy="276225"/>
          </a:xfrm>
          <a:prstGeom prst="rect">
            <a:avLst/>
          </a:prstGeom>
          <a:noFill/>
          <a:ln w="9525">
            <a:noFill/>
            <a:miter lim="800000"/>
            <a:headEnd/>
            <a:tailEnd/>
          </a:ln>
          <a:effectLst/>
        </p:spPr>
        <p:txBody>
          <a:bodyPr>
            <a:spAutoFit/>
          </a:bodyPr>
          <a:lstStyle/>
          <a:p>
            <a:pPr>
              <a:spcBef>
                <a:spcPct val="50000"/>
              </a:spcBef>
            </a:pPr>
            <a:r>
              <a:rPr lang="en-US" sz="1200" b="1">
                <a:solidFill>
                  <a:schemeClr val="bg1"/>
                </a:solidFill>
              </a:rPr>
              <a:t>SVC</a:t>
            </a:r>
          </a:p>
        </p:txBody>
      </p:sp>
      <p:sp>
        <p:nvSpPr>
          <p:cNvPr id="65540" name="Text Box 4"/>
          <p:cNvSpPr txBox="1">
            <a:spLocks noChangeArrowheads="1"/>
          </p:cNvSpPr>
          <p:nvPr/>
        </p:nvSpPr>
        <p:spPr bwMode="auto">
          <a:xfrm>
            <a:off x="4419600" y="23114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65541" name="Text Box 5"/>
          <p:cNvSpPr txBox="1">
            <a:spLocks noChangeArrowheads="1"/>
          </p:cNvSpPr>
          <p:nvPr/>
        </p:nvSpPr>
        <p:spPr bwMode="auto">
          <a:xfrm>
            <a:off x="4876800" y="3163888"/>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DA</a:t>
            </a:r>
          </a:p>
        </p:txBody>
      </p:sp>
      <p:sp>
        <p:nvSpPr>
          <p:cNvPr id="65542" name="Freeform 7"/>
          <p:cNvSpPr>
            <a:spLocks/>
          </p:cNvSpPr>
          <p:nvPr/>
        </p:nvSpPr>
        <p:spPr bwMode="auto">
          <a:xfrm>
            <a:off x="3886200" y="1778000"/>
            <a:ext cx="1447800" cy="1447800"/>
          </a:xfrm>
          <a:custGeom>
            <a:avLst/>
            <a:gdLst>
              <a:gd name="T0" fmla="*/ 2147483647 w 912"/>
              <a:gd name="T1" fmla="*/ 2147483647 h 912"/>
              <a:gd name="T2" fmla="*/ 2147483647 w 912"/>
              <a:gd name="T3" fmla="*/ 2147483647 h 912"/>
              <a:gd name="T4" fmla="*/ 2147483647 w 912"/>
              <a:gd name="T5" fmla="*/ 2147483647 h 912"/>
              <a:gd name="T6" fmla="*/ 2147483647 w 912"/>
              <a:gd name="T7" fmla="*/ 2147483647 h 912"/>
              <a:gd name="T8" fmla="*/ 2147483647 w 912"/>
              <a:gd name="T9" fmla="*/ 2147483647 h 912"/>
              <a:gd name="T10" fmla="*/ 2147483647 w 912"/>
              <a:gd name="T11" fmla="*/ 2147483647 h 912"/>
              <a:gd name="T12" fmla="*/ 2147483647 w 912"/>
              <a:gd name="T13" fmla="*/ 2147483647 h 912"/>
              <a:gd name="T14" fmla="*/ 2147483647 w 912"/>
              <a:gd name="T15" fmla="*/ 2147483647 h 912"/>
              <a:gd name="T16" fmla="*/ 2147483647 w 912"/>
              <a:gd name="T17" fmla="*/ 2147483647 h 912"/>
              <a:gd name="T18" fmla="*/ 2147483647 w 912"/>
              <a:gd name="T19" fmla="*/ 2147483647 h 912"/>
              <a:gd name="T20" fmla="*/ 2147483647 w 912"/>
              <a:gd name="T21" fmla="*/ 2147483647 h 912"/>
              <a:gd name="T22" fmla="*/ 2147483647 w 912"/>
              <a:gd name="T23" fmla="*/ 2147483647 h 912"/>
              <a:gd name="T24" fmla="*/ 2147483647 w 912"/>
              <a:gd name="T25" fmla="*/ 2147483647 h 912"/>
              <a:gd name="T26" fmla="*/ 2147483647 w 912"/>
              <a:gd name="T27" fmla="*/ 2147483647 h 912"/>
              <a:gd name="T28" fmla="*/ 2147483647 w 912"/>
              <a:gd name="T29" fmla="*/ 2147483647 h 912"/>
              <a:gd name="T30" fmla="*/ 2147483647 w 912"/>
              <a:gd name="T31" fmla="*/ 2147483647 h 912"/>
              <a:gd name="T32" fmla="*/ 2147483647 w 912"/>
              <a:gd name="T33" fmla="*/ 2147483647 h 912"/>
              <a:gd name="T34" fmla="*/ 2147483647 w 912"/>
              <a:gd name="T35" fmla="*/ 2147483647 h 912"/>
              <a:gd name="T36" fmla="*/ 2147483647 w 912"/>
              <a:gd name="T37" fmla="*/ 2147483647 h 912"/>
              <a:gd name="T38" fmla="*/ 0 w 912"/>
              <a:gd name="T39" fmla="*/ 2147483647 h 912"/>
              <a:gd name="T40" fmla="*/ 0 w 912"/>
              <a:gd name="T41" fmla="*/ 2147483647 h 912"/>
              <a:gd name="T42" fmla="*/ 0 w 912"/>
              <a:gd name="T43" fmla="*/ 2147483647 h 912"/>
              <a:gd name="T44" fmla="*/ 2147483647 w 912"/>
              <a:gd name="T45" fmla="*/ 2147483647 h 912"/>
              <a:gd name="T46" fmla="*/ 2147483647 w 912"/>
              <a:gd name="T47" fmla="*/ 2147483647 h 912"/>
              <a:gd name="T48" fmla="*/ 2147483647 w 912"/>
              <a:gd name="T49" fmla="*/ 2147483647 h 912"/>
              <a:gd name="T50" fmla="*/ 2147483647 w 912"/>
              <a:gd name="T51" fmla="*/ 2147483647 h 912"/>
              <a:gd name="T52" fmla="*/ 2147483647 w 912"/>
              <a:gd name="T53" fmla="*/ 2147483647 h 912"/>
              <a:gd name="T54" fmla="*/ 2147483647 w 912"/>
              <a:gd name="T55" fmla="*/ 2147483647 h 912"/>
              <a:gd name="T56" fmla="*/ 2147483647 w 912"/>
              <a:gd name="T57" fmla="*/ 2147483647 h 912"/>
              <a:gd name="T58" fmla="*/ 2147483647 w 912"/>
              <a:gd name="T59" fmla="*/ 2147483647 h 912"/>
              <a:gd name="T60" fmla="*/ 2147483647 w 912"/>
              <a:gd name="T61" fmla="*/ 0 h 912"/>
              <a:gd name="T62" fmla="*/ 2147483647 w 912"/>
              <a:gd name="T63" fmla="*/ 0 h 912"/>
              <a:gd name="T64" fmla="*/ 2147483647 w 912"/>
              <a:gd name="T65" fmla="*/ 2147483647 h 912"/>
              <a:gd name="T66" fmla="*/ 2147483647 w 912"/>
              <a:gd name="T67" fmla="*/ 2147483647 h 912"/>
              <a:gd name="T68" fmla="*/ 2147483647 w 912"/>
              <a:gd name="T69" fmla="*/ 2147483647 h 912"/>
              <a:gd name="T70" fmla="*/ 2147483647 w 912"/>
              <a:gd name="T71" fmla="*/ 2147483647 h 912"/>
              <a:gd name="T72" fmla="*/ 2147483647 w 912"/>
              <a:gd name="T73" fmla="*/ 2147483647 h 912"/>
              <a:gd name="T74" fmla="*/ 2147483647 w 912"/>
              <a:gd name="T75" fmla="*/ 2147483647 h 912"/>
              <a:gd name="T76" fmla="*/ 2147483647 w 912"/>
              <a:gd name="T77" fmla="*/ 2147483647 h 912"/>
              <a:gd name="T78" fmla="*/ 2147483647 w 912"/>
              <a:gd name="T79" fmla="*/ 2147483647 h 912"/>
              <a:gd name="T80" fmla="*/ 2147483647 w 912"/>
              <a:gd name="T81" fmla="*/ 2147483647 h 912"/>
              <a:gd name="T82" fmla="*/ 2147483647 w 912"/>
              <a:gd name="T83" fmla="*/ 2147483647 h 9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12" h="912">
                <a:moveTo>
                  <a:pt x="864" y="864"/>
                </a:moveTo>
                <a:lnTo>
                  <a:pt x="816" y="816"/>
                </a:lnTo>
                <a:lnTo>
                  <a:pt x="768" y="816"/>
                </a:lnTo>
                <a:lnTo>
                  <a:pt x="720" y="864"/>
                </a:lnTo>
                <a:lnTo>
                  <a:pt x="624" y="912"/>
                </a:lnTo>
                <a:lnTo>
                  <a:pt x="576" y="864"/>
                </a:lnTo>
                <a:lnTo>
                  <a:pt x="528" y="816"/>
                </a:lnTo>
                <a:lnTo>
                  <a:pt x="528" y="720"/>
                </a:lnTo>
                <a:lnTo>
                  <a:pt x="480" y="672"/>
                </a:lnTo>
                <a:lnTo>
                  <a:pt x="432" y="720"/>
                </a:lnTo>
                <a:lnTo>
                  <a:pt x="384" y="720"/>
                </a:lnTo>
                <a:lnTo>
                  <a:pt x="288" y="816"/>
                </a:lnTo>
                <a:lnTo>
                  <a:pt x="240" y="864"/>
                </a:lnTo>
                <a:lnTo>
                  <a:pt x="192" y="864"/>
                </a:lnTo>
                <a:lnTo>
                  <a:pt x="144" y="816"/>
                </a:lnTo>
                <a:lnTo>
                  <a:pt x="144" y="768"/>
                </a:lnTo>
                <a:lnTo>
                  <a:pt x="96" y="720"/>
                </a:lnTo>
                <a:lnTo>
                  <a:pt x="48" y="672"/>
                </a:lnTo>
                <a:lnTo>
                  <a:pt x="48" y="624"/>
                </a:lnTo>
                <a:lnTo>
                  <a:pt x="0" y="624"/>
                </a:lnTo>
                <a:lnTo>
                  <a:pt x="0" y="576"/>
                </a:lnTo>
                <a:lnTo>
                  <a:pt x="0" y="528"/>
                </a:lnTo>
                <a:lnTo>
                  <a:pt x="48" y="480"/>
                </a:lnTo>
                <a:lnTo>
                  <a:pt x="96" y="432"/>
                </a:lnTo>
                <a:lnTo>
                  <a:pt x="96" y="384"/>
                </a:lnTo>
                <a:lnTo>
                  <a:pt x="144" y="336"/>
                </a:lnTo>
                <a:lnTo>
                  <a:pt x="144" y="288"/>
                </a:lnTo>
                <a:lnTo>
                  <a:pt x="144" y="192"/>
                </a:lnTo>
                <a:lnTo>
                  <a:pt x="144" y="144"/>
                </a:lnTo>
                <a:lnTo>
                  <a:pt x="192" y="96"/>
                </a:lnTo>
                <a:lnTo>
                  <a:pt x="240" y="0"/>
                </a:lnTo>
                <a:lnTo>
                  <a:pt x="288" y="0"/>
                </a:lnTo>
                <a:lnTo>
                  <a:pt x="336" y="48"/>
                </a:lnTo>
                <a:lnTo>
                  <a:pt x="384" y="96"/>
                </a:lnTo>
                <a:lnTo>
                  <a:pt x="480" y="192"/>
                </a:lnTo>
                <a:lnTo>
                  <a:pt x="576" y="240"/>
                </a:lnTo>
                <a:lnTo>
                  <a:pt x="720" y="336"/>
                </a:lnTo>
                <a:lnTo>
                  <a:pt x="816" y="384"/>
                </a:lnTo>
                <a:lnTo>
                  <a:pt x="816" y="528"/>
                </a:lnTo>
                <a:lnTo>
                  <a:pt x="864" y="672"/>
                </a:lnTo>
                <a:lnTo>
                  <a:pt x="912" y="816"/>
                </a:lnTo>
                <a:lnTo>
                  <a:pt x="864" y="864"/>
                </a:lnTo>
                <a:close/>
              </a:path>
            </a:pathLst>
          </a:custGeom>
          <a:noFill/>
          <a:ln w="38100" cap="flat" cmpd="sng">
            <a:solidFill>
              <a:srgbClr val="FFFF00"/>
            </a:solidFill>
            <a:prstDash val="solid"/>
            <a:round/>
            <a:headEnd/>
            <a:tailEnd/>
          </a:ln>
          <a:effectLst/>
        </p:spPr>
        <p:txBody>
          <a:bodyPr anchor="ctr"/>
          <a:lstStyle/>
          <a:p>
            <a:endParaRPr lang="en-US"/>
          </a:p>
        </p:txBody>
      </p:sp>
      <p:sp>
        <p:nvSpPr>
          <p:cNvPr id="65543" name="Rectangle 2"/>
          <p:cNvSpPr>
            <a:spLocks noChangeArrowheads="1"/>
          </p:cNvSpPr>
          <p:nvPr/>
        </p:nvSpPr>
        <p:spPr bwMode="auto">
          <a:xfrm>
            <a:off x="914400" y="5334000"/>
            <a:ext cx="7696200" cy="369888"/>
          </a:xfrm>
          <a:prstGeom prst="rect">
            <a:avLst/>
          </a:prstGeom>
          <a:noFill/>
          <a:ln w="9525">
            <a:noFill/>
            <a:miter lim="800000"/>
            <a:headEnd/>
            <a:tailEnd/>
          </a:ln>
        </p:spPr>
        <p:txBody>
          <a:bodyPr>
            <a:spAutoFit/>
          </a:bodyPr>
          <a:lstStyle/>
          <a:p>
            <a:r>
              <a:rPr lang="en-US"/>
              <a:t>AA=ascending aorta, DA=descending aorta, SVC=superior vena cava</a:t>
            </a:r>
          </a:p>
        </p:txBody>
      </p:sp>
      <p:sp>
        <p:nvSpPr>
          <p:cNvPr id="65544" name="Line 10"/>
          <p:cNvSpPr>
            <a:spLocks noChangeShapeType="1"/>
          </p:cNvSpPr>
          <p:nvPr/>
        </p:nvSpPr>
        <p:spPr bwMode="auto">
          <a:xfrm flipH="1">
            <a:off x="5257800" y="1981200"/>
            <a:ext cx="533400" cy="962025"/>
          </a:xfrm>
          <a:prstGeom prst="line">
            <a:avLst/>
          </a:prstGeom>
          <a:noFill/>
          <a:ln w="53975">
            <a:solidFill>
              <a:srgbClr val="FFFF00"/>
            </a:solidFill>
            <a:round/>
            <a:headEnd/>
            <a:tailEnd type="triangle" w="lg" len="lg"/>
          </a:ln>
          <a:effectLst/>
        </p:spPr>
        <p:txBody>
          <a:bodyPr anchor="ctr"/>
          <a:lstStyle/>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PPT580"/>
          <p:cNvPicPr>
            <a:picLocks noChangeAspect="1" noChangeArrowheads="1"/>
          </p:cNvPicPr>
          <p:nvPr/>
        </p:nvPicPr>
        <p:blipFill>
          <a:blip r:embed="rId2"/>
          <a:srcRect t="7394" b="6126"/>
          <a:stretch>
            <a:fillRect/>
          </a:stretch>
        </p:blipFill>
        <p:spPr bwMode="auto">
          <a:xfrm>
            <a:off x="1320800" y="465138"/>
            <a:ext cx="6502400" cy="5326062"/>
          </a:xfrm>
          <a:prstGeom prst="rect">
            <a:avLst/>
          </a:prstGeom>
          <a:noFill/>
          <a:ln w="9525">
            <a:noFill/>
            <a:miter lim="800000"/>
            <a:headEnd/>
            <a:tailEnd/>
          </a:ln>
          <a:effectLst/>
        </p:spPr>
      </p:pic>
      <p:sp>
        <p:nvSpPr>
          <p:cNvPr id="66563" name="Text Box 3"/>
          <p:cNvSpPr txBox="1">
            <a:spLocks noChangeArrowheads="1"/>
          </p:cNvSpPr>
          <p:nvPr/>
        </p:nvSpPr>
        <p:spPr bwMode="auto">
          <a:xfrm>
            <a:off x="4267200" y="2714625"/>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66564" name="Text Box 4"/>
          <p:cNvSpPr txBox="1">
            <a:spLocks noChangeArrowheads="1"/>
          </p:cNvSpPr>
          <p:nvPr/>
        </p:nvSpPr>
        <p:spPr bwMode="auto">
          <a:xfrm>
            <a:off x="3886200" y="3019425"/>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V</a:t>
            </a:r>
          </a:p>
        </p:txBody>
      </p:sp>
      <p:sp>
        <p:nvSpPr>
          <p:cNvPr id="66565" name="Text Box 5"/>
          <p:cNvSpPr txBox="1">
            <a:spLocks noChangeArrowheads="1"/>
          </p:cNvSpPr>
          <p:nvPr/>
        </p:nvSpPr>
        <p:spPr bwMode="auto">
          <a:xfrm>
            <a:off x="4953000" y="4086225"/>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DA</a:t>
            </a:r>
          </a:p>
        </p:txBody>
      </p:sp>
      <p:sp>
        <p:nvSpPr>
          <p:cNvPr id="66566" name="Line 10"/>
          <p:cNvSpPr>
            <a:spLocks noChangeShapeType="1"/>
          </p:cNvSpPr>
          <p:nvPr/>
        </p:nvSpPr>
        <p:spPr bwMode="auto">
          <a:xfrm flipH="1">
            <a:off x="5257800" y="1800225"/>
            <a:ext cx="685800" cy="1143000"/>
          </a:xfrm>
          <a:prstGeom prst="line">
            <a:avLst/>
          </a:prstGeom>
          <a:noFill/>
          <a:ln w="53975">
            <a:solidFill>
              <a:srgbClr val="FFFF00"/>
            </a:solidFill>
            <a:round/>
            <a:headEnd/>
            <a:tailEnd type="triangle" w="lg" len="lg"/>
          </a:ln>
          <a:effectLst/>
        </p:spPr>
        <p:txBody>
          <a:bodyPr anchor="ctr"/>
          <a:lstStyle/>
          <a:p>
            <a:endParaRPr lang="en-US"/>
          </a:p>
        </p:txBody>
      </p:sp>
      <p:sp>
        <p:nvSpPr>
          <p:cNvPr id="66567" name="Line 11"/>
          <p:cNvSpPr>
            <a:spLocks noChangeShapeType="1"/>
          </p:cNvSpPr>
          <p:nvPr/>
        </p:nvSpPr>
        <p:spPr bwMode="auto">
          <a:xfrm flipV="1">
            <a:off x="3886200" y="3400425"/>
            <a:ext cx="609600" cy="1295400"/>
          </a:xfrm>
          <a:prstGeom prst="line">
            <a:avLst/>
          </a:prstGeom>
          <a:noFill/>
          <a:ln w="53975">
            <a:solidFill>
              <a:srgbClr val="FFFF00"/>
            </a:solidFill>
            <a:round/>
            <a:headEnd/>
            <a:tailEnd type="triangle" w="lg" len="lg"/>
          </a:ln>
          <a:effectLst/>
        </p:spPr>
        <p:txBody>
          <a:bodyPr anchor="ctr"/>
          <a:lstStyle/>
          <a:p>
            <a:endParaRPr lang="en-US"/>
          </a:p>
        </p:txBody>
      </p:sp>
      <p:sp>
        <p:nvSpPr>
          <p:cNvPr id="66568" name="Text Box 13"/>
          <p:cNvSpPr txBox="1">
            <a:spLocks noChangeArrowheads="1"/>
          </p:cNvSpPr>
          <p:nvPr/>
        </p:nvSpPr>
        <p:spPr bwMode="auto">
          <a:xfrm>
            <a:off x="4267200" y="1135063"/>
            <a:ext cx="3114675" cy="646112"/>
          </a:xfrm>
          <a:prstGeom prst="rect">
            <a:avLst/>
          </a:prstGeom>
          <a:noFill/>
          <a:ln w="9525">
            <a:noFill/>
            <a:miter lim="800000"/>
            <a:headEnd/>
            <a:tailEnd/>
          </a:ln>
          <a:effectLst/>
        </p:spPr>
        <p:txBody>
          <a:bodyPr>
            <a:spAutoFit/>
          </a:bodyPr>
          <a:lstStyle/>
          <a:p>
            <a:pPr>
              <a:spcBef>
                <a:spcPct val="50000"/>
              </a:spcBef>
            </a:pPr>
            <a:r>
              <a:rPr lang="en-US" b="1">
                <a:solidFill>
                  <a:srgbClr val="FFFF00"/>
                </a:solidFill>
              </a:rPr>
              <a:t>Anterior superior aorta recess (aSAR) </a:t>
            </a:r>
          </a:p>
        </p:txBody>
      </p:sp>
      <p:sp>
        <p:nvSpPr>
          <p:cNvPr id="66569" name="Freeform 15"/>
          <p:cNvSpPr>
            <a:spLocks/>
          </p:cNvSpPr>
          <p:nvPr/>
        </p:nvSpPr>
        <p:spPr bwMode="auto">
          <a:xfrm>
            <a:off x="5029200" y="3933825"/>
            <a:ext cx="533400" cy="76200"/>
          </a:xfrm>
          <a:custGeom>
            <a:avLst/>
            <a:gdLst>
              <a:gd name="T0" fmla="*/ 2147483647 w 336"/>
              <a:gd name="T1" fmla="*/ 2147483647 h 48"/>
              <a:gd name="T2" fmla="*/ 2147483647 w 336"/>
              <a:gd name="T3" fmla="*/ 2147483647 h 48"/>
              <a:gd name="T4" fmla="*/ 2147483647 w 336"/>
              <a:gd name="T5" fmla="*/ 2147483647 h 48"/>
              <a:gd name="T6" fmla="*/ 2147483647 w 336"/>
              <a:gd name="T7" fmla="*/ 2147483647 h 48"/>
              <a:gd name="T8" fmla="*/ 2147483647 w 336"/>
              <a:gd name="T9" fmla="*/ 0 h 48"/>
              <a:gd name="T10" fmla="*/ 2147483647 w 336"/>
              <a:gd name="T11" fmla="*/ 0 h 48"/>
              <a:gd name="T12" fmla="*/ 2147483647 w 336"/>
              <a:gd name="T13" fmla="*/ 0 h 48"/>
              <a:gd name="T14" fmla="*/ 0 w 336"/>
              <a:gd name="T15" fmla="*/ 0 h 4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6" h="48">
                <a:moveTo>
                  <a:pt x="336" y="48"/>
                </a:moveTo>
                <a:lnTo>
                  <a:pt x="288" y="48"/>
                </a:lnTo>
                <a:lnTo>
                  <a:pt x="240" y="48"/>
                </a:lnTo>
                <a:lnTo>
                  <a:pt x="192" y="48"/>
                </a:lnTo>
                <a:lnTo>
                  <a:pt x="144" y="0"/>
                </a:lnTo>
                <a:lnTo>
                  <a:pt x="96" y="0"/>
                </a:lnTo>
                <a:lnTo>
                  <a:pt x="48" y="0"/>
                </a:lnTo>
                <a:lnTo>
                  <a:pt x="0" y="0"/>
                </a:lnTo>
              </a:path>
            </a:pathLst>
          </a:custGeom>
          <a:noFill/>
          <a:ln w="9525" cap="flat" cmpd="sng">
            <a:noFill/>
            <a:prstDash val="solid"/>
            <a:round/>
            <a:headEnd/>
            <a:tailEnd/>
          </a:ln>
          <a:effectLst/>
        </p:spPr>
        <p:txBody>
          <a:bodyPr anchor="ctr"/>
          <a:lstStyle/>
          <a:p>
            <a:endParaRPr lang="en-US"/>
          </a:p>
        </p:txBody>
      </p:sp>
      <p:sp>
        <p:nvSpPr>
          <p:cNvPr id="66570" name="Freeform 16"/>
          <p:cNvSpPr>
            <a:spLocks/>
          </p:cNvSpPr>
          <p:nvPr/>
        </p:nvSpPr>
        <p:spPr bwMode="auto">
          <a:xfrm>
            <a:off x="3810000" y="2019300"/>
            <a:ext cx="1771650" cy="1990725"/>
          </a:xfrm>
          <a:custGeom>
            <a:avLst/>
            <a:gdLst>
              <a:gd name="T0" fmla="*/ 2147483647 w 1116"/>
              <a:gd name="T1" fmla="*/ 2147483647 h 1254"/>
              <a:gd name="T2" fmla="*/ 2147483647 w 1116"/>
              <a:gd name="T3" fmla="*/ 2147483647 h 1254"/>
              <a:gd name="T4" fmla="*/ 2147483647 w 1116"/>
              <a:gd name="T5" fmla="*/ 2147483647 h 1254"/>
              <a:gd name="T6" fmla="*/ 2147483647 w 1116"/>
              <a:gd name="T7" fmla="*/ 2147483647 h 1254"/>
              <a:gd name="T8" fmla="*/ 2147483647 w 1116"/>
              <a:gd name="T9" fmla="*/ 2147483647 h 1254"/>
              <a:gd name="T10" fmla="*/ 2147483647 w 1116"/>
              <a:gd name="T11" fmla="*/ 2147483647 h 1254"/>
              <a:gd name="T12" fmla="*/ 2147483647 w 1116"/>
              <a:gd name="T13" fmla="*/ 2147483647 h 1254"/>
              <a:gd name="T14" fmla="*/ 2147483647 w 1116"/>
              <a:gd name="T15" fmla="*/ 2147483647 h 1254"/>
              <a:gd name="T16" fmla="*/ 2147483647 w 1116"/>
              <a:gd name="T17" fmla="*/ 2147483647 h 1254"/>
              <a:gd name="T18" fmla="*/ 2147483647 w 1116"/>
              <a:gd name="T19" fmla="*/ 2147483647 h 1254"/>
              <a:gd name="T20" fmla="*/ 2147483647 w 1116"/>
              <a:gd name="T21" fmla="*/ 2147483647 h 1254"/>
              <a:gd name="T22" fmla="*/ 2147483647 w 1116"/>
              <a:gd name="T23" fmla="*/ 2147483647 h 1254"/>
              <a:gd name="T24" fmla="*/ 2147483647 w 1116"/>
              <a:gd name="T25" fmla="*/ 2147483647 h 1254"/>
              <a:gd name="T26" fmla="*/ 2147483647 w 1116"/>
              <a:gd name="T27" fmla="*/ 2147483647 h 1254"/>
              <a:gd name="T28" fmla="*/ 2147483647 w 1116"/>
              <a:gd name="T29" fmla="*/ 2147483647 h 1254"/>
              <a:gd name="T30" fmla="*/ 2147483647 w 1116"/>
              <a:gd name="T31" fmla="*/ 2147483647 h 1254"/>
              <a:gd name="T32" fmla="*/ 2147483647 w 1116"/>
              <a:gd name="T33" fmla="*/ 2147483647 h 1254"/>
              <a:gd name="T34" fmla="*/ 2147483647 w 1116"/>
              <a:gd name="T35" fmla="*/ 2147483647 h 1254"/>
              <a:gd name="T36" fmla="*/ 0 w 1116"/>
              <a:gd name="T37" fmla="*/ 2147483647 h 1254"/>
              <a:gd name="T38" fmla="*/ 0 w 1116"/>
              <a:gd name="T39" fmla="*/ 2147483647 h 1254"/>
              <a:gd name="T40" fmla="*/ 2147483647 w 1116"/>
              <a:gd name="T41" fmla="*/ 2147483647 h 1254"/>
              <a:gd name="T42" fmla="*/ 2147483647 w 1116"/>
              <a:gd name="T43" fmla="*/ 2147483647 h 1254"/>
              <a:gd name="T44" fmla="*/ 2147483647 w 1116"/>
              <a:gd name="T45" fmla="*/ 2147483647 h 1254"/>
              <a:gd name="T46" fmla="*/ 2147483647 w 1116"/>
              <a:gd name="T47" fmla="*/ 2147483647 h 1254"/>
              <a:gd name="T48" fmla="*/ 2147483647 w 1116"/>
              <a:gd name="T49" fmla="*/ 2147483647 h 1254"/>
              <a:gd name="T50" fmla="*/ 2147483647 w 1116"/>
              <a:gd name="T51" fmla="*/ 0 h 1254"/>
              <a:gd name="T52" fmla="*/ 2147483647 w 1116"/>
              <a:gd name="T53" fmla="*/ 2147483647 h 1254"/>
              <a:gd name="T54" fmla="*/ 2147483647 w 1116"/>
              <a:gd name="T55" fmla="*/ 2147483647 h 1254"/>
              <a:gd name="T56" fmla="*/ 2147483647 w 1116"/>
              <a:gd name="T57" fmla="*/ 2147483647 h 1254"/>
              <a:gd name="T58" fmla="*/ 2147483647 w 1116"/>
              <a:gd name="T59" fmla="*/ 2147483647 h 1254"/>
              <a:gd name="T60" fmla="*/ 2147483647 w 1116"/>
              <a:gd name="T61" fmla="*/ 2147483647 h 1254"/>
              <a:gd name="T62" fmla="*/ 2147483647 w 1116"/>
              <a:gd name="T63" fmla="*/ 2147483647 h 1254"/>
              <a:gd name="T64" fmla="*/ 2147483647 w 1116"/>
              <a:gd name="T65" fmla="*/ 2147483647 h 1254"/>
              <a:gd name="T66" fmla="*/ 2147483647 w 1116"/>
              <a:gd name="T67" fmla="*/ 2147483647 h 1254"/>
              <a:gd name="T68" fmla="*/ 2147483647 w 1116"/>
              <a:gd name="T69" fmla="*/ 2147483647 h 1254"/>
              <a:gd name="T70" fmla="*/ 2147483647 w 1116"/>
              <a:gd name="T71" fmla="*/ 2147483647 h 1254"/>
              <a:gd name="T72" fmla="*/ 2147483647 w 1116"/>
              <a:gd name="T73" fmla="*/ 2147483647 h 1254"/>
              <a:gd name="T74" fmla="*/ 2147483647 w 1116"/>
              <a:gd name="T75" fmla="*/ 2147483647 h 1254"/>
              <a:gd name="T76" fmla="*/ 2147483647 w 1116"/>
              <a:gd name="T77" fmla="*/ 2147483647 h 1254"/>
              <a:gd name="T78" fmla="*/ 2147483647 w 1116"/>
              <a:gd name="T79" fmla="*/ 2147483647 h 1254"/>
              <a:gd name="T80" fmla="*/ 2147483647 w 1116"/>
              <a:gd name="T81" fmla="*/ 2147483647 h 1254"/>
              <a:gd name="T82" fmla="*/ 2147483647 w 1116"/>
              <a:gd name="T83" fmla="*/ 2147483647 h 1254"/>
              <a:gd name="T84" fmla="*/ 2147483647 w 1116"/>
              <a:gd name="T85" fmla="*/ 2147483647 h 1254"/>
              <a:gd name="T86" fmla="*/ 2147483647 w 1116"/>
              <a:gd name="T87" fmla="*/ 2147483647 h 1254"/>
              <a:gd name="T88" fmla="*/ 2147483647 w 1116"/>
              <a:gd name="T89" fmla="*/ 2147483647 h 1254"/>
              <a:gd name="T90" fmla="*/ 2147483647 w 1116"/>
              <a:gd name="T91" fmla="*/ 2147483647 h 1254"/>
              <a:gd name="T92" fmla="*/ 2147483647 w 1116"/>
              <a:gd name="T93" fmla="*/ 2147483647 h 1254"/>
              <a:gd name="T94" fmla="*/ 2147483647 w 1116"/>
              <a:gd name="T95" fmla="*/ 2147483647 h 1254"/>
              <a:gd name="T96" fmla="*/ 2147483647 w 1116"/>
              <a:gd name="T97" fmla="*/ 2147483647 h 1254"/>
              <a:gd name="T98" fmla="*/ 2147483647 w 1116"/>
              <a:gd name="T99" fmla="*/ 2147483647 h 12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16" h="1254">
                <a:moveTo>
                  <a:pt x="1116" y="1188"/>
                </a:moveTo>
                <a:lnTo>
                  <a:pt x="1056" y="1254"/>
                </a:lnTo>
                <a:lnTo>
                  <a:pt x="960" y="1254"/>
                </a:lnTo>
                <a:lnTo>
                  <a:pt x="804" y="1206"/>
                </a:lnTo>
                <a:lnTo>
                  <a:pt x="750" y="1206"/>
                </a:lnTo>
                <a:lnTo>
                  <a:pt x="708" y="1146"/>
                </a:lnTo>
                <a:lnTo>
                  <a:pt x="624" y="1014"/>
                </a:lnTo>
                <a:lnTo>
                  <a:pt x="564" y="990"/>
                </a:lnTo>
                <a:lnTo>
                  <a:pt x="474" y="972"/>
                </a:lnTo>
                <a:lnTo>
                  <a:pt x="432" y="1014"/>
                </a:lnTo>
                <a:lnTo>
                  <a:pt x="336" y="1014"/>
                </a:lnTo>
                <a:lnTo>
                  <a:pt x="288" y="1062"/>
                </a:lnTo>
                <a:lnTo>
                  <a:pt x="240" y="1062"/>
                </a:lnTo>
                <a:lnTo>
                  <a:pt x="192" y="1110"/>
                </a:lnTo>
                <a:lnTo>
                  <a:pt x="144" y="1062"/>
                </a:lnTo>
                <a:lnTo>
                  <a:pt x="144" y="1014"/>
                </a:lnTo>
                <a:lnTo>
                  <a:pt x="120" y="960"/>
                </a:lnTo>
                <a:lnTo>
                  <a:pt x="96" y="918"/>
                </a:lnTo>
                <a:lnTo>
                  <a:pt x="0" y="822"/>
                </a:lnTo>
                <a:lnTo>
                  <a:pt x="0" y="726"/>
                </a:lnTo>
                <a:lnTo>
                  <a:pt x="24" y="624"/>
                </a:lnTo>
                <a:lnTo>
                  <a:pt x="18" y="504"/>
                </a:lnTo>
                <a:lnTo>
                  <a:pt x="48" y="342"/>
                </a:lnTo>
                <a:lnTo>
                  <a:pt x="96" y="246"/>
                </a:lnTo>
                <a:lnTo>
                  <a:pt x="192" y="102"/>
                </a:lnTo>
                <a:lnTo>
                  <a:pt x="276" y="0"/>
                </a:lnTo>
                <a:lnTo>
                  <a:pt x="336" y="54"/>
                </a:lnTo>
                <a:lnTo>
                  <a:pt x="432" y="102"/>
                </a:lnTo>
                <a:lnTo>
                  <a:pt x="480" y="150"/>
                </a:lnTo>
                <a:lnTo>
                  <a:pt x="576" y="246"/>
                </a:lnTo>
                <a:lnTo>
                  <a:pt x="672" y="342"/>
                </a:lnTo>
                <a:lnTo>
                  <a:pt x="768" y="390"/>
                </a:lnTo>
                <a:lnTo>
                  <a:pt x="876" y="408"/>
                </a:lnTo>
                <a:lnTo>
                  <a:pt x="912" y="450"/>
                </a:lnTo>
                <a:lnTo>
                  <a:pt x="948" y="522"/>
                </a:lnTo>
                <a:lnTo>
                  <a:pt x="984" y="546"/>
                </a:lnTo>
                <a:lnTo>
                  <a:pt x="1008" y="582"/>
                </a:lnTo>
                <a:lnTo>
                  <a:pt x="1056" y="678"/>
                </a:lnTo>
                <a:lnTo>
                  <a:pt x="1068" y="786"/>
                </a:lnTo>
                <a:lnTo>
                  <a:pt x="1104" y="918"/>
                </a:lnTo>
                <a:lnTo>
                  <a:pt x="1104" y="1158"/>
                </a:lnTo>
                <a:lnTo>
                  <a:pt x="1104" y="1254"/>
                </a:lnTo>
                <a:lnTo>
                  <a:pt x="1056" y="1254"/>
                </a:lnTo>
                <a:lnTo>
                  <a:pt x="1008" y="1254"/>
                </a:lnTo>
                <a:lnTo>
                  <a:pt x="1104" y="1254"/>
                </a:lnTo>
                <a:lnTo>
                  <a:pt x="960" y="1254"/>
                </a:lnTo>
                <a:lnTo>
                  <a:pt x="1056" y="1254"/>
                </a:lnTo>
                <a:lnTo>
                  <a:pt x="936" y="1248"/>
                </a:lnTo>
                <a:lnTo>
                  <a:pt x="924" y="1230"/>
                </a:lnTo>
                <a:lnTo>
                  <a:pt x="1038" y="1242"/>
                </a:lnTo>
              </a:path>
            </a:pathLst>
          </a:custGeom>
          <a:noFill/>
          <a:ln w="38100" cap="flat" cmpd="sng">
            <a:solidFill>
              <a:srgbClr val="FFFF00"/>
            </a:solidFill>
            <a:prstDash val="solid"/>
            <a:round/>
            <a:headEnd/>
            <a:tailEnd/>
          </a:ln>
          <a:effectLst/>
        </p:spPr>
        <p:txBody>
          <a:bodyPr anchor="ctr"/>
          <a:lstStyle/>
          <a:p>
            <a:endParaRPr lang="en-US"/>
          </a:p>
        </p:txBody>
      </p:sp>
      <p:sp>
        <p:nvSpPr>
          <p:cNvPr id="66571" name="Rectangle 2"/>
          <p:cNvSpPr>
            <a:spLocks noChangeArrowheads="1"/>
          </p:cNvSpPr>
          <p:nvPr/>
        </p:nvSpPr>
        <p:spPr bwMode="auto">
          <a:xfrm>
            <a:off x="914400" y="5802313"/>
            <a:ext cx="7696200" cy="369887"/>
          </a:xfrm>
          <a:prstGeom prst="rect">
            <a:avLst/>
          </a:prstGeom>
          <a:noFill/>
          <a:ln w="9525">
            <a:noFill/>
            <a:miter lim="800000"/>
            <a:headEnd/>
            <a:tailEnd/>
          </a:ln>
        </p:spPr>
        <p:txBody>
          <a:bodyPr>
            <a:spAutoFit/>
          </a:bodyPr>
          <a:lstStyle/>
          <a:p>
            <a:r>
              <a:rPr lang="en-US"/>
              <a:t>AA=ascending aorta, DA=descending aorta, SVC=superior vena cava</a:t>
            </a:r>
          </a:p>
        </p:txBody>
      </p:sp>
      <p:sp>
        <p:nvSpPr>
          <p:cNvPr id="66572" name="Text Box 13"/>
          <p:cNvSpPr txBox="1">
            <a:spLocks noChangeArrowheads="1"/>
          </p:cNvSpPr>
          <p:nvPr/>
        </p:nvSpPr>
        <p:spPr bwMode="auto">
          <a:xfrm>
            <a:off x="1838325" y="4572000"/>
            <a:ext cx="3114675" cy="784225"/>
          </a:xfrm>
          <a:prstGeom prst="rect">
            <a:avLst/>
          </a:prstGeom>
          <a:noFill/>
          <a:ln w="9525">
            <a:noFill/>
            <a:miter lim="800000"/>
            <a:headEnd/>
            <a:tailEnd/>
          </a:ln>
          <a:effectLst/>
        </p:spPr>
        <p:txBody>
          <a:bodyPr>
            <a:spAutoFit/>
          </a:bodyPr>
          <a:lstStyle/>
          <a:p>
            <a:pPr>
              <a:spcBef>
                <a:spcPct val="50000"/>
              </a:spcBef>
            </a:pPr>
            <a:r>
              <a:rPr lang="en-US" b="1">
                <a:solidFill>
                  <a:srgbClr val="FFFF00"/>
                </a:solidFill>
              </a:rPr>
              <a:t>Posterior superior </a:t>
            </a:r>
          </a:p>
          <a:p>
            <a:pPr>
              <a:spcBef>
                <a:spcPct val="50000"/>
              </a:spcBef>
            </a:pPr>
            <a:r>
              <a:rPr lang="en-US" b="1">
                <a:solidFill>
                  <a:srgbClr val="FFFF00"/>
                </a:solidFill>
              </a:rPr>
              <a:t>aorta recess (pSAR) </a:t>
            </a:r>
          </a:p>
        </p:txBody>
      </p:sp>
      <p:sp>
        <p:nvSpPr>
          <p:cNvPr id="66573" name="Line 10"/>
          <p:cNvSpPr>
            <a:spLocks noChangeShapeType="1"/>
          </p:cNvSpPr>
          <p:nvPr/>
        </p:nvSpPr>
        <p:spPr bwMode="auto">
          <a:xfrm>
            <a:off x="3019425" y="2517775"/>
            <a:ext cx="752475" cy="760413"/>
          </a:xfrm>
          <a:prstGeom prst="line">
            <a:avLst/>
          </a:prstGeom>
          <a:noFill/>
          <a:ln w="53975">
            <a:solidFill>
              <a:srgbClr val="FFFF00"/>
            </a:solidFill>
            <a:round/>
            <a:headEnd/>
            <a:tailEnd type="triangle" w="lg" len="lg"/>
          </a:ln>
          <a:effectLst/>
        </p:spPr>
        <p:txBody>
          <a:bodyPr anchor="ctr"/>
          <a:lstStyle/>
          <a:p>
            <a:endParaRPr lang="en-US"/>
          </a:p>
        </p:txBody>
      </p:sp>
      <p:sp>
        <p:nvSpPr>
          <p:cNvPr id="66574" name="Rectangle 1"/>
          <p:cNvSpPr>
            <a:spLocks noChangeArrowheads="1"/>
          </p:cNvSpPr>
          <p:nvPr/>
        </p:nvSpPr>
        <p:spPr bwMode="auto">
          <a:xfrm>
            <a:off x="2232025" y="2147888"/>
            <a:ext cx="1519238" cy="369887"/>
          </a:xfrm>
          <a:prstGeom prst="rect">
            <a:avLst/>
          </a:prstGeom>
          <a:noFill/>
          <a:ln w="9525">
            <a:solidFill>
              <a:srgbClr val="000000"/>
            </a:solidFill>
            <a:miter lim="800000"/>
            <a:headEnd/>
            <a:tailEnd/>
          </a:ln>
        </p:spPr>
        <p:txBody>
          <a:bodyPr wrap="none">
            <a:spAutoFit/>
          </a:bodyPr>
          <a:lstStyle/>
          <a:p>
            <a:r>
              <a:rPr lang="en-US" b="1">
                <a:solidFill>
                  <a:srgbClr val="FFFF00"/>
                </a:solidFill>
              </a:rPr>
              <a:t>Pericardium</a:t>
            </a:r>
            <a:endParaRPr lang="en-US">
              <a:solidFill>
                <a:srgbClr val="FFFF00"/>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PPT581"/>
          <p:cNvPicPr>
            <a:picLocks noChangeAspect="1" noChangeArrowheads="1"/>
          </p:cNvPicPr>
          <p:nvPr/>
        </p:nvPicPr>
        <p:blipFill>
          <a:blip r:embed="rId2"/>
          <a:srcRect t="6303" b="5566"/>
          <a:stretch>
            <a:fillRect/>
          </a:stretch>
        </p:blipFill>
        <p:spPr bwMode="auto">
          <a:xfrm>
            <a:off x="1295400" y="381000"/>
            <a:ext cx="6502400" cy="5427663"/>
          </a:xfrm>
          <a:prstGeom prst="rect">
            <a:avLst/>
          </a:prstGeom>
          <a:noFill/>
          <a:ln w="9525">
            <a:noFill/>
            <a:miter lim="800000"/>
            <a:headEnd/>
            <a:tailEnd/>
          </a:ln>
          <a:effectLst/>
        </p:spPr>
      </p:pic>
      <p:sp>
        <p:nvSpPr>
          <p:cNvPr id="67587" name="Text Box 9"/>
          <p:cNvSpPr txBox="1">
            <a:spLocks noChangeArrowheads="1"/>
          </p:cNvSpPr>
          <p:nvPr/>
        </p:nvSpPr>
        <p:spPr bwMode="auto">
          <a:xfrm>
            <a:off x="4267200" y="2659063"/>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67588" name="Text Box 11"/>
          <p:cNvSpPr txBox="1">
            <a:spLocks noChangeArrowheads="1"/>
          </p:cNvSpPr>
          <p:nvPr/>
        </p:nvSpPr>
        <p:spPr bwMode="auto">
          <a:xfrm>
            <a:off x="4953000" y="4030663"/>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DA</a:t>
            </a:r>
          </a:p>
        </p:txBody>
      </p:sp>
      <p:sp>
        <p:nvSpPr>
          <p:cNvPr id="67589" name="Text Box 15"/>
          <p:cNvSpPr txBox="1">
            <a:spLocks noChangeArrowheads="1"/>
          </p:cNvSpPr>
          <p:nvPr/>
        </p:nvSpPr>
        <p:spPr bwMode="auto">
          <a:xfrm>
            <a:off x="4267200" y="2659063"/>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67590" name="Text Box 16"/>
          <p:cNvSpPr txBox="1">
            <a:spLocks noChangeArrowheads="1"/>
          </p:cNvSpPr>
          <p:nvPr/>
        </p:nvSpPr>
        <p:spPr bwMode="auto">
          <a:xfrm>
            <a:off x="3771900" y="3008313"/>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SVC</a:t>
            </a:r>
          </a:p>
        </p:txBody>
      </p:sp>
      <p:sp>
        <p:nvSpPr>
          <p:cNvPr id="67591" name="Freeform 21"/>
          <p:cNvSpPr>
            <a:spLocks/>
          </p:cNvSpPr>
          <p:nvPr/>
        </p:nvSpPr>
        <p:spPr bwMode="auto">
          <a:xfrm>
            <a:off x="3657600" y="1897063"/>
            <a:ext cx="1905000" cy="2133600"/>
          </a:xfrm>
          <a:custGeom>
            <a:avLst/>
            <a:gdLst>
              <a:gd name="T0" fmla="*/ 2147483647 w 1200"/>
              <a:gd name="T1" fmla="*/ 2147483647 h 1344"/>
              <a:gd name="T2" fmla="*/ 2147483647 w 1200"/>
              <a:gd name="T3" fmla="*/ 2147483647 h 1344"/>
              <a:gd name="T4" fmla="*/ 2147483647 w 1200"/>
              <a:gd name="T5" fmla="*/ 2147483647 h 1344"/>
              <a:gd name="T6" fmla="*/ 2147483647 w 1200"/>
              <a:gd name="T7" fmla="*/ 2147483647 h 1344"/>
              <a:gd name="T8" fmla="*/ 2147483647 w 1200"/>
              <a:gd name="T9" fmla="*/ 2147483647 h 1344"/>
              <a:gd name="T10" fmla="*/ 2147483647 w 1200"/>
              <a:gd name="T11" fmla="*/ 2147483647 h 1344"/>
              <a:gd name="T12" fmla="*/ 2147483647 w 1200"/>
              <a:gd name="T13" fmla="*/ 2147483647 h 1344"/>
              <a:gd name="T14" fmla="*/ 2147483647 w 1200"/>
              <a:gd name="T15" fmla="*/ 2147483647 h 1344"/>
              <a:gd name="T16" fmla="*/ 2147483647 w 1200"/>
              <a:gd name="T17" fmla="*/ 2147483647 h 1344"/>
              <a:gd name="T18" fmla="*/ 2147483647 w 1200"/>
              <a:gd name="T19" fmla="*/ 2147483647 h 1344"/>
              <a:gd name="T20" fmla="*/ 2147483647 w 1200"/>
              <a:gd name="T21" fmla="*/ 2147483647 h 1344"/>
              <a:gd name="T22" fmla="*/ 2147483647 w 1200"/>
              <a:gd name="T23" fmla="*/ 2147483647 h 1344"/>
              <a:gd name="T24" fmla="*/ 2147483647 w 1200"/>
              <a:gd name="T25" fmla="*/ 2147483647 h 1344"/>
              <a:gd name="T26" fmla="*/ 2147483647 w 1200"/>
              <a:gd name="T27" fmla="*/ 2147483647 h 1344"/>
              <a:gd name="T28" fmla="*/ 2147483647 w 1200"/>
              <a:gd name="T29" fmla="*/ 2147483647 h 1344"/>
              <a:gd name="T30" fmla="*/ 2147483647 w 1200"/>
              <a:gd name="T31" fmla="*/ 2147483647 h 1344"/>
              <a:gd name="T32" fmla="*/ 2147483647 w 1200"/>
              <a:gd name="T33" fmla="*/ 2147483647 h 1344"/>
              <a:gd name="T34" fmla="*/ 2147483647 w 1200"/>
              <a:gd name="T35" fmla="*/ 2147483647 h 1344"/>
              <a:gd name="T36" fmla="*/ 2147483647 w 1200"/>
              <a:gd name="T37" fmla="*/ 2147483647 h 1344"/>
              <a:gd name="T38" fmla="*/ 2147483647 w 1200"/>
              <a:gd name="T39" fmla="*/ 2147483647 h 1344"/>
              <a:gd name="T40" fmla="*/ 2147483647 w 1200"/>
              <a:gd name="T41" fmla="*/ 2147483647 h 1344"/>
              <a:gd name="T42" fmla="*/ 0 w 1200"/>
              <a:gd name="T43" fmla="*/ 2147483647 h 1344"/>
              <a:gd name="T44" fmla="*/ 0 w 1200"/>
              <a:gd name="T45" fmla="*/ 2147483647 h 1344"/>
              <a:gd name="T46" fmla="*/ 2147483647 w 1200"/>
              <a:gd name="T47" fmla="*/ 2147483647 h 1344"/>
              <a:gd name="T48" fmla="*/ 2147483647 w 1200"/>
              <a:gd name="T49" fmla="*/ 2147483647 h 1344"/>
              <a:gd name="T50" fmla="*/ 2147483647 w 1200"/>
              <a:gd name="T51" fmla="*/ 2147483647 h 1344"/>
              <a:gd name="T52" fmla="*/ 2147483647 w 1200"/>
              <a:gd name="T53" fmla="*/ 2147483647 h 1344"/>
              <a:gd name="T54" fmla="*/ 2147483647 w 1200"/>
              <a:gd name="T55" fmla="*/ 2147483647 h 1344"/>
              <a:gd name="T56" fmla="*/ 2147483647 w 1200"/>
              <a:gd name="T57" fmla="*/ 0 h 1344"/>
              <a:gd name="T58" fmla="*/ 2147483647 w 1200"/>
              <a:gd name="T59" fmla="*/ 2147483647 h 1344"/>
              <a:gd name="T60" fmla="*/ 2147483647 w 1200"/>
              <a:gd name="T61" fmla="*/ 2147483647 h 1344"/>
              <a:gd name="T62" fmla="*/ 2147483647 w 1200"/>
              <a:gd name="T63" fmla="*/ 2147483647 h 1344"/>
              <a:gd name="T64" fmla="*/ 2147483647 w 1200"/>
              <a:gd name="T65" fmla="*/ 2147483647 h 1344"/>
              <a:gd name="T66" fmla="*/ 2147483647 w 1200"/>
              <a:gd name="T67" fmla="*/ 2147483647 h 1344"/>
              <a:gd name="T68" fmla="*/ 2147483647 w 1200"/>
              <a:gd name="T69" fmla="*/ 2147483647 h 1344"/>
              <a:gd name="T70" fmla="*/ 2147483647 w 1200"/>
              <a:gd name="T71" fmla="*/ 2147483647 h 1344"/>
              <a:gd name="T72" fmla="*/ 2147483647 w 1200"/>
              <a:gd name="T73" fmla="*/ 2147483647 h 1344"/>
              <a:gd name="T74" fmla="*/ 2147483647 w 1200"/>
              <a:gd name="T75" fmla="*/ 2147483647 h 1344"/>
              <a:gd name="T76" fmla="*/ 2147483647 w 1200"/>
              <a:gd name="T77" fmla="*/ 2147483647 h 1344"/>
              <a:gd name="T78" fmla="*/ 2147483647 w 1200"/>
              <a:gd name="T79" fmla="*/ 2147483647 h 13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00" h="1344">
                <a:moveTo>
                  <a:pt x="1152" y="1344"/>
                </a:moveTo>
                <a:lnTo>
                  <a:pt x="1056" y="1296"/>
                </a:lnTo>
                <a:lnTo>
                  <a:pt x="1008" y="1296"/>
                </a:lnTo>
                <a:lnTo>
                  <a:pt x="912" y="1296"/>
                </a:lnTo>
                <a:lnTo>
                  <a:pt x="864" y="1248"/>
                </a:lnTo>
                <a:lnTo>
                  <a:pt x="816" y="1152"/>
                </a:lnTo>
                <a:lnTo>
                  <a:pt x="768" y="1104"/>
                </a:lnTo>
                <a:lnTo>
                  <a:pt x="720" y="1104"/>
                </a:lnTo>
                <a:lnTo>
                  <a:pt x="624" y="1104"/>
                </a:lnTo>
                <a:lnTo>
                  <a:pt x="576" y="1104"/>
                </a:lnTo>
                <a:lnTo>
                  <a:pt x="528" y="1056"/>
                </a:lnTo>
                <a:lnTo>
                  <a:pt x="480" y="1056"/>
                </a:lnTo>
                <a:lnTo>
                  <a:pt x="384" y="1056"/>
                </a:lnTo>
                <a:lnTo>
                  <a:pt x="336" y="1056"/>
                </a:lnTo>
                <a:lnTo>
                  <a:pt x="288" y="1056"/>
                </a:lnTo>
                <a:lnTo>
                  <a:pt x="240" y="1104"/>
                </a:lnTo>
                <a:lnTo>
                  <a:pt x="192" y="1104"/>
                </a:lnTo>
                <a:lnTo>
                  <a:pt x="144" y="1104"/>
                </a:lnTo>
                <a:lnTo>
                  <a:pt x="144" y="1056"/>
                </a:lnTo>
                <a:lnTo>
                  <a:pt x="96" y="1008"/>
                </a:lnTo>
                <a:lnTo>
                  <a:pt x="48" y="960"/>
                </a:lnTo>
                <a:lnTo>
                  <a:pt x="0" y="864"/>
                </a:lnTo>
                <a:lnTo>
                  <a:pt x="0" y="720"/>
                </a:lnTo>
                <a:lnTo>
                  <a:pt x="48" y="624"/>
                </a:lnTo>
                <a:lnTo>
                  <a:pt x="96" y="480"/>
                </a:lnTo>
                <a:lnTo>
                  <a:pt x="144" y="384"/>
                </a:lnTo>
                <a:lnTo>
                  <a:pt x="192" y="288"/>
                </a:lnTo>
                <a:cubicBezTo>
                  <a:pt x="205" y="250"/>
                  <a:pt x="220" y="126"/>
                  <a:pt x="270" y="126"/>
                </a:cubicBezTo>
                <a:lnTo>
                  <a:pt x="336" y="0"/>
                </a:lnTo>
                <a:lnTo>
                  <a:pt x="432" y="48"/>
                </a:lnTo>
                <a:lnTo>
                  <a:pt x="528" y="144"/>
                </a:lnTo>
                <a:lnTo>
                  <a:pt x="624" y="240"/>
                </a:lnTo>
                <a:lnTo>
                  <a:pt x="768" y="336"/>
                </a:lnTo>
                <a:lnTo>
                  <a:pt x="960" y="432"/>
                </a:lnTo>
                <a:lnTo>
                  <a:pt x="1104" y="576"/>
                </a:lnTo>
                <a:lnTo>
                  <a:pt x="1152" y="768"/>
                </a:lnTo>
                <a:lnTo>
                  <a:pt x="1200" y="912"/>
                </a:lnTo>
                <a:lnTo>
                  <a:pt x="1152" y="1056"/>
                </a:lnTo>
                <a:lnTo>
                  <a:pt x="1152" y="1248"/>
                </a:lnTo>
                <a:lnTo>
                  <a:pt x="1152" y="1344"/>
                </a:lnTo>
                <a:close/>
              </a:path>
            </a:pathLst>
          </a:custGeom>
          <a:noFill/>
          <a:ln w="38100" cap="flat" cmpd="sng">
            <a:solidFill>
              <a:srgbClr val="FFFF00"/>
            </a:solidFill>
            <a:prstDash val="solid"/>
            <a:round/>
            <a:headEnd/>
            <a:tailEnd/>
          </a:ln>
          <a:effectLst/>
        </p:spPr>
        <p:txBody>
          <a:bodyPr anchor="ctr"/>
          <a:lstStyle/>
          <a:p>
            <a:endParaRPr lang="en-US"/>
          </a:p>
        </p:txBody>
      </p:sp>
      <p:sp>
        <p:nvSpPr>
          <p:cNvPr id="67592" name="Text Box 22"/>
          <p:cNvSpPr txBox="1">
            <a:spLocks noChangeArrowheads="1"/>
          </p:cNvSpPr>
          <p:nvPr/>
        </p:nvSpPr>
        <p:spPr bwMode="auto">
          <a:xfrm>
            <a:off x="4838700" y="3192463"/>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PA</a:t>
            </a:r>
          </a:p>
        </p:txBody>
      </p:sp>
      <p:sp>
        <p:nvSpPr>
          <p:cNvPr id="67593" name="Line 13"/>
          <p:cNvSpPr>
            <a:spLocks noChangeShapeType="1"/>
          </p:cNvSpPr>
          <p:nvPr/>
        </p:nvSpPr>
        <p:spPr bwMode="auto">
          <a:xfrm flipV="1">
            <a:off x="3886200" y="3344863"/>
            <a:ext cx="609600" cy="1052512"/>
          </a:xfrm>
          <a:prstGeom prst="line">
            <a:avLst/>
          </a:prstGeom>
          <a:noFill/>
          <a:ln w="53975">
            <a:solidFill>
              <a:srgbClr val="FFFF00"/>
            </a:solidFill>
            <a:round/>
            <a:headEnd/>
            <a:tailEnd type="triangle" w="lg" len="lg"/>
          </a:ln>
          <a:effectLst/>
        </p:spPr>
        <p:txBody>
          <a:bodyPr anchor="ctr"/>
          <a:lstStyle/>
          <a:p>
            <a:endParaRPr lang="en-US"/>
          </a:p>
        </p:txBody>
      </p:sp>
      <p:sp>
        <p:nvSpPr>
          <p:cNvPr id="67594" name="Line 12"/>
          <p:cNvSpPr>
            <a:spLocks noChangeShapeType="1"/>
          </p:cNvSpPr>
          <p:nvPr/>
        </p:nvSpPr>
        <p:spPr bwMode="auto">
          <a:xfrm flipH="1">
            <a:off x="5257800" y="1744663"/>
            <a:ext cx="685800" cy="1143000"/>
          </a:xfrm>
          <a:prstGeom prst="line">
            <a:avLst/>
          </a:prstGeom>
          <a:noFill/>
          <a:ln w="53975">
            <a:solidFill>
              <a:srgbClr val="FFFF00"/>
            </a:solidFill>
            <a:round/>
            <a:headEnd/>
            <a:tailEnd type="triangle" w="lg" len="lg"/>
          </a:ln>
          <a:effectLst/>
        </p:spPr>
        <p:txBody>
          <a:bodyPr anchor="ctr"/>
          <a:lstStyle/>
          <a:p>
            <a:endParaRPr lang="en-US"/>
          </a:p>
        </p:txBody>
      </p:sp>
      <p:sp>
        <p:nvSpPr>
          <p:cNvPr id="67595" name="Rectangle 2"/>
          <p:cNvSpPr>
            <a:spLocks noChangeArrowheads="1"/>
          </p:cNvSpPr>
          <p:nvPr/>
        </p:nvSpPr>
        <p:spPr bwMode="auto">
          <a:xfrm>
            <a:off x="1143000" y="5802313"/>
            <a:ext cx="7696200" cy="646112"/>
          </a:xfrm>
          <a:prstGeom prst="rect">
            <a:avLst/>
          </a:prstGeom>
          <a:noFill/>
          <a:ln w="9525">
            <a:noFill/>
            <a:miter lim="800000"/>
            <a:headEnd/>
            <a:tailEnd/>
          </a:ln>
        </p:spPr>
        <p:txBody>
          <a:bodyPr>
            <a:spAutoFit/>
          </a:bodyPr>
          <a:lstStyle/>
          <a:p>
            <a:r>
              <a:rPr lang="en-US"/>
              <a:t>AA=ascending aorta, DA=descending aorta, SVC=superior vena cava, </a:t>
            </a:r>
          </a:p>
          <a:p>
            <a:r>
              <a:rPr lang="en-US"/>
              <a:t>PA= pulmonary artery</a:t>
            </a:r>
          </a:p>
        </p:txBody>
      </p:sp>
      <p:sp>
        <p:nvSpPr>
          <p:cNvPr id="67596" name="Rectangle 13"/>
          <p:cNvSpPr>
            <a:spLocks noChangeArrowheads="1"/>
          </p:cNvSpPr>
          <p:nvPr/>
        </p:nvSpPr>
        <p:spPr bwMode="auto">
          <a:xfrm>
            <a:off x="2232025" y="2212975"/>
            <a:ext cx="1519238" cy="369888"/>
          </a:xfrm>
          <a:prstGeom prst="rect">
            <a:avLst/>
          </a:prstGeom>
          <a:noFill/>
          <a:ln w="9525">
            <a:noFill/>
            <a:miter lim="800000"/>
            <a:headEnd/>
            <a:tailEnd/>
          </a:ln>
        </p:spPr>
        <p:txBody>
          <a:bodyPr wrap="none">
            <a:spAutoFit/>
          </a:bodyPr>
          <a:lstStyle/>
          <a:p>
            <a:r>
              <a:rPr lang="en-US" b="1">
                <a:solidFill>
                  <a:srgbClr val="FFFF00"/>
                </a:solidFill>
              </a:rPr>
              <a:t>Pericardium</a:t>
            </a:r>
            <a:endParaRPr lang="en-US">
              <a:solidFill>
                <a:srgbClr val="FFFF00"/>
              </a:solidFill>
            </a:endParaRPr>
          </a:p>
        </p:txBody>
      </p:sp>
      <p:sp>
        <p:nvSpPr>
          <p:cNvPr id="67597" name="Line 10"/>
          <p:cNvSpPr>
            <a:spLocks noChangeShapeType="1"/>
          </p:cNvSpPr>
          <p:nvPr/>
        </p:nvSpPr>
        <p:spPr bwMode="auto">
          <a:xfrm>
            <a:off x="2903538" y="2582863"/>
            <a:ext cx="752475" cy="762000"/>
          </a:xfrm>
          <a:prstGeom prst="line">
            <a:avLst/>
          </a:prstGeom>
          <a:noFill/>
          <a:ln w="53975">
            <a:solidFill>
              <a:srgbClr val="FFFF00"/>
            </a:solidFill>
            <a:round/>
            <a:headEnd/>
            <a:tailEnd type="triangle" w="lg" len="lg"/>
          </a:ln>
          <a:effectLst/>
        </p:spPr>
        <p:txBody>
          <a:bodyPr anchor="ctr"/>
          <a:lstStyle/>
          <a:p>
            <a:endParaRPr lang="en-US"/>
          </a:p>
        </p:txBody>
      </p:sp>
      <p:sp>
        <p:nvSpPr>
          <p:cNvPr id="67598" name="Rectangle 1"/>
          <p:cNvSpPr>
            <a:spLocks noChangeArrowheads="1"/>
          </p:cNvSpPr>
          <p:nvPr/>
        </p:nvSpPr>
        <p:spPr bwMode="auto">
          <a:xfrm>
            <a:off x="2795588" y="1404938"/>
            <a:ext cx="4391025" cy="368300"/>
          </a:xfrm>
          <a:prstGeom prst="rect">
            <a:avLst/>
          </a:prstGeom>
          <a:noFill/>
          <a:ln w="9525">
            <a:noFill/>
            <a:miter lim="800000"/>
            <a:headEnd/>
            <a:tailEnd/>
          </a:ln>
        </p:spPr>
        <p:txBody>
          <a:bodyPr wrap="none">
            <a:spAutoFit/>
          </a:bodyPr>
          <a:lstStyle/>
          <a:p>
            <a:pPr>
              <a:spcBef>
                <a:spcPct val="50000"/>
              </a:spcBef>
            </a:pPr>
            <a:r>
              <a:rPr lang="en-US" b="1">
                <a:solidFill>
                  <a:srgbClr val="FFFF00"/>
                </a:solidFill>
              </a:rPr>
              <a:t>Anterior superior aorta recess (aSAR) </a:t>
            </a:r>
          </a:p>
        </p:txBody>
      </p:sp>
      <p:sp>
        <p:nvSpPr>
          <p:cNvPr id="67599" name="Text Box 13"/>
          <p:cNvSpPr txBox="1">
            <a:spLocks noChangeArrowheads="1"/>
          </p:cNvSpPr>
          <p:nvPr/>
        </p:nvSpPr>
        <p:spPr bwMode="auto">
          <a:xfrm>
            <a:off x="1990725" y="4364038"/>
            <a:ext cx="3114675" cy="784225"/>
          </a:xfrm>
          <a:prstGeom prst="rect">
            <a:avLst/>
          </a:prstGeom>
          <a:noFill/>
          <a:ln w="9525">
            <a:noFill/>
            <a:miter lim="800000"/>
            <a:headEnd/>
            <a:tailEnd/>
          </a:ln>
          <a:effectLst/>
        </p:spPr>
        <p:txBody>
          <a:bodyPr>
            <a:spAutoFit/>
          </a:bodyPr>
          <a:lstStyle/>
          <a:p>
            <a:pPr>
              <a:spcBef>
                <a:spcPct val="50000"/>
              </a:spcBef>
            </a:pPr>
            <a:r>
              <a:rPr lang="en-US" b="1">
                <a:solidFill>
                  <a:srgbClr val="FFFF00"/>
                </a:solidFill>
              </a:rPr>
              <a:t>Posterior superior </a:t>
            </a:r>
          </a:p>
          <a:p>
            <a:pPr>
              <a:spcBef>
                <a:spcPct val="50000"/>
              </a:spcBef>
            </a:pPr>
            <a:r>
              <a:rPr lang="en-US" b="1">
                <a:solidFill>
                  <a:srgbClr val="FFFF00"/>
                </a:solidFill>
              </a:rPr>
              <a:t>aorta recess (pSAR)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PPT583"/>
          <p:cNvPicPr>
            <a:picLocks noChangeAspect="1" noChangeArrowheads="1"/>
          </p:cNvPicPr>
          <p:nvPr/>
        </p:nvPicPr>
        <p:blipFill>
          <a:blip r:embed="rId2"/>
          <a:srcRect t="14557" b="13057"/>
          <a:stretch>
            <a:fillRect/>
          </a:stretch>
        </p:blipFill>
        <p:spPr bwMode="auto">
          <a:xfrm>
            <a:off x="1320800" y="1123950"/>
            <a:ext cx="6502400" cy="4706938"/>
          </a:xfrm>
          <a:prstGeom prst="rect">
            <a:avLst/>
          </a:prstGeom>
          <a:noFill/>
          <a:ln w="9525">
            <a:noFill/>
            <a:miter lim="800000"/>
            <a:headEnd/>
            <a:tailEnd/>
          </a:ln>
          <a:effectLst/>
        </p:spPr>
      </p:pic>
      <p:sp>
        <p:nvSpPr>
          <p:cNvPr id="68611" name="Line 3"/>
          <p:cNvSpPr>
            <a:spLocks noChangeShapeType="1"/>
          </p:cNvSpPr>
          <p:nvPr/>
        </p:nvSpPr>
        <p:spPr bwMode="auto">
          <a:xfrm flipH="1">
            <a:off x="5257800" y="2301875"/>
            <a:ext cx="838200" cy="533400"/>
          </a:xfrm>
          <a:prstGeom prst="line">
            <a:avLst/>
          </a:prstGeom>
          <a:noFill/>
          <a:ln w="53975">
            <a:solidFill>
              <a:srgbClr val="FFFF00"/>
            </a:solidFill>
            <a:round/>
            <a:headEnd/>
            <a:tailEnd type="triangle" w="lg" len="lg"/>
          </a:ln>
          <a:effectLst/>
        </p:spPr>
        <p:txBody>
          <a:bodyPr anchor="ctr"/>
          <a:lstStyle/>
          <a:p>
            <a:endParaRPr lang="en-US"/>
          </a:p>
        </p:txBody>
      </p:sp>
      <p:sp>
        <p:nvSpPr>
          <p:cNvPr id="68612" name="Line 7"/>
          <p:cNvSpPr>
            <a:spLocks noChangeShapeType="1"/>
          </p:cNvSpPr>
          <p:nvPr/>
        </p:nvSpPr>
        <p:spPr bwMode="auto">
          <a:xfrm flipH="1">
            <a:off x="4800600" y="1806575"/>
            <a:ext cx="279400" cy="784225"/>
          </a:xfrm>
          <a:prstGeom prst="line">
            <a:avLst/>
          </a:prstGeom>
          <a:noFill/>
          <a:ln w="53975">
            <a:solidFill>
              <a:srgbClr val="FFFF00"/>
            </a:solidFill>
            <a:round/>
            <a:headEnd/>
            <a:tailEnd type="triangle" w="lg" len="lg"/>
          </a:ln>
          <a:effectLst/>
        </p:spPr>
        <p:txBody>
          <a:bodyPr anchor="ctr"/>
          <a:lstStyle/>
          <a:p>
            <a:endParaRPr lang="en-US"/>
          </a:p>
        </p:txBody>
      </p:sp>
      <p:sp>
        <p:nvSpPr>
          <p:cNvPr id="68613" name="Text Box 9"/>
          <p:cNvSpPr txBox="1">
            <a:spLocks noChangeArrowheads="1"/>
          </p:cNvSpPr>
          <p:nvPr/>
        </p:nvSpPr>
        <p:spPr bwMode="auto">
          <a:xfrm>
            <a:off x="4648200" y="3048000"/>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MPA</a:t>
            </a:r>
          </a:p>
        </p:txBody>
      </p:sp>
      <p:sp>
        <p:nvSpPr>
          <p:cNvPr id="68614" name="Text Box 10"/>
          <p:cNvSpPr txBox="1">
            <a:spLocks noChangeArrowheads="1"/>
          </p:cNvSpPr>
          <p:nvPr/>
        </p:nvSpPr>
        <p:spPr bwMode="auto">
          <a:xfrm>
            <a:off x="4724400" y="39624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DA</a:t>
            </a:r>
          </a:p>
        </p:txBody>
      </p:sp>
      <p:sp>
        <p:nvSpPr>
          <p:cNvPr id="68615" name="Text Box 11"/>
          <p:cNvSpPr txBox="1">
            <a:spLocks noChangeArrowheads="1"/>
          </p:cNvSpPr>
          <p:nvPr/>
        </p:nvSpPr>
        <p:spPr bwMode="auto">
          <a:xfrm>
            <a:off x="4152900" y="28956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68616" name="Freeform 14"/>
          <p:cNvSpPr>
            <a:spLocks/>
          </p:cNvSpPr>
          <p:nvPr/>
        </p:nvSpPr>
        <p:spPr bwMode="auto">
          <a:xfrm>
            <a:off x="3810000" y="2362200"/>
            <a:ext cx="1600200" cy="1600200"/>
          </a:xfrm>
          <a:custGeom>
            <a:avLst/>
            <a:gdLst>
              <a:gd name="T0" fmla="*/ 2147483647 w 1008"/>
              <a:gd name="T1" fmla="*/ 2147483647 h 1008"/>
              <a:gd name="T2" fmla="*/ 2147483647 w 1008"/>
              <a:gd name="T3" fmla="*/ 2147483647 h 1008"/>
              <a:gd name="T4" fmla="*/ 2147483647 w 1008"/>
              <a:gd name="T5" fmla="*/ 2147483647 h 1008"/>
              <a:gd name="T6" fmla="*/ 2147483647 w 1008"/>
              <a:gd name="T7" fmla="*/ 2147483647 h 1008"/>
              <a:gd name="T8" fmla="*/ 2147483647 w 1008"/>
              <a:gd name="T9" fmla="*/ 2147483647 h 1008"/>
              <a:gd name="T10" fmla="*/ 2147483647 w 1008"/>
              <a:gd name="T11" fmla="*/ 2147483647 h 1008"/>
              <a:gd name="T12" fmla="*/ 2147483647 w 1008"/>
              <a:gd name="T13" fmla="*/ 2147483647 h 1008"/>
              <a:gd name="T14" fmla="*/ 2147483647 w 1008"/>
              <a:gd name="T15" fmla="*/ 2147483647 h 1008"/>
              <a:gd name="T16" fmla="*/ 2147483647 w 1008"/>
              <a:gd name="T17" fmla="*/ 2147483647 h 1008"/>
              <a:gd name="T18" fmla="*/ 2147483647 w 1008"/>
              <a:gd name="T19" fmla="*/ 2147483647 h 1008"/>
              <a:gd name="T20" fmla="*/ 2147483647 w 1008"/>
              <a:gd name="T21" fmla="*/ 2147483647 h 1008"/>
              <a:gd name="T22" fmla="*/ 2147483647 w 1008"/>
              <a:gd name="T23" fmla="*/ 2147483647 h 1008"/>
              <a:gd name="T24" fmla="*/ 2147483647 w 1008"/>
              <a:gd name="T25" fmla="*/ 2147483647 h 1008"/>
              <a:gd name="T26" fmla="*/ 2147483647 w 1008"/>
              <a:gd name="T27" fmla="*/ 2147483647 h 1008"/>
              <a:gd name="T28" fmla="*/ 2147483647 w 1008"/>
              <a:gd name="T29" fmla="*/ 2147483647 h 1008"/>
              <a:gd name="T30" fmla="*/ 2147483647 w 1008"/>
              <a:gd name="T31" fmla="*/ 2147483647 h 1008"/>
              <a:gd name="T32" fmla="*/ 2147483647 w 1008"/>
              <a:gd name="T33" fmla="*/ 2147483647 h 1008"/>
              <a:gd name="T34" fmla="*/ 0 w 1008"/>
              <a:gd name="T35" fmla="*/ 2147483647 h 1008"/>
              <a:gd name="T36" fmla="*/ 0 w 1008"/>
              <a:gd name="T37" fmla="*/ 2147483647 h 1008"/>
              <a:gd name="T38" fmla="*/ 0 w 1008"/>
              <a:gd name="T39" fmla="*/ 2147483647 h 1008"/>
              <a:gd name="T40" fmla="*/ 2147483647 w 1008"/>
              <a:gd name="T41" fmla="*/ 2147483647 h 1008"/>
              <a:gd name="T42" fmla="*/ 2147483647 w 1008"/>
              <a:gd name="T43" fmla="*/ 2147483647 h 1008"/>
              <a:gd name="T44" fmla="*/ 2147483647 w 1008"/>
              <a:gd name="T45" fmla="*/ 2147483647 h 1008"/>
              <a:gd name="T46" fmla="*/ 2147483647 w 1008"/>
              <a:gd name="T47" fmla="*/ 2147483647 h 1008"/>
              <a:gd name="T48" fmla="*/ 2147483647 w 1008"/>
              <a:gd name="T49" fmla="*/ 0 h 1008"/>
              <a:gd name="T50" fmla="*/ 2147483647 w 1008"/>
              <a:gd name="T51" fmla="*/ 0 h 1008"/>
              <a:gd name="T52" fmla="*/ 2147483647 w 1008"/>
              <a:gd name="T53" fmla="*/ 0 h 1008"/>
              <a:gd name="T54" fmla="*/ 2147483647 w 1008"/>
              <a:gd name="T55" fmla="*/ 2147483647 h 1008"/>
              <a:gd name="T56" fmla="*/ 2147483647 w 1008"/>
              <a:gd name="T57" fmla="*/ 2147483647 h 1008"/>
              <a:gd name="T58" fmla="*/ 2147483647 w 1008"/>
              <a:gd name="T59" fmla="*/ 2147483647 h 1008"/>
              <a:gd name="T60" fmla="*/ 2147483647 w 1008"/>
              <a:gd name="T61" fmla="*/ 2147483647 h 1008"/>
              <a:gd name="T62" fmla="*/ 2147483647 w 1008"/>
              <a:gd name="T63" fmla="*/ 2147483647 h 1008"/>
              <a:gd name="T64" fmla="*/ 2147483647 w 1008"/>
              <a:gd name="T65" fmla="*/ 2147483647 h 1008"/>
              <a:gd name="T66" fmla="*/ 2147483647 w 1008"/>
              <a:gd name="T67" fmla="*/ 2147483647 h 1008"/>
              <a:gd name="T68" fmla="*/ 2147483647 w 1008"/>
              <a:gd name="T69" fmla="*/ 2147483647 h 1008"/>
              <a:gd name="T70" fmla="*/ 2147483647 w 1008"/>
              <a:gd name="T71" fmla="*/ 2147483647 h 1008"/>
              <a:gd name="T72" fmla="*/ 2147483647 w 1008"/>
              <a:gd name="T73" fmla="*/ 2147483647 h 1008"/>
              <a:gd name="T74" fmla="*/ 2147483647 w 1008"/>
              <a:gd name="T75" fmla="*/ 2147483647 h 1008"/>
              <a:gd name="T76" fmla="*/ 2147483647 w 1008"/>
              <a:gd name="T77" fmla="*/ 2147483647 h 1008"/>
              <a:gd name="T78" fmla="*/ 2147483647 w 1008"/>
              <a:gd name="T79" fmla="*/ 2147483647 h 1008"/>
              <a:gd name="T80" fmla="*/ 2147483647 w 1008"/>
              <a:gd name="T81" fmla="*/ 2147483647 h 1008"/>
              <a:gd name="T82" fmla="*/ 2147483647 w 1008"/>
              <a:gd name="T83" fmla="*/ 2147483647 h 100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008" h="1008">
                <a:moveTo>
                  <a:pt x="1008" y="816"/>
                </a:moveTo>
                <a:lnTo>
                  <a:pt x="960" y="912"/>
                </a:lnTo>
                <a:lnTo>
                  <a:pt x="912" y="1008"/>
                </a:lnTo>
                <a:lnTo>
                  <a:pt x="864" y="1008"/>
                </a:lnTo>
                <a:lnTo>
                  <a:pt x="816" y="1008"/>
                </a:lnTo>
                <a:lnTo>
                  <a:pt x="768" y="960"/>
                </a:lnTo>
                <a:lnTo>
                  <a:pt x="672" y="864"/>
                </a:lnTo>
                <a:lnTo>
                  <a:pt x="624" y="864"/>
                </a:lnTo>
                <a:lnTo>
                  <a:pt x="576" y="864"/>
                </a:lnTo>
                <a:lnTo>
                  <a:pt x="480" y="912"/>
                </a:lnTo>
                <a:lnTo>
                  <a:pt x="432" y="912"/>
                </a:lnTo>
                <a:lnTo>
                  <a:pt x="384" y="864"/>
                </a:lnTo>
                <a:lnTo>
                  <a:pt x="336" y="816"/>
                </a:lnTo>
                <a:lnTo>
                  <a:pt x="288" y="816"/>
                </a:lnTo>
                <a:lnTo>
                  <a:pt x="240" y="864"/>
                </a:lnTo>
                <a:lnTo>
                  <a:pt x="192" y="864"/>
                </a:lnTo>
                <a:lnTo>
                  <a:pt x="144" y="816"/>
                </a:lnTo>
                <a:lnTo>
                  <a:pt x="0" y="768"/>
                </a:lnTo>
                <a:lnTo>
                  <a:pt x="0" y="720"/>
                </a:lnTo>
                <a:lnTo>
                  <a:pt x="0" y="624"/>
                </a:lnTo>
                <a:lnTo>
                  <a:pt x="48" y="528"/>
                </a:lnTo>
                <a:lnTo>
                  <a:pt x="96" y="384"/>
                </a:lnTo>
                <a:lnTo>
                  <a:pt x="144" y="240"/>
                </a:lnTo>
                <a:lnTo>
                  <a:pt x="192" y="96"/>
                </a:lnTo>
                <a:lnTo>
                  <a:pt x="288" y="0"/>
                </a:lnTo>
                <a:lnTo>
                  <a:pt x="312" y="0"/>
                </a:lnTo>
                <a:lnTo>
                  <a:pt x="336" y="0"/>
                </a:lnTo>
                <a:lnTo>
                  <a:pt x="432" y="48"/>
                </a:lnTo>
                <a:lnTo>
                  <a:pt x="480" y="96"/>
                </a:lnTo>
                <a:lnTo>
                  <a:pt x="528" y="144"/>
                </a:lnTo>
                <a:lnTo>
                  <a:pt x="576" y="144"/>
                </a:lnTo>
                <a:lnTo>
                  <a:pt x="636" y="174"/>
                </a:lnTo>
                <a:lnTo>
                  <a:pt x="624" y="192"/>
                </a:lnTo>
                <a:lnTo>
                  <a:pt x="672" y="192"/>
                </a:lnTo>
                <a:lnTo>
                  <a:pt x="732" y="216"/>
                </a:lnTo>
                <a:lnTo>
                  <a:pt x="774" y="222"/>
                </a:lnTo>
                <a:lnTo>
                  <a:pt x="864" y="288"/>
                </a:lnTo>
                <a:lnTo>
                  <a:pt x="912" y="336"/>
                </a:lnTo>
                <a:lnTo>
                  <a:pt x="948" y="456"/>
                </a:lnTo>
                <a:lnTo>
                  <a:pt x="954" y="648"/>
                </a:lnTo>
                <a:lnTo>
                  <a:pt x="1008" y="720"/>
                </a:lnTo>
                <a:lnTo>
                  <a:pt x="1008" y="816"/>
                </a:lnTo>
                <a:close/>
              </a:path>
            </a:pathLst>
          </a:custGeom>
          <a:noFill/>
          <a:ln w="38100" cap="flat" cmpd="sng">
            <a:solidFill>
              <a:srgbClr val="FFFF00"/>
            </a:solidFill>
            <a:prstDash val="solid"/>
            <a:round/>
            <a:headEnd/>
            <a:tailEnd/>
          </a:ln>
          <a:effectLst/>
        </p:spPr>
        <p:txBody>
          <a:bodyPr anchor="ctr"/>
          <a:lstStyle/>
          <a:p>
            <a:endParaRPr lang="en-US"/>
          </a:p>
        </p:txBody>
      </p:sp>
      <p:sp>
        <p:nvSpPr>
          <p:cNvPr id="68617" name="Rectangle 2"/>
          <p:cNvSpPr>
            <a:spLocks noChangeArrowheads="1"/>
          </p:cNvSpPr>
          <p:nvPr/>
        </p:nvSpPr>
        <p:spPr bwMode="auto">
          <a:xfrm>
            <a:off x="914400" y="5802313"/>
            <a:ext cx="7696200" cy="369887"/>
          </a:xfrm>
          <a:prstGeom prst="rect">
            <a:avLst/>
          </a:prstGeom>
          <a:noFill/>
          <a:ln w="9525">
            <a:noFill/>
            <a:miter lim="800000"/>
            <a:headEnd/>
            <a:tailEnd/>
          </a:ln>
        </p:spPr>
        <p:txBody>
          <a:bodyPr>
            <a:spAutoFit/>
          </a:bodyPr>
          <a:lstStyle/>
          <a:p>
            <a:r>
              <a:rPr lang="en-US"/>
              <a:t>AA=ascending aorta, DA=descending aorta, MPA=main pulmonary artery</a:t>
            </a:r>
          </a:p>
        </p:txBody>
      </p:sp>
      <p:sp>
        <p:nvSpPr>
          <p:cNvPr id="68618" name="Rectangle 13"/>
          <p:cNvSpPr>
            <a:spLocks noChangeArrowheads="1"/>
          </p:cNvSpPr>
          <p:nvPr/>
        </p:nvSpPr>
        <p:spPr bwMode="auto">
          <a:xfrm>
            <a:off x="2232025" y="2212975"/>
            <a:ext cx="1519238" cy="369888"/>
          </a:xfrm>
          <a:prstGeom prst="rect">
            <a:avLst/>
          </a:prstGeom>
          <a:noFill/>
          <a:ln w="9525">
            <a:noFill/>
            <a:miter lim="800000"/>
            <a:headEnd/>
            <a:tailEnd/>
          </a:ln>
        </p:spPr>
        <p:txBody>
          <a:bodyPr wrap="none">
            <a:spAutoFit/>
          </a:bodyPr>
          <a:lstStyle/>
          <a:p>
            <a:r>
              <a:rPr lang="en-US" b="1">
                <a:solidFill>
                  <a:srgbClr val="FFFF00"/>
                </a:solidFill>
              </a:rPr>
              <a:t>Pericardium</a:t>
            </a:r>
            <a:endParaRPr lang="en-US">
              <a:solidFill>
                <a:srgbClr val="FFFF00"/>
              </a:solidFill>
            </a:endParaRPr>
          </a:p>
        </p:txBody>
      </p:sp>
      <p:sp>
        <p:nvSpPr>
          <p:cNvPr id="68619" name="Line 10"/>
          <p:cNvSpPr>
            <a:spLocks noChangeShapeType="1"/>
          </p:cNvSpPr>
          <p:nvPr/>
        </p:nvSpPr>
        <p:spPr bwMode="auto">
          <a:xfrm>
            <a:off x="3055938" y="2527300"/>
            <a:ext cx="752475" cy="762000"/>
          </a:xfrm>
          <a:prstGeom prst="line">
            <a:avLst/>
          </a:prstGeom>
          <a:noFill/>
          <a:ln w="53975">
            <a:solidFill>
              <a:srgbClr val="FFFF00"/>
            </a:solidFill>
            <a:round/>
            <a:headEnd/>
            <a:tailEnd type="triangle" w="lg" len="lg"/>
          </a:ln>
          <a:effectLst/>
        </p:spPr>
        <p:txBody>
          <a:bodyPr anchor="ctr"/>
          <a:lstStyle/>
          <a:p>
            <a:endParaRPr lang="en-US"/>
          </a:p>
        </p:txBody>
      </p:sp>
      <p:sp>
        <p:nvSpPr>
          <p:cNvPr id="68620" name="Rectangle 13"/>
          <p:cNvSpPr>
            <a:spLocks noChangeArrowheads="1"/>
          </p:cNvSpPr>
          <p:nvPr/>
        </p:nvSpPr>
        <p:spPr bwMode="auto">
          <a:xfrm>
            <a:off x="4740275" y="1436688"/>
            <a:ext cx="1519238" cy="369887"/>
          </a:xfrm>
          <a:prstGeom prst="rect">
            <a:avLst/>
          </a:prstGeom>
          <a:noFill/>
          <a:ln w="9525">
            <a:noFill/>
            <a:miter lim="800000"/>
            <a:headEnd/>
            <a:tailEnd/>
          </a:ln>
        </p:spPr>
        <p:txBody>
          <a:bodyPr wrap="none">
            <a:spAutoFit/>
          </a:bodyPr>
          <a:lstStyle/>
          <a:p>
            <a:r>
              <a:rPr lang="en-US" b="1">
                <a:solidFill>
                  <a:srgbClr val="FFFF00"/>
                </a:solidFill>
              </a:rPr>
              <a:t>Pericardium</a:t>
            </a:r>
            <a:endParaRPr lang="en-US">
              <a:solidFill>
                <a:srgbClr val="FFFF00"/>
              </a:solidFill>
            </a:endParaRPr>
          </a:p>
        </p:txBody>
      </p:sp>
      <p:sp>
        <p:nvSpPr>
          <p:cNvPr id="68621" name="Rectangle 13"/>
          <p:cNvSpPr>
            <a:spLocks noChangeArrowheads="1"/>
          </p:cNvSpPr>
          <p:nvPr/>
        </p:nvSpPr>
        <p:spPr bwMode="auto">
          <a:xfrm>
            <a:off x="5697538" y="1931988"/>
            <a:ext cx="1519237" cy="369887"/>
          </a:xfrm>
          <a:prstGeom prst="rect">
            <a:avLst/>
          </a:prstGeom>
          <a:noFill/>
          <a:ln w="9525">
            <a:noFill/>
            <a:miter lim="800000"/>
            <a:headEnd/>
            <a:tailEnd/>
          </a:ln>
        </p:spPr>
        <p:txBody>
          <a:bodyPr wrap="none">
            <a:spAutoFit/>
          </a:bodyPr>
          <a:lstStyle/>
          <a:p>
            <a:r>
              <a:rPr lang="en-US" b="1">
                <a:solidFill>
                  <a:srgbClr val="FFFF00"/>
                </a:solidFill>
              </a:rPr>
              <a:t>Pericardium</a:t>
            </a:r>
            <a:endParaRPr lang="en-US">
              <a:solidFill>
                <a:srgbClr val="FFFF00"/>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PPT582"/>
          <p:cNvPicPr>
            <a:picLocks noChangeAspect="1" noChangeArrowheads="1"/>
          </p:cNvPicPr>
          <p:nvPr/>
        </p:nvPicPr>
        <p:blipFill>
          <a:blip r:embed="rId2"/>
          <a:srcRect t="5743" b="5420"/>
          <a:stretch>
            <a:fillRect/>
          </a:stretch>
        </p:blipFill>
        <p:spPr bwMode="auto">
          <a:xfrm>
            <a:off x="1320800" y="381000"/>
            <a:ext cx="6502400" cy="5472113"/>
          </a:xfrm>
          <a:prstGeom prst="rect">
            <a:avLst/>
          </a:prstGeom>
          <a:noFill/>
          <a:ln w="9525">
            <a:noFill/>
            <a:miter lim="800000"/>
            <a:headEnd/>
            <a:tailEnd/>
          </a:ln>
          <a:effectLst/>
        </p:spPr>
      </p:pic>
      <p:sp>
        <p:nvSpPr>
          <p:cNvPr id="69635" name="Text Box 3"/>
          <p:cNvSpPr txBox="1">
            <a:spLocks noChangeArrowheads="1"/>
          </p:cNvSpPr>
          <p:nvPr/>
        </p:nvSpPr>
        <p:spPr bwMode="auto">
          <a:xfrm>
            <a:off x="4800600" y="4194175"/>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DA</a:t>
            </a:r>
          </a:p>
        </p:txBody>
      </p:sp>
      <p:sp>
        <p:nvSpPr>
          <p:cNvPr id="69636" name="Line 4"/>
          <p:cNvSpPr>
            <a:spLocks noChangeShapeType="1"/>
          </p:cNvSpPr>
          <p:nvPr/>
        </p:nvSpPr>
        <p:spPr bwMode="auto">
          <a:xfrm flipH="1">
            <a:off x="5638800" y="2884488"/>
            <a:ext cx="914400" cy="457200"/>
          </a:xfrm>
          <a:prstGeom prst="line">
            <a:avLst/>
          </a:prstGeom>
          <a:noFill/>
          <a:ln w="53975">
            <a:solidFill>
              <a:srgbClr val="FFFF00"/>
            </a:solidFill>
            <a:round/>
            <a:headEnd/>
            <a:tailEnd type="triangle" w="lg" len="lg"/>
          </a:ln>
          <a:effectLst/>
        </p:spPr>
        <p:txBody>
          <a:bodyPr anchor="ctr"/>
          <a:lstStyle/>
          <a:p>
            <a:endParaRPr lang="en-US"/>
          </a:p>
        </p:txBody>
      </p:sp>
      <p:sp>
        <p:nvSpPr>
          <p:cNvPr id="69637" name="Text Box 6"/>
          <p:cNvSpPr txBox="1">
            <a:spLocks noChangeArrowheads="1"/>
          </p:cNvSpPr>
          <p:nvPr/>
        </p:nvSpPr>
        <p:spPr bwMode="auto">
          <a:xfrm>
            <a:off x="4191000" y="2732088"/>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69638" name="Text Box 7"/>
          <p:cNvSpPr txBox="1">
            <a:spLocks noChangeArrowheads="1"/>
          </p:cNvSpPr>
          <p:nvPr/>
        </p:nvSpPr>
        <p:spPr bwMode="auto">
          <a:xfrm>
            <a:off x="3746500" y="3005138"/>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SVC</a:t>
            </a:r>
          </a:p>
        </p:txBody>
      </p:sp>
      <p:sp>
        <p:nvSpPr>
          <p:cNvPr id="69639" name="Text Box 8"/>
          <p:cNvSpPr txBox="1">
            <a:spLocks noChangeArrowheads="1"/>
          </p:cNvSpPr>
          <p:nvPr/>
        </p:nvSpPr>
        <p:spPr bwMode="auto">
          <a:xfrm>
            <a:off x="3929063" y="3324225"/>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PA</a:t>
            </a:r>
          </a:p>
        </p:txBody>
      </p:sp>
      <p:sp>
        <p:nvSpPr>
          <p:cNvPr id="69640" name="Text Box 11"/>
          <p:cNvSpPr txBox="1">
            <a:spLocks noChangeArrowheads="1"/>
          </p:cNvSpPr>
          <p:nvPr/>
        </p:nvSpPr>
        <p:spPr bwMode="auto">
          <a:xfrm>
            <a:off x="5181600" y="3265488"/>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LA</a:t>
            </a:r>
          </a:p>
        </p:txBody>
      </p:sp>
      <p:sp>
        <p:nvSpPr>
          <p:cNvPr id="69641" name="Text Box 12"/>
          <p:cNvSpPr txBox="1">
            <a:spLocks noChangeArrowheads="1"/>
          </p:cNvSpPr>
          <p:nvPr/>
        </p:nvSpPr>
        <p:spPr bwMode="auto">
          <a:xfrm>
            <a:off x="5994400" y="2198688"/>
            <a:ext cx="1828800" cy="646112"/>
          </a:xfrm>
          <a:prstGeom prst="rect">
            <a:avLst/>
          </a:prstGeom>
          <a:noFill/>
          <a:ln w="9525">
            <a:noFill/>
            <a:miter lim="800000"/>
            <a:headEnd/>
            <a:tailEnd/>
          </a:ln>
          <a:effectLst/>
        </p:spPr>
        <p:txBody>
          <a:bodyPr>
            <a:spAutoFit/>
          </a:bodyPr>
          <a:lstStyle/>
          <a:p>
            <a:pPr>
              <a:spcBef>
                <a:spcPct val="50000"/>
              </a:spcBef>
            </a:pPr>
            <a:r>
              <a:rPr lang="en-US" b="1">
                <a:solidFill>
                  <a:srgbClr val="FFFF00"/>
                </a:solidFill>
              </a:rPr>
              <a:t>Left pulmonic recess (LPR)</a:t>
            </a:r>
          </a:p>
        </p:txBody>
      </p:sp>
      <p:sp>
        <p:nvSpPr>
          <p:cNvPr id="69642" name="Text Box 13"/>
          <p:cNvSpPr txBox="1">
            <a:spLocks noChangeArrowheads="1"/>
          </p:cNvSpPr>
          <p:nvPr/>
        </p:nvSpPr>
        <p:spPr bwMode="auto">
          <a:xfrm>
            <a:off x="2411413" y="741363"/>
            <a:ext cx="2097087" cy="923925"/>
          </a:xfrm>
          <a:prstGeom prst="rect">
            <a:avLst/>
          </a:prstGeom>
          <a:noFill/>
          <a:ln w="9525">
            <a:noFill/>
            <a:miter lim="800000"/>
            <a:headEnd/>
            <a:tailEnd/>
          </a:ln>
          <a:effectLst/>
        </p:spPr>
        <p:txBody>
          <a:bodyPr>
            <a:spAutoFit/>
          </a:bodyPr>
          <a:lstStyle/>
          <a:p>
            <a:pPr>
              <a:spcBef>
                <a:spcPct val="50000"/>
              </a:spcBef>
            </a:pPr>
            <a:r>
              <a:rPr lang="en-US" b="1">
                <a:solidFill>
                  <a:srgbClr val="FFFF00"/>
                </a:solidFill>
              </a:rPr>
              <a:t>Right superior aortic recess (rSAR)</a:t>
            </a:r>
          </a:p>
        </p:txBody>
      </p:sp>
      <p:sp>
        <p:nvSpPr>
          <p:cNvPr id="69643" name="Freeform 15"/>
          <p:cNvSpPr>
            <a:spLocks/>
          </p:cNvSpPr>
          <p:nvPr/>
        </p:nvSpPr>
        <p:spPr bwMode="auto">
          <a:xfrm>
            <a:off x="3733800" y="1817688"/>
            <a:ext cx="2066925" cy="2133600"/>
          </a:xfrm>
          <a:custGeom>
            <a:avLst/>
            <a:gdLst>
              <a:gd name="T0" fmla="*/ 2147483647 w 1302"/>
              <a:gd name="T1" fmla="*/ 0 h 1344"/>
              <a:gd name="T2" fmla="*/ 2147483647 w 1302"/>
              <a:gd name="T3" fmla="*/ 0 h 1344"/>
              <a:gd name="T4" fmla="*/ 2147483647 w 1302"/>
              <a:gd name="T5" fmla="*/ 0 h 1344"/>
              <a:gd name="T6" fmla="*/ 2147483647 w 1302"/>
              <a:gd name="T7" fmla="*/ 0 h 1344"/>
              <a:gd name="T8" fmla="*/ 2147483647 w 1302"/>
              <a:gd name="T9" fmla="*/ 2147483647 h 1344"/>
              <a:gd name="T10" fmla="*/ 2147483647 w 1302"/>
              <a:gd name="T11" fmla="*/ 2147483647 h 1344"/>
              <a:gd name="T12" fmla="*/ 2147483647 w 1302"/>
              <a:gd name="T13" fmla="*/ 2147483647 h 1344"/>
              <a:gd name="T14" fmla="*/ 2147483647 w 1302"/>
              <a:gd name="T15" fmla="*/ 2147483647 h 1344"/>
              <a:gd name="T16" fmla="*/ 2147483647 w 1302"/>
              <a:gd name="T17" fmla="*/ 2147483647 h 1344"/>
              <a:gd name="T18" fmla="*/ 2147483647 w 1302"/>
              <a:gd name="T19" fmla="*/ 2147483647 h 1344"/>
              <a:gd name="T20" fmla="*/ 2147483647 w 1302"/>
              <a:gd name="T21" fmla="*/ 2147483647 h 1344"/>
              <a:gd name="T22" fmla="*/ 2147483647 w 1302"/>
              <a:gd name="T23" fmla="*/ 2147483647 h 1344"/>
              <a:gd name="T24" fmla="*/ 2147483647 w 1302"/>
              <a:gd name="T25" fmla="*/ 2147483647 h 1344"/>
              <a:gd name="T26" fmla="*/ 2147483647 w 1302"/>
              <a:gd name="T27" fmla="*/ 2147483647 h 1344"/>
              <a:gd name="T28" fmla="*/ 2147483647 w 1302"/>
              <a:gd name="T29" fmla="*/ 2147483647 h 1344"/>
              <a:gd name="T30" fmla="*/ 2147483647 w 1302"/>
              <a:gd name="T31" fmla="*/ 2147483647 h 1344"/>
              <a:gd name="T32" fmla="*/ 2147483647 w 1302"/>
              <a:gd name="T33" fmla="*/ 2147483647 h 1344"/>
              <a:gd name="T34" fmla="*/ 2147483647 w 1302"/>
              <a:gd name="T35" fmla="*/ 2147483647 h 1344"/>
              <a:gd name="T36" fmla="*/ 2147483647 w 1302"/>
              <a:gd name="T37" fmla="*/ 2147483647 h 1344"/>
              <a:gd name="T38" fmla="*/ 2147483647 w 1302"/>
              <a:gd name="T39" fmla="*/ 2147483647 h 1344"/>
              <a:gd name="T40" fmla="*/ 2147483647 w 1302"/>
              <a:gd name="T41" fmla="*/ 2147483647 h 1344"/>
              <a:gd name="T42" fmla="*/ 2147483647 w 1302"/>
              <a:gd name="T43" fmla="*/ 2147483647 h 1344"/>
              <a:gd name="T44" fmla="*/ 2147483647 w 1302"/>
              <a:gd name="T45" fmla="*/ 2147483647 h 1344"/>
              <a:gd name="T46" fmla="*/ 2147483647 w 1302"/>
              <a:gd name="T47" fmla="*/ 2147483647 h 1344"/>
              <a:gd name="T48" fmla="*/ 2147483647 w 1302"/>
              <a:gd name="T49" fmla="*/ 2147483647 h 1344"/>
              <a:gd name="T50" fmla="*/ 2147483647 w 1302"/>
              <a:gd name="T51" fmla="*/ 2147483647 h 1344"/>
              <a:gd name="T52" fmla="*/ 2147483647 w 1302"/>
              <a:gd name="T53" fmla="*/ 2147483647 h 1344"/>
              <a:gd name="T54" fmla="*/ 2147483647 w 1302"/>
              <a:gd name="T55" fmla="*/ 2147483647 h 1344"/>
              <a:gd name="T56" fmla="*/ 0 w 1302"/>
              <a:gd name="T57" fmla="*/ 2147483647 h 1344"/>
              <a:gd name="T58" fmla="*/ 0 w 1302"/>
              <a:gd name="T59" fmla="*/ 2147483647 h 1344"/>
              <a:gd name="T60" fmla="*/ 0 w 1302"/>
              <a:gd name="T61" fmla="*/ 2147483647 h 1344"/>
              <a:gd name="T62" fmla="*/ 0 w 1302"/>
              <a:gd name="T63" fmla="*/ 2147483647 h 1344"/>
              <a:gd name="T64" fmla="*/ 2147483647 w 1302"/>
              <a:gd name="T65" fmla="*/ 2147483647 h 1344"/>
              <a:gd name="T66" fmla="*/ 2147483647 w 1302"/>
              <a:gd name="T67" fmla="*/ 2147483647 h 1344"/>
              <a:gd name="T68" fmla="*/ 2147483647 w 1302"/>
              <a:gd name="T69" fmla="*/ 2147483647 h 1344"/>
              <a:gd name="T70" fmla="*/ 2147483647 w 1302"/>
              <a:gd name="T71" fmla="*/ 2147483647 h 1344"/>
              <a:gd name="T72" fmla="*/ 2147483647 w 1302"/>
              <a:gd name="T73" fmla="*/ 2147483647 h 1344"/>
              <a:gd name="T74" fmla="*/ 2147483647 w 1302"/>
              <a:gd name="T75" fmla="*/ 2147483647 h 1344"/>
              <a:gd name="T76" fmla="*/ 2147483647 w 1302"/>
              <a:gd name="T77" fmla="*/ 2147483647 h 1344"/>
              <a:gd name="T78" fmla="*/ 2147483647 w 1302"/>
              <a:gd name="T79" fmla="*/ 2147483647 h 1344"/>
              <a:gd name="T80" fmla="*/ 2147483647 w 1302"/>
              <a:gd name="T81" fmla="*/ 2147483647 h 1344"/>
              <a:gd name="T82" fmla="*/ 2147483647 w 1302"/>
              <a:gd name="T83" fmla="*/ 0 h 1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302" h="1344">
                <a:moveTo>
                  <a:pt x="288" y="0"/>
                </a:moveTo>
                <a:lnTo>
                  <a:pt x="336" y="0"/>
                </a:lnTo>
                <a:lnTo>
                  <a:pt x="384" y="0"/>
                </a:lnTo>
                <a:lnTo>
                  <a:pt x="432" y="0"/>
                </a:lnTo>
                <a:lnTo>
                  <a:pt x="528" y="48"/>
                </a:lnTo>
                <a:lnTo>
                  <a:pt x="594" y="138"/>
                </a:lnTo>
                <a:lnTo>
                  <a:pt x="720" y="192"/>
                </a:lnTo>
                <a:lnTo>
                  <a:pt x="864" y="252"/>
                </a:lnTo>
                <a:lnTo>
                  <a:pt x="1056" y="288"/>
                </a:lnTo>
                <a:lnTo>
                  <a:pt x="1152" y="288"/>
                </a:lnTo>
                <a:lnTo>
                  <a:pt x="1230" y="366"/>
                </a:lnTo>
                <a:lnTo>
                  <a:pt x="1266" y="480"/>
                </a:lnTo>
                <a:lnTo>
                  <a:pt x="1302" y="750"/>
                </a:lnTo>
                <a:lnTo>
                  <a:pt x="1272" y="978"/>
                </a:lnTo>
                <a:lnTo>
                  <a:pt x="1110" y="1164"/>
                </a:lnTo>
                <a:lnTo>
                  <a:pt x="1014" y="1212"/>
                </a:lnTo>
                <a:lnTo>
                  <a:pt x="786" y="1308"/>
                </a:lnTo>
                <a:lnTo>
                  <a:pt x="672" y="1344"/>
                </a:lnTo>
                <a:lnTo>
                  <a:pt x="576" y="1344"/>
                </a:lnTo>
                <a:lnTo>
                  <a:pt x="480" y="1344"/>
                </a:lnTo>
                <a:lnTo>
                  <a:pt x="372" y="1326"/>
                </a:lnTo>
                <a:lnTo>
                  <a:pt x="318" y="1266"/>
                </a:lnTo>
                <a:lnTo>
                  <a:pt x="240" y="1200"/>
                </a:lnTo>
                <a:lnTo>
                  <a:pt x="192" y="1152"/>
                </a:lnTo>
                <a:lnTo>
                  <a:pt x="192" y="1104"/>
                </a:lnTo>
                <a:lnTo>
                  <a:pt x="144" y="1056"/>
                </a:lnTo>
                <a:lnTo>
                  <a:pt x="96" y="1008"/>
                </a:lnTo>
                <a:lnTo>
                  <a:pt x="96" y="960"/>
                </a:lnTo>
                <a:lnTo>
                  <a:pt x="0" y="912"/>
                </a:lnTo>
                <a:lnTo>
                  <a:pt x="0" y="864"/>
                </a:lnTo>
                <a:lnTo>
                  <a:pt x="0" y="816"/>
                </a:lnTo>
                <a:lnTo>
                  <a:pt x="0" y="672"/>
                </a:lnTo>
                <a:lnTo>
                  <a:pt x="48" y="576"/>
                </a:lnTo>
                <a:lnTo>
                  <a:pt x="96" y="480"/>
                </a:lnTo>
                <a:lnTo>
                  <a:pt x="96" y="432"/>
                </a:lnTo>
                <a:lnTo>
                  <a:pt x="96" y="384"/>
                </a:lnTo>
                <a:lnTo>
                  <a:pt x="96" y="288"/>
                </a:lnTo>
                <a:lnTo>
                  <a:pt x="144" y="240"/>
                </a:lnTo>
                <a:lnTo>
                  <a:pt x="144" y="192"/>
                </a:lnTo>
                <a:lnTo>
                  <a:pt x="192" y="96"/>
                </a:lnTo>
                <a:lnTo>
                  <a:pt x="192" y="48"/>
                </a:lnTo>
                <a:lnTo>
                  <a:pt x="288" y="0"/>
                </a:lnTo>
                <a:close/>
              </a:path>
            </a:pathLst>
          </a:custGeom>
          <a:noFill/>
          <a:ln w="38100" cap="flat" cmpd="sng">
            <a:solidFill>
              <a:srgbClr val="FFFF00"/>
            </a:solidFill>
            <a:prstDash val="solid"/>
            <a:round/>
            <a:headEnd/>
            <a:tailEnd/>
          </a:ln>
          <a:effectLst/>
        </p:spPr>
        <p:txBody>
          <a:bodyPr anchor="ctr"/>
          <a:lstStyle/>
          <a:p>
            <a:endParaRPr lang="en-US"/>
          </a:p>
        </p:txBody>
      </p:sp>
      <p:sp>
        <p:nvSpPr>
          <p:cNvPr id="69644" name="Line 9"/>
          <p:cNvSpPr>
            <a:spLocks noChangeShapeType="1"/>
          </p:cNvSpPr>
          <p:nvPr/>
        </p:nvSpPr>
        <p:spPr bwMode="auto">
          <a:xfrm>
            <a:off x="3352800" y="1665288"/>
            <a:ext cx="838200" cy="533400"/>
          </a:xfrm>
          <a:prstGeom prst="line">
            <a:avLst/>
          </a:prstGeom>
          <a:noFill/>
          <a:ln w="53975">
            <a:solidFill>
              <a:srgbClr val="FFFF00"/>
            </a:solidFill>
            <a:round/>
            <a:headEnd/>
            <a:tailEnd type="triangle" w="lg" len="lg"/>
          </a:ln>
          <a:effectLst/>
        </p:spPr>
        <p:txBody>
          <a:bodyPr anchor="ctr"/>
          <a:lstStyle/>
          <a:p>
            <a:endParaRPr lang="en-US"/>
          </a:p>
        </p:txBody>
      </p:sp>
      <p:sp>
        <p:nvSpPr>
          <p:cNvPr id="69645" name="Line 10"/>
          <p:cNvSpPr>
            <a:spLocks noChangeShapeType="1"/>
          </p:cNvSpPr>
          <p:nvPr/>
        </p:nvSpPr>
        <p:spPr bwMode="auto">
          <a:xfrm>
            <a:off x="3352800" y="1665288"/>
            <a:ext cx="609600" cy="914400"/>
          </a:xfrm>
          <a:prstGeom prst="line">
            <a:avLst/>
          </a:prstGeom>
          <a:noFill/>
          <a:ln w="53975">
            <a:solidFill>
              <a:srgbClr val="FFFF00"/>
            </a:solidFill>
            <a:round/>
            <a:headEnd/>
            <a:tailEnd type="triangle" w="lg" len="lg"/>
          </a:ln>
          <a:effectLst/>
        </p:spPr>
        <p:txBody>
          <a:bodyPr anchor="ctr"/>
          <a:lstStyle/>
          <a:p>
            <a:endParaRPr lang="en-US"/>
          </a:p>
        </p:txBody>
      </p:sp>
      <p:sp>
        <p:nvSpPr>
          <p:cNvPr id="69646" name="Rectangle 2"/>
          <p:cNvSpPr>
            <a:spLocks noChangeArrowheads="1"/>
          </p:cNvSpPr>
          <p:nvPr/>
        </p:nvSpPr>
        <p:spPr bwMode="auto">
          <a:xfrm>
            <a:off x="1320800" y="5802313"/>
            <a:ext cx="7137400" cy="584200"/>
          </a:xfrm>
          <a:prstGeom prst="rect">
            <a:avLst/>
          </a:prstGeom>
          <a:noFill/>
          <a:ln w="9525">
            <a:noFill/>
            <a:miter lim="800000"/>
            <a:headEnd/>
            <a:tailEnd/>
          </a:ln>
        </p:spPr>
        <p:txBody>
          <a:bodyPr>
            <a:spAutoFit/>
          </a:bodyPr>
          <a:lstStyle/>
          <a:p>
            <a:r>
              <a:rPr lang="en-US" sz="1600"/>
              <a:t>AA=ascending aorta, DA=descending aorta, V=superior vena cava, </a:t>
            </a:r>
          </a:p>
          <a:p>
            <a:r>
              <a:rPr lang="en-US" sz="1600"/>
              <a:t>PA=main pulmonary artery, PA=right pulmonary artery, LA=left atrium</a:t>
            </a:r>
          </a:p>
        </p:txBody>
      </p:sp>
      <p:sp>
        <p:nvSpPr>
          <p:cNvPr id="69647" name="Line 10"/>
          <p:cNvSpPr>
            <a:spLocks noChangeShapeType="1"/>
          </p:cNvSpPr>
          <p:nvPr/>
        </p:nvSpPr>
        <p:spPr bwMode="auto">
          <a:xfrm flipV="1">
            <a:off x="3124200" y="3727450"/>
            <a:ext cx="982663" cy="971550"/>
          </a:xfrm>
          <a:prstGeom prst="line">
            <a:avLst/>
          </a:prstGeom>
          <a:noFill/>
          <a:ln w="53975">
            <a:solidFill>
              <a:srgbClr val="FFFF00"/>
            </a:solidFill>
            <a:round/>
            <a:headEnd/>
            <a:tailEnd type="triangle" w="lg" len="lg"/>
          </a:ln>
          <a:effectLst/>
        </p:spPr>
        <p:txBody>
          <a:bodyPr anchor="ctr"/>
          <a:lstStyle/>
          <a:p>
            <a:endParaRPr lang="en-US"/>
          </a:p>
        </p:txBody>
      </p:sp>
      <p:sp>
        <p:nvSpPr>
          <p:cNvPr id="69648" name="Rectangle 15"/>
          <p:cNvSpPr>
            <a:spLocks noChangeArrowheads="1"/>
          </p:cNvSpPr>
          <p:nvPr/>
        </p:nvSpPr>
        <p:spPr bwMode="auto">
          <a:xfrm>
            <a:off x="2411413" y="4648200"/>
            <a:ext cx="1517650" cy="369888"/>
          </a:xfrm>
          <a:prstGeom prst="rect">
            <a:avLst/>
          </a:prstGeom>
          <a:noFill/>
          <a:ln w="9525">
            <a:noFill/>
            <a:miter lim="800000"/>
            <a:headEnd/>
            <a:tailEnd/>
          </a:ln>
        </p:spPr>
        <p:txBody>
          <a:bodyPr wrap="none">
            <a:spAutoFit/>
          </a:bodyPr>
          <a:lstStyle/>
          <a:p>
            <a:r>
              <a:rPr lang="en-US" b="1">
                <a:solidFill>
                  <a:srgbClr val="FFFF00"/>
                </a:solidFill>
              </a:rPr>
              <a:t>Pericardium</a:t>
            </a:r>
            <a:endParaRPr lang="en-US">
              <a:solidFill>
                <a:srgbClr val="FFFF00"/>
              </a:solidFill>
            </a:endParaRPr>
          </a:p>
        </p:txBody>
      </p:sp>
      <p:sp>
        <p:nvSpPr>
          <p:cNvPr id="69649" name="Rectangle 13"/>
          <p:cNvSpPr>
            <a:spLocks noChangeArrowheads="1"/>
          </p:cNvSpPr>
          <p:nvPr/>
        </p:nvSpPr>
        <p:spPr bwMode="auto">
          <a:xfrm>
            <a:off x="5259388" y="1131888"/>
            <a:ext cx="1520825" cy="369887"/>
          </a:xfrm>
          <a:prstGeom prst="rect">
            <a:avLst/>
          </a:prstGeom>
          <a:noFill/>
          <a:ln w="9525">
            <a:noFill/>
            <a:miter lim="800000"/>
            <a:headEnd/>
            <a:tailEnd/>
          </a:ln>
        </p:spPr>
        <p:txBody>
          <a:bodyPr wrap="none">
            <a:spAutoFit/>
          </a:bodyPr>
          <a:lstStyle/>
          <a:p>
            <a:r>
              <a:rPr lang="en-US" b="1">
                <a:solidFill>
                  <a:srgbClr val="FFFF00"/>
                </a:solidFill>
              </a:rPr>
              <a:t>Pericardium</a:t>
            </a:r>
            <a:endParaRPr lang="en-US">
              <a:solidFill>
                <a:srgbClr val="FFFF00"/>
              </a:solidFill>
            </a:endParaRPr>
          </a:p>
        </p:txBody>
      </p:sp>
      <p:sp>
        <p:nvSpPr>
          <p:cNvPr id="69650" name="Line 9"/>
          <p:cNvSpPr>
            <a:spLocks noChangeShapeType="1"/>
          </p:cNvSpPr>
          <p:nvPr/>
        </p:nvSpPr>
        <p:spPr bwMode="auto">
          <a:xfrm flipH="1">
            <a:off x="5381625" y="1487488"/>
            <a:ext cx="333375" cy="811212"/>
          </a:xfrm>
          <a:prstGeom prst="line">
            <a:avLst/>
          </a:prstGeom>
          <a:noFill/>
          <a:ln w="53975">
            <a:solidFill>
              <a:srgbClr val="FFFF00"/>
            </a:solidFill>
            <a:round/>
            <a:headEnd/>
            <a:tailEnd type="triangle" w="lg" len="lg"/>
          </a:ln>
          <a:effectLst/>
        </p:spPr>
        <p:txBody>
          <a:bodyPr anchor="ctr"/>
          <a:lstStyle/>
          <a:p>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PPT583"/>
          <p:cNvPicPr>
            <a:picLocks noChangeAspect="1" noChangeArrowheads="1"/>
          </p:cNvPicPr>
          <p:nvPr/>
        </p:nvPicPr>
        <p:blipFill>
          <a:blip r:embed="rId2"/>
          <a:srcRect t="3325" b="3534"/>
          <a:stretch>
            <a:fillRect/>
          </a:stretch>
        </p:blipFill>
        <p:spPr bwMode="auto">
          <a:xfrm>
            <a:off x="1320800" y="0"/>
            <a:ext cx="6502400" cy="5737225"/>
          </a:xfrm>
          <a:prstGeom prst="rect">
            <a:avLst/>
          </a:prstGeom>
          <a:noFill/>
          <a:ln w="9525">
            <a:solidFill>
              <a:srgbClr val="FF3300"/>
            </a:solidFill>
            <a:miter lim="800000"/>
            <a:headEnd/>
            <a:tailEnd/>
          </a:ln>
          <a:effectLst/>
        </p:spPr>
      </p:pic>
      <p:sp>
        <p:nvSpPr>
          <p:cNvPr id="70659" name="Text Box 3"/>
          <p:cNvSpPr txBox="1">
            <a:spLocks noChangeArrowheads="1"/>
          </p:cNvSpPr>
          <p:nvPr/>
        </p:nvSpPr>
        <p:spPr bwMode="auto">
          <a:xfrm>
            <a:off x="4800600" y="39624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DA</a:t>
            </a:r>
          </a:p>
        </p:txBody>
      </p:sp>
      <p:sp>
        <p:nvSpPr>
          <p:cNvPr id="70660" name="Text Box 4"/>
          <p:cNvSpPr txBox="1">
            <a:spLocks noChangeArrowheads="1"/>
          </p:cNvSpPr>
          <p:nvPr/>
        </p:nvSpPr>
        <p:spPr bwMode="auto">
          <a:xfrm>
            <a:off x="4267200" y="24384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70661" name="Text Box 5"/>
          <p:cNvSpPr txBox="1">
            <a:spLocks noChangeArrowheads="1"/>
          </p:cNvSpPr>
          <p:nvPr/>
        </p:nvSpPr>
        <p:spPr bwMode="auto">
          <a:xfrm>
            <a:off x="3810000" y="2728913"/>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SVC</a:t>
            </a:r>
          </a:p>
        </p:txBody>
      </p:sp>
      <p:sp>
        <p:nvSpPr>
          <p:cNvPr id="70662" name="Text Box 7"/>
          <p:cNvSpPr txBox="1">
            <a:spLocks noChangeArrowheads="1"/>
          </p:cNvSpPr>
          <p:nvPr/>
        </p:nvSpPr>
        <p:spPr bwMode="auto">
          <a:xfrm>
            <a:off x="5181600" y="3109913"/>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LA</a:t>
            </a:r>
          </a:p>
        </p:txBody>
      </p:sp>
      <p:sp>
        <p:nvSpPr>
          <p:cNvPr id="70663" name="Line 8"/>
          <p:cNvSpPr>
            <a:spLocks noChangeShapeType="1"/>
          </p:cNvSpPr>
          <p:nvPr/>
        </p:nvSpPr>
        <p:spPr bwMode="auto">
          <a:xfrm flipH="1">
            <a:off x="5791200" y="2652713"/>
            <a:ext cx="838200" cy="533400"/>
          </a:xfrm>
          <a:prstGeom prst="line">
            <a:avLst/>
          </a:prstGeom>
          <a:noFill/>
          <a:ln w="53975">
            <a:solidFill>
              <a:srgbClr val="FFFF00"/>
            </a:solidFill>
            <a:round/>
            <a:headEnd/>
            <a:tailEnd type="triangle" w="lg" len="lg"/>
          </a:ln>
          <a:effectLst/>
        </p:spPr>
        <p:txBody>
          <a:bodyPr anchor="ctr"/>
          <a:lstStyle/>
          <a:p>
            <a:endParaRPr lang="en-US"/>
          </a:p>
        </p:txBody>
      </p:sp>
      <p:sp>
        <p:nvSpPr>
          <p:cNvPr id="70664" name="Text Box 11"/>
          <p:cNvSpPr txBox="1">
            <a:spLocks noChangeArrowheads="1"/>
          </p:cNvSpPr>
          <p:nvPr/>
        </p:nvSpPr>
        <p:spPr bwMode="auto">
          <a:xfrm>
            <a:off x="3810000" y="2195513"/>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RA</a:t>
            </a:r>
          </a:p>
        </p:txBody>
      </p:sp>
      <p:sp>
        <p:nvSpPr>
          <p:cNvPr id="70665" name="Text Box 12"/>
          <p:cNvSpPr txBox="1">
            <a:spLocks noChangeArrowheads="1"/>
          </p:cNvSpPr>
          <p:nvPr/>
        </p:nvSpPr>
        <p:spPr bwMode="auto">
          <a:xfrm>
            <a:off x="4876800" y="2043113"/>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MPA</a:t>
            </a:r>
          </a:p>
        </p:txBody>
      </p:sp>
      <p:sp>
        <p:nvSpPr>
          <p:cNvPr id="70666" name="Text Box 13"/>
          <p:cNvSpPr txBox="1">
            <a:spLocks noChangeArrowheads="1"/>
          </p:cNvSpPr>
          <p:nvPr/>
        </p:nvSpPr>
        <p:spPr bwMode="auto">
          <a:xfrm>
            <a:off x="4495800" y="3687763"/>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E</a:t>
            </a:r>
          </a:p>
        </p:txBody>
      </p:sp>
      <p:sp>
        <p:nvSpPr>
          <p:cNvPr id="70667" name="Text Box 14"/>
          <p:cNvSpPr txBox="1">
            <a:spLocks noChangeArrowheads="1"/>
          </p:cNvSpPr>
          <p:nvPr/>
        </p:nvSpPr>
        <p:spPr bwMode="auto">
          <a:xfrm>
            <a:off x="2143125" y="577850"/>
            <a:ext cx="1795463"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0668" name="Text Box 15"/>
          <p:cNvSpPr txBox="1">
            <a:spLocks noChangeArrowheads="1"/>
          </p:cNvSpPr>
          <p:nvPr/>
        </p:nvSpPr>
        <p:spPr bwMode="auto">
          <a:xfrm>
            <a:off x="2054225" y="4486275"/>
            <a:ext cx="2438400" cy="646113"/>
          </a:xfrm>
          <a:prstGeom prst="rect">
            <a:avLst/>
          </a:prstGeom>
          <a:noFill/>
          <a:ln w="9525">
            <a:noFill/>
            <a:miter lim="800000"/>
            <a:headEnd/>
            <a:tailEnd/>
          </a:ln>
          <a:effectLst/>
        </p:spPr>
        <p:txBody>
          <a:bodyPr>
            <a:spAutoFit/>
          </a:bodyPr>
          <a:lstStyle/>
          <a:p>
            <a:pPr>
              <a:spcBef>
                <a:spcPct val="50000"/>
              </a:spcBef>
            </a:pPr>
            <a:r>
              <a:rPr lang="en-US" b="1">
                <a:solidFill>
                  <a:srgbClr val="FFFF00"/>
                </a:solidFill>
              </a:rPr>
              <a:t>Posterior Pericardial recess (PPR)</a:t>
            </a:r>
          </a:p>
        </p:txBody>
      </p:sp>
      <p:sp>
        <p:nvSpPr>
          <p:cNvPr id="70669" name="Text Box 16"/>
          <p:cNvSpPr txBox="1">
            <a:spLocks noChangeArrowheads="1"/>
          </p:cNvSpPr>
          <p:nvPr/>
        </p:nvSpPr>
        <p:spPr bwMode="auto">
          <a:xfrm>
            <a:off x="5964238" y="2290763"/>
            <a:ext cx="179705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0670" name="Line 17"/>
          <p:cNvSpPr>
            <a:spLocks noChangeShapeType="1"/>
          </p:cNvSpPr>
          <p:nvPr/>
        </p:nvSpPr>
        <p:spPr bwMode="auto">
          <a:xfrm flipH="1" flipV="1">
            <a:off x="5410200" y="3567113"/>
            <a:ext cx="762000" cy="1143000"/>
          </a:xfrm>
          <a:prstGeom prst="line">
            <a:avLst/>
          </a:prstGeom>
          <a:noFill/>
          <a:ln w="53975">
            <a:solidFill>
              <a:srgbClr val="FFFF00"/>
            </a:solidFill>
            <a:round/>
            <a:headEnd/>
            <a:tailEnd type="triangle" w="lg" len="lg"/>
          </a:ln>
          <a:effectLst/>
        </p:spPr>
        <p:txBody>
          <a:bodyPr anchor="ctr"/>
          <a:lstStyle/>
          <a:p>
            <a:endParaRPr lang="en-US"/>
          </a:p>
        </p:txBody>
      </p:sp>
      <p:sp>
        <p:nvSpPr>
          <p:cNvPr id="70671" name="Text Box 18"/>
          <p:cNvSpPr txBox="1">
            <a:spLocks noChangeArrowheads="1"/>
          </p:cNvSpPr>
          <p:nvPr/>
        </p:nvSpPr>
        <p:spPr bwMode="auto">
          <a:xfrm>
            <a:off x="5653088" y="4683125"/>
            <a:ext cx="17526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0672" name="Text Box 20"/>
          <p:cNvSpPr txBox="1">
            <a:spLocks noChangeArrowheads="1"/>
          </p:cNvSpPr>
          <p:nvPr/>
        </p:nvSpPr>
        <p:spPr bwMode="auto">
          <a:xfrm>
            <a:off x="1662113" y="2268538"/>
            <a:ext cx="1295400" cy="1200150"/>
          </a:xfrm>
          <a:prstGeom prst="rect">
            <a:avLst/>
          </a:prstGeom>
          <a:noFill/>
          <a:ln w="9525">
            <a:noFill/>
            <a:miter lim="800000"/>
            <a:headEnd/>
            <a:tailEnd/>
          </a:ln>
          <a:effectLst/>
        </p:spPr>
        <p:txBody>
          <a:bodyPr>
            <a:spAutoFit/>
          </a:bodyPr>
          <a:lstStyle/>
          <a:p>
            <a:pPr>
              <a:spcBef>
                <a:spcPct val="50000"/>
              </a:spcBef>
            </a:pPr>
            <a:r>
              <a:rPr lang="en-US" b="1">
                <a:solidFill>
                  <a:srgbClr val="FFFF00"/>
                </a:solidFill>
              </a:rPr>
              <a:t>Right pulmonic recess (RPR)</a:t>
            </a:r>
          </a:p>
        </p:txBody>
      </p:sp>
      <p:sp>
        <p:nvSpPr>
          <p:cNvPr id="70673" name="Freeform 23"/>
          <p:cNvSpPr>
            <a:spLocks/>
          </p:cNvSpPr>
          <p:nvPr/>
        </p:nvSpPr>
        <p:spPr bwMode="auto">
          <a:xfrm>
            <a:off x="5181600" y="3109913"/>
            <a:ext cx="457200" cy="304800"/>
          </a:xfrm>
          <a:custGeom>
            <a:avLst/>
            <a:gdLst>
              <a:gd name="T0" fmla="*/ 0 w 288"/>
              <a:gd name="T1" fmla="*/ 2147483647 h 192"/>
              <a:gd name="T2" fmla="*/ 2147483647 w 288"/>
              <a:gd name="T3" fmla="*/ 2147483647 h 192"/>
              <a:gd name="T4" fmla="*/ 2147483647 w 288"/>
              <a:gd name="T5" fmla="*/ 0 h 192"/>
              <a:gd name="T6" fmla="*/ 2147483647 w 288"/>
              <a:gd name="T7" fmla="*/ 0 h 192"/>
              <a:gd name="T8" fmla="*/ 2147483647 w 288"/>
              <a:gd name="T9" fmla="*/ 2147483647 h 192"/>
              <a:gd name="T10" fmla="*/ 2147483647 w 288"/>
              <a:gd name="T11" fmla="*/ 2147483647 h 192"/>
              <a:gd name="T12" fmla="*/ 2147483647 w 288"/>
              <a:gd name="T13" fmla="*/ 2147483647 h 192"/>
              <a:gd name="T14" fmla="*/ 2147483647 w 288"/>
              <a:gd name="T15" fmla="*/ 2147483647 h 192"/>
              <a:gd name="T16" fmla="*/ 2147483647 w 288"/>
              <a:gd name="T17" fmla="*/ 2147483647 h 192"/>
              <a:gd name="T18" fmla="*/ 2147483647 w 288"/>
              <a:gd name="T19" fmla="*/ 2147483647 h 192"/>
              <a:gd name="T20" fmla="*/ 2147483647 w 288"/>
              <a:gd name="T21" fmla="*/ 2147483647 h 192"/>
              <a:gd name="T22" fmla="*/ 0 w 288"/>
              <a:gd name="T23" fmla="*/ 2147483647 h 192"/>
              <a:gd name="T24" fmla="*/ 0 w 288"/>
              <a:gd name="T25" fmla="*/ 2147483647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8" h="192">
                <a:moveTo>
                  <a:pt x="0" y="48"/>
                </a:moveTo>
                <a:lnTo>
                  <a:pt x="96" y="48"/>
                </a:lnTo>
                <a:lnTo>
                  <a:pt x="240" y="0"/>
                </a:lnTo>
                <a:lnTo>
                  <a:pt x="288" y="0"/>
                </a:lnTo>
                <a:lnTo>
                  <a:pt x="288" y="48"/>
                </a:lnTo>
                <a:lnTo>
                  <a:pt x="240" y="96"/>
                </a:lnTo>
                <a:lnTo>
                  <a:pt x="240" y="144"/>
                </a:lnTo>
                <a:lnTo>
                  <a:pt x="192" y="192"/>
                </a:lnTo>
                <a:lnTo>
                  <a:pt x="144" y="192"/>
                </a:lnTo>
                <a:lnTo>
                  <a:pt x="96" y="192"/>
                </a:lnTo>
                <a:lnTo>
                  <a:pt x="48" y="144"/>
                </a:lnTo>
                <a:lnTo>
                  <a:pt x="0" y="96"/>
                </a:lnTo>
                <a:lnTo>
                  <a:pt x="0" y="48"/>
                </a:lnTo>
                <a:close/>
              </a:path>
            </a:pathLst>
          </a:custGeom>
          <a:noFill/>
          <a:ln w="38100" cap="flat" cmpd="sng">
            <a:solidFill>
              <a:schemeClr val="folHlink"/>
            </a:solidFill>
            <a:prstDash val="solid"/>
            <a:round/>
            <a:headEnd/>
            <a:tailEnd/>
          </a:ln>
          <a:effectLst/>
        </p:spPr>
        <p:txBody>
          <a:bodyPr anchor="ctr"/>
          <a:lstStyle/>
          <a:p>
            <a:endParaRPr lang="en-US"/>
          </a:p>
        </p:txBody>
      </p:sp>
      <p:sp>
        <p:nvSpPr>
          <p:cNvPr id="70674" name="Freeform 24"/>
          <p:cNvSpPr>
            <a:spLocks/>
          </p:cNvSpPr>
          <p:nvPr/>
        </p:nvSpPr>
        <p:spPr bwMode="auto">
          <a:xfrm>
            <a:off x="3810000" y="2043113"/>
            <a:ext cx="381000" cy="838200"/>
          </a:xfrm>
          <a:custGeom>
            <a:avLst/>
            <a:gdLst>
              <a:gd name="T0" fmla="*/ 2147483647 w 240"/>
              <a:gd name="T1" fmla="*/ 0 h 528"/>
              <a:gd name="T2" fmla="*/ 2147483647 w 240"/>
              <a:gd name="T3" fmla="*/ 2147483647 h 528"/>
              <a:gd name="T4" fmla="*/ 2147483647 w 240"/>
              <a:gd name="T5" fmla="*/ 2147483647 h 528"/>
              <a:gd name="T6" fmla="*/ 2147483647 w 240"/>
              <a:gd name="T7" fmla="*/ 2147483647 h 528"/>
              <a:gd name="T8" fmla="*/ 2147483647 w 240"/>
              <a:gd name="T9" fmla="*/ 2147483647 h 528"/>
              <a:gd name="T10" fmla="*/ 2147483647 w 240"/>
              <a:gd name="T11" fmla="*/ 2147483647 h 528"/>
              <a:gd name="T12" fmla="*/ 2147483647 w 240"/>
              <a:gd name="T13" fmla="*/ 2147483647 h 528"/>
              <a:gd name="T14" fmla="*/ 2147483647 w 240"/>
              <a:gd name="T15" fmla="*/ 2147483647 h 528"/>
              <a:gd name="T16" fmla="*/ 2147483647 w 240"/>
              <a:gd name="T17" fmla="*/ 2147483647 h 528"/>
              <a:gd name="T18" fmla="*/ 2147483647 w 240"/>
              <a:gd name="T19" fmla="*/ 2147483647 h 528"/>
              <a:gd name="T20" fmla="*/ 2147483647 w 240"/>
              <a:gd name="T21" fmla="*/ 2147483647 h 528"/>
              <a:gd name="T22" fmla="*/ 0 w 240"/>
              <a:gd name="T23" fmla="*/ 2147483647 h 528"/>
              <a:gd name="T24" fmla="*/ 0 w 240"/>
              <a:gd name="T25" fmla="*/ 2147483647 h 528"/>
              <a:gd name="T26" fmla="*/ 0 w 240"/>
              <a:gd name="T27" fmla="*/ 2147483647 h 528"/>
              <a:gd name="T28" fmla="*/ 0 w 240"/>
              <a:gd name="T29" fmla="*/ 2147483647 h 528"/>
              <a:gd name="T30" fmla="*/ 2147483647 w 240"/>
              <a:gd name="T31" fmla="*/ 2147483647 h 528"/>
              <a:gd name="T32" fmla="*/ 2147483647 w 240"/>
              <a:gd name="T33" fmla="*/ 2147483647 h 528"/>
              <a:gd name="T34" fmla="*/ 2147483647 w 240"/>
              <a:gd name="T35" fmla="*/ 0 h 528"/>
              <a:gd name="T36" fmla="*/ 2147483647 w 240"/>
              <a:gd name="T37" fmla="*/ 0 h 5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0" h="528">
                <a:moveTo>
                  <a:pt x="240" y="0"/>
                </a:moveTo>
                <a:lnTo>
                  <a:pt x="240" y="96"/>
                </a:lnTo>
                <a:lnTo>
                  <a:pt x="240" y="192"/>
                </a:lnTo>
                <a:lnTo>
                  <a:pt x="192" y="336"/>
                </a:lnTo>
                <a:lnTo>
                  <a:pt x="192" y="480"/>
                </a:lnTo>
                <a:lnTo>
                  <a:pt x="192" y="528"/>
                </a:lnTo>
                <a:lnTo>
                  <a:pt x="192" y="480"/>
                </a:lnTo>
                <a:lnTo>
                  <a:pt x="144" y="432"/>
                </a:lnTo>
                <a:lnTo>
                  <a:pt x="96" y="384"/>
                </a:lnTo>
                <a:lnTo>
                  <a:pt x="48" y="384"/>
                </a:lnTo>
                <a:lnTo>
                  <a:pt x="48" y="432"/>
                </a:lnTo>
                <a:lnTo>
                  <a:pt x="0" y="432"/>
                </a:lnTo>
                <a:lnTo>
                  <a:pt x="0" y="384"/>
                </a:lnTo>
                <a:lnTo>
                  <a:pt x="0" y="288"/>
                </a:lnTo>
                <a:lnTo>
                  <a:pt x="0" y="240"/>
                </a:lnTo>
                <a:lnTo>
                  <a:pt x="48" y="144"/>
                </a:lnTo>
                <a:lnTo>
                  <a:pt x="144" y="48"/>
                </a:lnTo>
                <a:lnTo>
                  <a:pt x="192" y="0"/>
                </a:lnTo>
                <a:lnTo>
                  <a:pt x="240" y="0"/>
                </a:lnTo>
                <a:close/>
              </a:path>
            </a:pathLst>
          </a:custGeom>
          <a:noFill/>
          <a:ln w="38100" cap="flat" cmpd="sng">
            <a:solidFill>
              <a:schemeClr val="hlink"/>
            </a:solidFill>
            <a:prstDash val="solid"/>
            <a:round/>
            <a:headEnd/>
            <a:tailEnd/>
          </a:ln>
          <a:effectLst/>
        </p:spPr>
        <p:txBody>
          <a:bodyPr anchor="ctr"/>
          <a:lstStyle/>
          <a:p>
            <a:endParaRPr lang="en-US"/>
          </a:p>
        </p:txBody>
      </p:sp>
      <p:sp>
        <p:nvSpPr>
          <p:cNvPr id="70675" name="Freeform 26"/>
          <p:cNvSpPr>
            <a:spLocks/>
          </p:cNvSpPr>
          <p:nvPr/>
        </p:nvSpPr>
        <p:spPr bwMode="auto">
          <a:xfrm>
            <a:off x="5105400" y="2347913"/>
            <a:ext cx="609600" cy="685800"/>
          </a:xfrm>
          <a:custGeom>
            <a:avLst/>
            <a:gdLst>
              <a:gd name="T0" fmla="*/ 0 w 384"/>
              <a:gd name="T1" fmla="*/ 2147483647 h 432"/>
              <a:gd name="T2" fmla="*/ 2147483647 w 384"/>
              <a:gd name="T3" fmla="*/ 2147483647 h 432"/>
              <a:gd name="T4" fmla="*/ 2147483647 w 384"/>
              <a:gd name="T5" fmla="*/ 2147483647 h 432"/>
              <a:gd name="T6" fmla="*/ 2147483647 w 384"/>
              <a:gd name="T7" fmla="*/ 2147483647 h 432"/>
              <a:gd name="T8" fmla="*/ 2147483647 w 384"/>
              <a:gd name="T9" fmla="*/ 2147483647 h 432"/>
              <a:gd name="T10" fmla="*/ 2147483647 w 384"/>
              <a:gd name="T11" fmla="*/ 0 h 432"/>
              <a:gd name="T12" fmla="*/ 2147483647 w 384"/>
              <a:gd name="T13" fmla="*/ 2147483647 h 432"/>
              <a:gd name="T14" fmla="*/ 2147483647 w 384"/>
              <a:gd name="T15" fmla="*/ 2147483647 h 432"/>
              <a:gd name="T16" fmla="*/ 2147483647 w 384"/>
              <a:gd name="T17" fmla="*/ 2147483647 h 432"/>
              <a:gd name="T18" fmla="*/ 2147483647 w 384"/>
              <a:gd name="T19" fmla="*/ 2147483647 h 432"/>
              <a:gd name="T20" fmla="*/ 2147483647 w 384"/>
              <a:gd name="T21" fmla="*/ 2147483647 h 432"/>
              <a:gd name="T22" fmla="*/ 2147483647 w 384"/>
              <a:gd name="T23" fmla="*/ 2147483647 h 432"/>
              <a:gd name="T24" fmla="*/ 2147483647 w 384"/>
              <a:gd name="T25" fmla="*/ 2147483647 h 432"/>
              <a:gd name="T26" fmla="*/ 2147483647 w 384"/>
              <a:gd name="T27" fmla="*/ 2147483647 h 4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84" h="432">
                <a:moveTo>
                  <a:pt x="0" y="336"/>
                </a:moveTo>
                <a:lnTo>
                  <a:pt x="96" y="288"/>
                </a:lnTo>
                <a:lnTo>
                  <a:pt x="192" y="240"/>
                </a:lnTo>
                <a:lnTo>
                  <a:pt x="240" y="144"/>
                </a:lnTo>
                <a:lnTo>
                  <a:pt x="336" y="48"/>
                </a:lnTo>
                <a:lnTo>
                  <a:pt x="384" y="0"/>
                </a:lnTo>
                <a:lnTo>
                  <a:pt x="384" y="48"/>
                </a:lnTo>
                <a:lnTo>
                  <a:pt x="384" y="144"/>
                </a:lnTo>
                <a:lnTo>
                  <a:pt x="288" y="192"/>
                </a:lnTo>
                <a:lnTo>
                  <a:pt x="240" y="240"/>
                </a:lnTo>
                <a:lnTo>
                  <a:pt x="192" y="288"/>
                </a:lnTo>
                <a:lnTo>
                  <a:pt x="144" y="336"/>
                </a:lnTo>
                <a:lnTo>
                  <a:pt x="96" y="384"/>
                </a:lnTo>
                <a:lnTo>
                  <a:pt x="48" y="432"/>
                </a:lnTo>
              </a:path>
            </a:pathLst>
          </a:custGeom>
          <a:noFill/>
          <a:ln w="9525" cap="flat" cmpd="sng">
            <a:noFill/>
            <a:prstDash val="solid"/>
            <a:round/>
            <a:headEnd/>
            <a:tailEnd/>
          </a:ln>
          <a:effectLst/>
        </p:spPr>
        <p:txBody>
          <a:bodyPr anchor="ctr"/>
          <a:lstStyle/>
          <a:p>
            <a:endParaRPr lang="en-US"/>
          </a:p>
        </p:txBody>
      </p:sp>
      <p:sp>
        <p:nvSpPr>
          <p:cNvPr id="70676" name="Freeform 27"/>
          <p:cNvSpPr>
            <a:spLocks/>
          </p:cNvSpPr>
          <p:nvPr/>
        </p:nvSpPr>
        <p:spPr bwMode="auto">
          <a:xfrm>
            <a:off x="5105400" y="2347913"/>
            <a:ext cx="609600" cy="609600"/>
          </a:xfrm>
          <a:custGeom>
            <a:avLst/>
            <a:gdLst>
              <a:gd name="T0" fmla="*/ 0 w 384"/>
              <a:gd name="T1" fmla="*/ 2147483647 h 384"/>
              <a:gd name="T2" fmla="*/ 2147483647 w 384"/>
              <a:gd name="T3" fmla="*/ 2147483647 h 384"/>
              <a:gd name="T4" fmla="*/ 2147483647 w 384"/>
              <a:gd name="T5" fmla="*/ 2147483647 h 384"/>
              <a:gd name="T6" fmla="*/ 2147483647 w 384"/>
              <a:gd name="T7" fmla="*/ 2147483647 h 384"/>
              <a:gd name="T8" fmla="*/ 2147483647 w 384"/>
              <a:gd name="T9" fmla="*/ 2147483647 h 384"/>
              <a:gd name="T10" fmla="*/ 2147483647 w 384"/>
              <a:gd name="T11" fmla="*/ 2147483647 h 384"/>
              <a:gd name="T12" fmla="*/ 2147483647 w 384"/>
              <a:gd name="T13" fmla="*/ 0 h 384"/>
              <a:gd name="T14" fmla="*/ 2147483647 w 384"/>
              <a:gd name="T15" fmla="*/ 0 h 384"/>
              <a:gd name="T16" fmla="*/ 2147483647 w 384"/>
              <a:gd name="T17" fmla="*/ 2147483647 h 384"/>
              <a:gd name="T18" fmla="*/ 2147483647 w 384"/>
              <a:gd name="T19" fmla="*/ 2147483647 h 384"/>
              <a:gd name="T20" fmla="*/ 2147483647 w 384"/>
              <a:gd name="T21" fmla="*/ 2147483647 h 384"/>
              <a:gd name="T22" fmla="*/ 2147483647 w 384"/>
              <a:gd name="T23" fmla="*/ 2147483647 h 384"/>
              <a:gd name="T24" fmla="*/ 2147483647 w 384"/>
              <a:gd name="T25" fmla="*/ 2147483647 h 384"/>
              <a:gd name="T26" fmla="*/ 2147483647 w 384"/>
              <a:gd name="T27" fmla="*/ 2147483647 h 384"/>
              <a:gd name="T28" fmla="*/ 2147483647 w 384"/>
              <a:gd name="T29" fmla="*/ 2147483647 h 384"/>
              <a:gd name="T30" fmla="*/ 0 w 384"/>
              <a:gd name="T31" fmla="*/ 2147483647 h 3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84" h="384">
                <a:moveTo>
                  <a:pt x="0" y="384"/>
                </a:moveTo>
                <a:lnTo>
                  <a:pt x="48" y="336"/>
                </a:lnTo>
                <a:lnTo>
                  <a:pt x="144" y="240"/>
                </a:lnTo>
                <a:lnTo>
                  <a:pt x="240" y="192"/>
                </a:lnTo>
                <a:lnTo>
                  <a:pt x="240" y="144"/>
                </a:lnTo>
                <a:lnTo>
                  <a:pt x="288" y="48"/>
                </a:lnTo>
                <a:lnTo>
                  <a:pt x="336" y="0"/>
                </a:lnTo>
                <a:lnTo>
                  <a:pt x="384" y="0"/>
                </a:lnTo>
                <a:lnTo>
                  <a:pt x="384" y="96"/>
                </a:lnTo>
                <a:lnTo>
                  <a:pt x="336" y="144"/>
                </a:lnTo>
                <a:lnTo>
                  <a:pt x="240" y="240"/>
                </a:lnTo>
                <a:lnTo>
                  <a:pt x="192" y="288"/>
                </a:lnTo>
                <a:lnTo>
                  <a:pt x="144" y="336"/>
                </a:lnTo>
                <a:lnTo>
                  <a:pt x="96" y="336"/>
                </a:lnTo>
                <a:lnTo>
                  <a:pt x="48" y="384"/>
                </a:lnTo>
                <a:lnTo>
                  <a:pt x="0" y="384"/>
                </a:lnTo>
                <a:close/>
              </a:path>
            </a:pathLst>
          </a:custGeom>
          <a:noFill/>
          <a:ln w="28575" cap="flat" cmpd="sng">
            <a:solidFill>
              <a:srgbClr val="FFFF00"/>
            </a:solidFill>
            <a:prstDash val="solid"/>
            <a:round/>
            <a:headEnd/>
            <a:tailEnd/>
          </a:ln>
          <a:effectLst/>
        </p:spPr>
        <p:txBody>
          <a:bodyPr anchor="ctr"/>
          <a:lstStyle/>
          <a:p>
            <a:endParaRPr lang="en-US"/>
          </a:p>
        </p:txBody>
      </p:sp>
      <p:sp>
        <p:nvSpPr>
          <p:cNvPr id="70677" name="Freeform 28"/>
          <p:cNvSpPr>
            <a:spLocks/>
          </p:cNvSpPr>
          <p:nvPr/>
        </p:nvSpPr>
        <p:spPr bwMode="auto">
          <a:xfrm>
            <a:off x="3733800" y="1433513"/>
            <a:ext cx="2286000" cy="2286000"/>
          </a:xfrm>
          <a:custGeom>
            <a:avLst/>
            <a:gdLst>
              <a:gd name="T0" fmla="*/ 2147483647 w 1440"/>
              <a:gd name="T1" fmla="*/ 2147483647 h 1440"/>
              <a:gd name="T2" fmla="*/ 2147483647 w 1440"/>
              <a:gd name="T3" fmla="*/ 2147483647 h 1440"/>
              <a:gd name="T4" fmla="*/ 2147483647 w 1440"/>
              <a:gd name="T5" fmla="*/ 2147483647 h 1440"/>
              <a:gd name="T6" fmla="*/ 2147483647 w 1440"/>
              <a:gd name="T7" fmla="*/ 2147483647 h 1440"/>
              <a:gd name="T8" fmla="*/ 2147483647 w 1440"/>
              <a:gd name="T9" fmla="*/ 2147483647 h 1440"/>
              <a:gd name="T10" fmla="*/ 2147483647 w 1440"/>
              <a:gd name="T11" fmla="*/ 2147483647 h 1440"/>
              <a:gd name="T12" fmla="*/ 2147483647 w 1440"/>
              <a:gd name="T13" fmla="*/ 2147483647 h 1440"/>
              <a:gd name="T14" fmla="*/ 2147483647 w 1440"/>
              <a:gd name="T15" fmla="*/ 2147483647 h 1440"/>
              <a:gd name="T16" fmla="*/ 2147483647 w 1440"/>
              <a:gd name="T17" fmla="*/ 2147483647 h 1440"/>
              <a:gd name="T18" fmla="*/ 2147483647 w 1440"/>
              <a:gd name="T19" fmla="*/ 2147483647 h 1440"/>
              <a:gd name="T20" fmla="*/ 2147483647 w 1440"/>
              <a:gd name="T21" fmla="*/ 2147483647 h 1440"/>
              <a:gd name="T22" fmla="*/ 2147483647 w 1440"/>
              <a:gd name="T23" fmla="*/ 2147483647 h 1440"/>
              <a:gd name="T24" fmla="*/ 2147483647 w 1440"/>
              <a:gd name="T25" fmla="*/ 2147483647 h 1440"/>
              <a:gd name="T26" fmla="*/ 2147483647 w 1440"/>
              <a:gd name="T27" fmla="*/ 2147483647 h 1440"/>
              <a:gd name="T28" fmla="*/ 0 w 1440"/>
              <a:gd name="T29" fmla="*/ 2147483647 h 1440"/>
              <a:gd name="T30" fmla="*/ 0 w 1440"/>
              <a:gd name="T31" fmla="*/ 2147483647 h 1440"/>
              <a:gd name="T32" fmla="*/ 0 w 1440"/>
              <a:gd name="T33" fmla="*/ 2147483647 h 1440"/>
              <a:gd name="T34" fmla="*/ 0 w 1440"/>
              <a:gd name="T35" fmla="*/ 2147483647 h 1440"/>
              <a:gd name="T36" fmla="*/ 2147483647 w 1440"/>
              <a:gd name="T37" fmla="*/ 2147483647 h 1440"/>
              <a:gd name="T38" fmla="*/ 2147483647 w 1440"/>
              <a:gd name="T39" fmla="*/ 2147483647 h 1440"/>
              <a:gd name="T40" fmla="*/ 2147483647 w 1440"/>
              <a:gd name="T41" fmla="*/ 2147483647 h 1440"/>
              <a:gd name="T42" fmla="*/ 2147483647 w 1440"/>
              <a:gd name="T43" fmla="*/ 2147483647 h 1440"/>
              <a:gd name="T44" fmla="*/ 2147483647 w 1440"/>
              <a:gd name="T45" fmla="*/ 2147483647 h 1440"/>
              <a:gd name="T46" fmla="*/ 2147483647 w 1440"/>
              <a:gd name="T47" fmla="*/ 0 h 1440"/>
              <a:gd name="T48" fmla="*/ 2147483647 w 1440"/>
              <a:gd name="T49" fmla="*/ 0 h 1440"/>
              <a:gd name="T50" fmla="*/ 2147483647 w 1440"/>
              <a:gd name="T51" fmla="*/ 2147483647 h 1440"/>
              <a:gd name="T52" fmla="*/ 2147483647 w 1440"/>
              <a:gd name="T53" fmla="*/ 2147483647 h 1440"/>
              <a:gd name="T54" fmla="*/ 2147483647 w 1440"/>
              <a:gd name="T55" fmla="*/ 2147483647 h 1440"/>
              <a:gd name="T56" fmla="*/ 2147483647 w 1440"/>
              <a:gd name="T57" fmla="*/ 2147483647 h 1440"/>
              <a:gd name="T58" fmla="*/ 2147483647 w 1440"/>
              <a:gd name="T59" fmla="*/ 2147483647 h 1440"/>
              <a:gd name="T60" fmla="*/ 2147483647 w 1440"/>
              <a:gd name="T61" fmla="*/ 2147483647 h 1440"/>
              <a:gd name="T62" fmla="*/ 2147483647 w 1440"/>
              <a:gd name="T63" fmla="*/ 2147483647 h 1440"/>
              <a:gd name="T64" fmla="*/ 2147483647 w 1440"/>
              <a:gd name="T65" fmla="*/ 2147483647 h 1440"/>
              <a:gd name="T66" fmla="*/ 2147483647 w 1440"/>
              <a:gd name="T67" fmla="*/ 2147483647 h 1440"/>
              <a:gd name="T68" fmla="*/ 2147483647 w 1440"/>
              <a:gd name="T69" fmla="*/ 2147483647 h 1440"/>
              <a:gd name="T70" fmla="*/ 2147483647 w 1440"/>
              <a:gd name="T71" fmla="*/ 2147483647 h 1440"/>
              <a:gd name="T72" fmla="*/ 2147483647 w 1440"/>
              <a:gd name="T73" fmla="*/ 2147483647 h 1440"/>
              <a:gd name="T74" fmla="*/ 2147483647 w 1440"/>
              <a:gd name="T75" fmla="*/ 2147483647 h 1440"/>
              <a:gd name="T76" fmla="*/ 2147483647 w 1440"/>
              <a:gd name="T77" fmla="*/ 2147483647 h 1440"/>
              <a:gd name="T78" fmla="*/ 2147483647 w 1440"/>
              <a:gd name="T79" fmla="*/ 2147483647 h 1440"/>
              <a:gd name="T80" fmla="*/ 2147483647 w 1440"/>
              <a:gd name="T81" fmla="*/ 2147483647 h 1440"/>
              <a:gd name="T82" fmla="*/ 2147483647 w 1440"/>
              <a:gd name="T83" fmla="*/ 2147483647 h 14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440" h="1440">
                <a:moveTo>
                  <a:pt x="768" y="1440"/>
                </a:moveTo>
                <a:lnTo>
                  <a:pt x="720" y="1440"/>
                </a:lnTo>
                <a:lnTo>
                  <a:pt x="624" y="1440"/>
                </a:lnTo>
                <a:lnTo>
                  <a:pt x="528" y="1440"/>
                </a:lnTo>
                <a:lnTo>
                  <a:pt x="432" y="1392"/>
                </a:lnTo>
                <a:lnTo>
                  <a:pt x="384" y="1344"/>
                </a:lnTo>
                <a:lnTo>
                  <a:pt x="336" y="1344"/>
                </a:lnTo>
                <a:lnTo>
                  <a:pt x="288" y="1296"/>
                </a:lnTo>
                <a:lnTo>
                  <a:pt x="240" y="1296"/>
                </a:lnTo>
                <a:lnTo>
                  <a:pt x="192" y="1248"/>
                </a:lnTo>
                <a:lnTo>
                  <a:pt x="144" y="1152"/>
                </a:lnTo>
                <a:lnTo>
                  <a:pt x="96" y="1104"/>
                </a:lnTo>
                <a:lnTo>
                  <a:pt x="96" y="960"/>
                </a:lnTo>
                <a:lnTo>
                  <a:pt x="48" y="864"/>
                </a:lnTo>
                <a:lnTo>
                  <a:pt x="0" y="816"/>
                </a:lnTo>
                <a:lnTo>
                  <a:pt x="0" y="720"/>
                </a:lnTo>
                <a:lnTo>
                  <a:pt x="0" y="624"/>
                </a:lnTo>
                <a:lnTo>
                  <a:pt x="0" y="528"/>
                </a:lnTo>
                <a:lnTo>
                  <a:pt x="48" y="384"/>
                </a:lnTo>
                <a:lnTo>
                  <a:pt x="144" y="288"/>
                </a:lnTo>
                <a:lnTo>
                  <a:pt x="192" y="192"/>
                </a:lnTo>
                <a:lnTo>
                  <a:pt x="240" y="96"/>
                </a:lnTo>
                <a:lnTo>
                  <a:pt x="336" y="48"/>
                </a:lnTo>
                <a:lnTo>
                  <a:pt x="384" y="0"/>
                </a:lnTo>
                <a:lnTo>
                  <a:pt x="432" y="0"/>
                </a:lnTo>
                <a:lnTo>
                  <a:pt x="480" y="48"/>
                </a:lnTo>
                <a:lnTo>
                  <a:pt x="528" y="96"/>
                </a:lnTo>
                <a:lnTo>
                  <a:pt x="624" y="96"/>
                </a:lnTo>
                <a:lnTo>
                  <a:pt x="720" y="144"/>
                </a:lnTo>
                <a:lnTo>
                  <a:pt x="912" y="192"/>
                </a:lnTo>
                <a:lnTo>
                  <a:pt x="1056" y="240"/>
                </a:lnTo>
                <a:lnTo>
                  <a:pt x="1200" y="288"/>
                </a:lnTo>
                <a:lnTo>
                  <a:pt x="1392" y="432"/>
                </a:lnTo>
                <a:lnTo>
                  <a:pt x="1440" y="576"/>
                </a:lnTo>
                <a:lnTo>
                  <a:pt x="1392" y="720"/>
                </a:lnTo>
                <a:lnTo>
                  <a:pt x="1344" y="864"/>
                </a:lnTo>
                <a:lnTo>
                  <a:pt x="1296" y="1056"/>
                </a:lnTo>
                <a:lnTo>
                  <a:pt x="1200" y="1248"/>
                </a:lnTo>
                <a:lnTo>
                  <a:pt x="1056" y="1296"/>
                </a:lnTo>
                <a:lnTo>
                  <a:pt x="912" y="1392"/>
                </a:lnTo>
                <a:lnTo>
                  <a:pt x="816" y="1440"/>
                </a:lnTo>
                <a:lnTo>
                  <a:pt x="768" y="1440"/>
                </a:lnTo>
                <a:close/>
              </a:path>
            </a:pathLst>
          </a:custGeom>
          <a:noFill/>
          <a:ln w="9525" cap="flat" cmpd="sng">
            <a:noFill/>
            <a:prstDash val="solid"/>
            <a:round/>
            <a:headEnd/>
            <a:tailEnd/>
          </a:ln>
          <a:effectLst/>
        </p:spPr>
        <p:txBody>
          <a:bodyPr anchor="ctr"/>
          <a:lstStyle/>
          <a:p>
            <a:endParaRPr lang="en-US"/>
          </a:p>
        </p:txBody>
      </p:sp>
      <p:sp>
        <p:nvSpPr>
          <p:cNvPr id="70678" name="Freeform 29"/>
          <p:cNvSpPr>
            <a:spLocks/>
          </p:cNvSpPr>
          <p:nvPr/>
        </p:nvSpPr>
        <p:spPr bwMode="auto">
          <a:xfrm>
            <a:off x="3733800" y="1509713"/>
            <a:ext cx="2286000" cy="2286000"/>
          </a:xfrm>
          <a:custGeom>
            <a:avLst/>
            <a:gdLst>
              <a:gd name="T0" fmla="*/ 2147483647 w 1440"/>
              <a:gd name="T1" fmla="*/ 2147483647 h 1440"/>
              <a:gd name="T2" fmla="*/ 2147483647 w 1440"/>
              <a:gd name="T3" fmla="*/ 2147483647 h 1440"/>
              <a:gd name="T4" fmla="*/ 2147483647 w 1440"/>
              <a:gd name="T5" fmla="*/ 2147483647 h 1440"/>
              <a:gd name="T6" fmla="*/ 2147483647 w 1440"/>
              <a:gd name="T7" fmla="*/ 2147483647 h 1440"/>
              <a:gd name="T8" fmla="*/ 2147483647 w 1440"/>
              <a:gd name="T9" fmla="*/ 2147483647 h 1440"/>
              <a:gd name="T10" fmla="*/ 2147483647 w 1440"/>
              <a:gd name="T11" fmla="*/ 2147483647 h 1440"/>
              <a:gd name="T12" fmla="*/ 2147483647 w 1440"/>
              <a:gd name="T13" fmla="*/ 2147483647 h 1440"/>
              <a:gd name="T14" fmla="*/ 2147483647 w 1440"/>
              <a:gd name="T15" fmla="*/ 2147483647 h 1440"/>
              <a:gd name="T16" fmla="*/ 2147483647 w 1440"/>
              <a:gd name="T17" fmla="*/ 2147483647 h 1440"/>
              <a:gd name="T18" fmla="*/ 2147483647 w 1440"/>
              <a:gd name="T19" fmla="*/ 2147483647 h 1440"/>
              <a:gd name="T20" fmla="*/ 2147483647 w 1440"/>
              <a:gd name="T21" fmla="*/ 2147483647 h 1440"/>
              <a:gd name="T22" fmla="*/ 2147483647 w 1440"/>
              <a:gd name="T23" fmla="*/ 2147483647 h 1440"/>
              <a:gd name="T24" fmla="*/ 2147483647 w 1440"/>
              <a:gd name="T25" fmla="*/ 2147483647 h 1440"/>
              <a:gd name="T26" fmla="*/ 2147483647 w 1440"/>
              <a:gd name="T27" fmla="*/ 2147483647 h 1440"/>
              <a:gd name="T28" fmla="*/ 0 w 1440"/>
              <a:gd name="T29" fmla="*/ 2147483647 h 1440"/>
              <a:gd name="T30" fmla="*/ 0 w 1440"/>
              <a:gd name="T31" fmla="*/ 2147483647 h 1440"/>
              <a:gd name="T32" fmla="*/ 0 w 1440"/>
              <a:gd name="T33" fmla="*/ 2147483647 h 1440"/>
              <a:gd name="T34" fmla="*/ 2147483647 w 1440"/>
              <a:gd name="T35" fmla="*/ 2147483647 h 1440"/>
              <a:gd name="T36" fmla="*/ 2147483647 w 1440"/>
              <a:gd name="T37" fmla="*/ 2147483647 h 1440"/>
              <a:gd name="T38" fmla="*/ 2147483647 w 1440"/>
              <a:gd name="T39" fmla="*/ 2147483647 h 1440"/>
              <a:gd name="T40" fmla="*/ 2147483647 w 1440"/>
              <a:gd name="T41" fmla="*/ 2147483647 h 1440"/>
              <a:gd name="T42" fmla="*/ 2147483647 w 1440"/>
              <a:gd name="T43" fmla="*/ 2147483647 h 1440"/>
              <a:gd name="T44" fmla="*/ 2147483647 w 1440"/>
              <a:gd name="T45" fmla="*/ 2147483647 h 1440"/>
              <a:gd name="T46" fmla="*/ 2147483647 w 1440"/>
              <a:gd name="T47" fmla="*/ 0 h 1440"/>
              <a:gd name="T48" fmla="*/ 2147483647 w 1440"/>
              <a:gd name="T49" fmla="*/ 0 h 1440"/>
              <a:gd name="T50" fmla="*/ 2147483647 w 1440"/>
              <a:gd name="T51" fmla="*/ 0 h 1440"/>
              <a:gd name="T52" fmla="*/ 2147483647 w 1440"/>
              <a:gd name="T53" fmla="*/ 0 h 1440"/>
              <a:gd name="T54" fmla="*/ 2147483647 w 1440"/>
              <a:gd name="T55" fmla="*/ 0 h 1440"/>
              <a:gd name="T56" fmla="*/ 2147483647 w 1440"/>
              <a:gd name="T57" fmla="*/ 2147483647 h 1440"/>
              <a:gd name="T58" fmla="*/ 2147483647 w 1440"/>
              <a:gd name="T59" fmla="*/ 2147483647 h 1440"/>
              <a:gd name="T60" fmla="*/ 2147483647 w 1440"/>
              <a:gd name="T61" fmla="*/ 2147483647 h 1440"/>
              <a:gd name="T62" fmla="*/ 2147483647 w 1440"/>
              <a:gd name="T63" fmla="*/ 2147483647 h 1440"/>
              <a:gd name="T64" fmla="*/ 2147483647 w 1440"/>
              <a:gd name="T65" fmla="*/ 2147483647 h 1440"/>
              <a:gd name="T66" fmla="*/ 2147483647 w 1440"/>
              <a:gd name="T67" fmla="*/ 2147483647 h 1440"/>
              <a:gd name="T68" fmla="*/ 2147483647 w 1440"/>
              <a:gd name="T69" fmla="*/ 2147483647 h 1440"/>
              <a:gd name="T70" fmla="*/ 2147483647 w 1440"/>
              <a:gd name="T71" fmla="*/ 2147483647 h 1440"/>
              <a:gd name="T72" fmla="*/ 2147483647 w 1440"/>
              <a:gd name="T73" fmla="*/ 2147483647 h 1440"/>
              <a:gd name="T74" fmla="*/ 2147483647 w 1440"/>
              <a:gd name="T75" fmla="*/ 2147483647 h 1440"/>
              <a:gd name="T76" fmla="*/ 2147483647 w 1440"/>
              <a:gd name="T77" fmla="*/ 2147483647 h 1440"/>
              <a:gd name="T78" fmla="*/ 2147483647 w 1440"/>
              <a:gd name="T79" fmla="*/ 2147483647 h 1440"/>
              <a:gd name="T80" fmla="*/ 2147483647 w 1440"/>
              <a:gd name="T81" fmla="*/ 2147483647 h 1440"/>
              <a:gd name="T82" fmla="*/ 2147483647 w 1440"/>
              <a:gd name="T83" fmla="*/ 2147483647 h 1440"/>
              <a:gd name="T84" fmla="*/ 2147483647 w 1440"/>
              <a:gd name="T85" fmla="*/ 2147483647 h 1440"/>
              <a:gd name="T86" fmla="*/ 2147483647 w 1440"/>
              <a:gd name="T87" fmla="*/ 2147483647 h 14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440" h="1440">
                <a:moveTo>
                  <a:pt x="822" y="1428"/>
                </a:moveTo>
                <a:lnTo>
                  <a:pt x="708" y="1440"/>
                </a:lnTo>
                <a:lnTo>
                  <a:pt x="624" y="1422"/>
                </a:lnTo>
                <a:lnTo>
                  <a:pt x="546" y="1416"/>
                </a:lnTo>
                <a:lnTo>
                  <a:pt x="480" y="1392"/>
                </a:lnTo>
                <a:lnTo>
                  <a:pt x="432" y="1392"/>
                </a:lnTo>
                <a:lnTo>
                  <a:pt x="330" y="1374"/>
                </a:lnTo>
                <a:lnTo>
                  <a:pt x="264" y="1326"/>
                </a:lnTo>
                <a:lnTo>
                  <a:pt x="228" y="1254"/>
                </a:lnTo>
                <a:lnTo>
                  <a:pt x="192" y="1206"/>
                </a:lnTo>
                <a:lnTo>
                  <a:pt x="144" y="1104"/>
                </a:lnTo>
                <a:lnTo>
                  <a:pt x="96" y="960"/>
                </a:lnTo>
                <a:lnTo>
                  <a:pt x="48" y="864"/>
                </a:lnTo>
                <a:lnTo>
                  <a:pt x="48" y="816"/>
                </a:lnTo>
                <a:lnTo>
                  <a:pt x="0" y="768"/>
                </a:lnTo>
                <a:lnTo>
                  <a:pt x="0" y="624"/>
                </a:lnTo>
                <a:lnTo>
                  <a:pt x="0" y="528"/>
                </a:lnTo>
                <a:lnTo>
                  <a:pt x="48" y="432"/>
                </a:lnTo>
                <a:lnTo>
                  <a:pt x="96" y="336"/>
                </a:lnTo>
                <a:lnTo>
                  <a:pt x="144" y="240"/>
                </a:lnTo>
                <a:lnTo>
                  <a:pt x="192" y="144"/>
                </a:lnTo>
                <a:lnTo>
                  <a:pt x="240" y="48"/>
                </a:lnTo>
                <a:lnTo>
                  <a:pt x="288" y="30"/>
                </a:lnTo>
                <a:lnTo>
                  <a:pt x="336" y="0"/>
                </a:lnTo>
                <a:lnTo>
                  <a:pt x="384" y="0"/>
                </a:lnTo>
                <a:lnTo>
                  <a:pt x="432" y="0"/>
                </a:lnTo>
                <a:lnTo>
                  <a:pt x="480" y="0"/>
                </a:lnTo>
                <a:lnTo>
                  <a:pt x="528" y="0"/>
                </a:lnTo>
                <a:lnTo>
                  <a:pt x="624" y="48"/>
                </a:lnTo>
                <a:lnTo>
                  <a:pt x="768" y="96"/>
                </a:lnTo>
                <a:lnTo>
                  <a:pt x="912" y="144"/>
                </a:lnTo>
                <a:lnTo>
                  <a:pt x="1056" y="192"/>
                </a:lnTo>
                <a:lnTo>
                  <a:pt x="1248" y="240"/>
                </a:lnTo>
                <a:lnTo>
                  <a:pt x="1380" y="348"/>
                </a:lnTo>
                <a:lnTo>
                  <a:pt x="1416" y="438"/>
                </a:lnTo>
                <a:lnTo>
                  <a:pt x="1428" y="444"/>
                </a:lnTo>
                <a:lnTo>
                  <a:pt x="1422" y="486"/>
                </a:lnTo>
                <a:lnTo>
                  <a:pt x="1440" y="582"/>
                </a:lnTo>
                <a:lnTo>
                  <a:pt x="1344" y="816"/>
                </a:lnTo>
                <a:lnTo>
                  <a:pt x="1332" y="972"/>
                </a:lnTo>
                <a:lnTo>
                  <a:pt x="1224" y="1194"/>
                </a:lnTo>
                <a:lnTo>
                  <a:pt x="1104" y="1296"/>
                </a:lnTo>
                <a:lnTo>
                  <a:pt x="936" y="1368"/>
                </a:lnTo>
                <a:lnTo>
                  <a:pt x="822" y="1428"/>
                </a:lnTo>
                <a:close/>
              </a:path>
            </a:pathLst>
          </a:custGeom>
          <a:noFill/>
          <a:ln w="38100" cap="flat" cmpd="sng">
            <a:solidFill>
              <a:srgbClr val="FFFF00"/>
            </a:solidFill>
            <a:prstDash val="solid"/>
            <a:round/>
            <a:headEnd/>
            <a:tailEnd/>
          </a:ln>
          <a:effectLst/>
        </p:spPr>
        <p:txBody>
          <a:bodyPr anchor="ctr"/>
          <a:lstStyle/>
          <a:p>
            <a:endParaRPr lang="en-US"/>
          </a:p>
        </p:txBody>
      </p:sp>
      <p:sp>
        <p:nvSpPr>
          <p:cNvPr id="70679" name="Line 19"/>
          <p:cNvSpPr>
            <a:spLocks noChangeShapeType="1"/>
          </p:cNvSpPr>
          <p:nvPr/>
        </p:nvSpPr>
        <p:spPr bwMode="auto">
          <a:xfrm>
            <a:off x="2667000" y="3262313"/>
            <a:ext cx="1905000" cy="76200"/>
          </a:xfrm>
          <a:prstGeom prst="line">
            <a:avLst/>
          </a:prstGeom>
          <a:noFill/>
          <a:ln w="53975">
            <a:solidFill>
              <a:srgbClr val="FFFF00"/>
            </a:solidFill>
            <a:round/>
            <a:headEnd/>
            <a:tailEnd type="triangle" w="lg" len="lg"/>
          </a:ln>
          <a:effectLst/>
        </p:spPr>
        <p:txBody>
          <a:bodyPr anchor="ctr"/>
          <a:lstStyle/>
          <a:p>
            <a:endParaRPr lang="en-US"/>
          </a:p>
        </p:txBody>
      </p:sp>
      <p:sp>
        <p:nvSpPr>
          <p:cNvPr id="70680" name="Line 9"/>
          <p:cNvSpPr>
            <a:spLocks noChangeShapeType="1"/>
          </p:cNvSpPr>
          <p:nvPr/>
        </p:nvSpPr>
        <p:spPr bwMode="auto">
          <a:xfrm>
            <a:off x="2971800" y="990600"/>
            <a:ext cx="952500" cy="892175"/>
          </a:xfrm>
          <a:prstGeom prst="line">
            <a:avLst/>
          </a:prstGeom>
          <a:noFill/>
          <a:ln w="53975">
            <a:solidFill>
              <a:srgbClr val="FFFF00"/>
            </a:solidFill>
            <a:round/>
            <a:headEnd/>
            <a:tailEnd type="triangle" w="lg" len="lg"/>
          </a:ln>
          <a:effectLst/>
        </p:spPr>
        <p:txBody>
          <a:bodyPr anchor="ctr"/>
          <a:lstStyle/>
          <a:p>
            <a:endParaRPr lang="en-US"/>
          </a:p>
        </p:txBody>
      </p:sp>
      <p:sp>
        <p:nvSpPr>
          <p:cNvPr id="70681" name="Line 10"/>
          <p:cNvSpPr>
            <a:spLocks noChangeShapeType="1"/>
          </p:cNvSpPr>
          <p:nvPr/>
        </p:nvSpPr>
        <p:spPr bwMode="auto">
          <a:xfrm flipV="1">
            <a:off x="3733800" y="3643313"/>
            <a:ext cx="762000" cy="914400"/>
          </a:xfrm>
          <a:prstGeom prst="line">
            <a:avLst/>
          </a:prstGeom>
          <a:noFill/>
          <a:ln w="53975">
            <a:solidFill>
              <a:srgbClr val="FFFF00"/>
            </a:solidFill>
            <a:round/>
            <a:headEnd/>
            <a:tailEnd type="triangle" w="lg" len="lg"/>
          </a:ln>
          <a:effectLst/>
        </p:spPr>
        <p:txBody>
          <a:bodyPr anchor="ctr"/>
          <a:lstStyle/>
          <a:p>
            <a:endParaRPr lang="en-US"/>
          </a:p>
        </p:txBody>
      </p:sp>
      <p:sp>
        <p:nvSpPr>
          <p:cNvPr id="70682" name="Rectangle 2"/>
          <p:cNvSpPr>
            <a:spLocks noChangeArrowheads="1"/>
          </p:cNvSpPr>
          <p:nvPr/>
        </p:nvSpPr>
        <p:spPr bwMode="auto">
          <a:xfrm>
            <a:off x="0" y="5791200"/>
            <a:ext cx="9144000" cy="584200"/>
          </a:xfrm>
          <a:prstGeom prst="rect">
            <a:avLst/>
          </a:prstGeom>
          <a:noFill/>
          <a:ln w="9525">
            <a:noFill/>
            <a:miter lim="800000"/>
            <a:headEnd/>
            <a:tailEnd/>
          </a:ln>
        </p:spPr>
        <p:txBody>
          <a:bodyPr>
            <a:spAutoFit/>
          </a:bodyPr>
          <a:lstStyle/>
          <a:p>
            <a:pPr algn="ctr"/>
            <a:r>
              <a:rPr lang="en-US" sz="1600"/>
              <a:t>RA=right atrium, AA=aortic arch, LV=left ventricle, LA=Left atrium, MPA=main pulmonary artery, DA=descending aorta, E=esophagus</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PPT584"/>
          <p:cNvPicPr>
            <a:picLocks noChangeAspect="1" noChangeArrowheads="1"/>
          </p:cNvPicPr>
          <p:nvPr/>
        </p:nvPicPr>
        <p:blipFill>
          <a:blip r:embed="rId2"/>
          <a:srcRect t="2603" b="2592"/>
          <a:stretch>
            <a:fillRect/>
          </a:stretch>
        </p:blipFill>
        <p:spPr bwMode="auto">
          <a:xfrm>
            <a:off x="1346200" y="28575"/>
            <a:ext cx="6502400" cy="5838825"/>
          </a:xfrm>
          <a:prstGeom prst="rect">
            <a:avLst/>
          </a:prstGeom>
          <a:noFill/>
          <a:ln w="9525">
            <a:solidFill>
              <a:srgbClr val="0000CC"/>
            </a:solidFill>
            <a:miter lim="800000"/>
            <a:headEnd/>
            <a:tailEnd/>
          </a:ln>
          <a:effectLst/>
        </p:spPr>
      </p:pic>
      <p:sp>
        <p:nvSpPr>
          <p:cNvPr id="71683" name="Text Box 3"/>
          <p:cNvSpPr txBox="1">
            <a:spLocks noChangeArrowheads="1"/>
          </p:cNvSpPr>
          <p:nvPr/>
        </p:nvSpPr>
        <p:spPr bwMode="auto">
          <a:xfrm>
            <a:off x="4749800" y="4035425"/>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DA</a:t>
            </a:r>
          </a:p>
        </p:txBody>
      </p:sp>
      <p:sp>
        <p:nvSpPr>
          <p:cNvPr id="71684" name="Text Box 4"/>
          <p:cNvSpPr txBox="1">
            <a:spLocks noChangeArrowheads="1"/>
          </p:cNvSpPr>
          <p:nvPr/>
        </p:nvSpPr>
        <p:spPr bwMode="auto">
          <a:xfrm>
            <a:off x="4521200" y="2573338"/>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
        <p:nvSpPr>
          <p:cNvPr id="71685" name="Text Box 6"/>
          <p:cNvSpPr txBox="1">
            <a:spLocks noChangeArrowheads="1"/>
          </p:cNvSpPr>
          <p:nvPr/>
        </p:nvSpPr>
        <p:spPr bwMode="auto">
          <a:xfrm>
            <a:off x="4368800" y="3259138"/>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LA</a:t>
            </a:r>
          </a:p>
        </p:txBody>
      </p:sp>
      <p:sp>
        <p:nvSpPr>
          <p:cNvPr id="71686" name="Text Box 7"/>
          <p:cNvSpPr txBox="1">
            <a:spLocks noChangeArrowheads="1"/>
          </p:cNvSpPr>
          <p:nvPr/>
        </p:nvSpPr>
        <p:spPr bwMode="auto">
          <a:xfrm>
            <a:off x="3835400" y="2420938"/>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RA</a:t>
            </a:r>
          </a:p>
        </p:txBody>
      </p:sp>
      <p:sp>
        <p:nvSpPr>
          <p:cNvPr id="71687" name="Text Box 8"/>
          <p:cNvSpPr txBox="1">
            <a:spLocks noChangeArrowheads="1"/>
          </p:cNvSpPr>
          <p:nvPr/>
        </p:nvSpPr>
        <p:spPr bwMode="auto">
          <a:xfrm>
            <a:off x="4826000" y="1887538"/>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RV</a:t>
            </a:r>
          </a:p>
        </p:txBody>
      </p:sp>
      <p:sp>
        <p:nvSpPr>
          <p:cNvPr id="71688" name="Text Box 9"/>
          <p:cNvSpPr txBox="1">
            <a:spLocks noChangeArrowheads="1"/>
          </p:cNvSpPr>
          <p:nvPr/>
        </p:nvSpPr>
        <p:spPr bwMode="auto">
          <a:xfrm>
            <a:off x="4521200" y="3760788"/>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E</a:t>
            </a:r>
          </a:p>
        </p:txBody>
      </p:sp>
      <p:sp>
        <p:nvSpPr>
          <p:cNvPr id="71689" name="Text Box 10"/>
          <p:cNvSpPr txBox="1">
            <a:spLocks noChangeArrowheads="1"/>
          </p:cNvSpPr>
          <p:nvPr/>
        </p:nvSpPr>
        <p:spPr bwMode="auto">
          <a:xfrm>
            <a:off x="5435600" y="2587625"/>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LV</a:t>
            </a:r>
          </a:p>
        </p:txBody>
      </p:sp>
      <p:sp>
        <p:nvSpPr>
          <p:cNvPr id="71690" name="Line 12"/>
          <p:cNvSpPr>
            <a:spLocks noChangeShapeType="1"/>
          </p:cNvSpPr>
          <p:nvPr/>
        </p:nvSpPr>
        <p:spPr bwMode="auto">
          <a:xfrm flipV="1">
            <a:off x="3530600" y="3716338"/>
            <a:ext cx="757238" cy="914400"/>
          </a:xfrm>
          <a:prstGeom prst="line">
            <a:avLst/>
          </a:prstGeom>
          <a:noFill/>
          <a:ln w="53975">
            <a:solidFill>
              <a:srgbClr val="FFFF00"/>
            </a:solidFill>
            <a:round/>
            <a:headEnd/>
            <a:tailEnd type="triangle" w="lg" len="lg"/>
          </a:ln>
          <a:effectLst/>
        </p:spPr>
        <p:txBody>
          <a:bodyPr anchor="ctr"/>
          <a:lstStyle/>
          <a:p>
            <a:endParaRPr lang="en-US"/>
          </a:p>
        </p:txBody>
      </p:sp>
      <p:sp>
        <p:nvSpPr>
          <p:cNvPr id="71691" name="Line 13"/>
          <p:cNvSpPr>
            <a:spLocks noChangeShapeType="1"/>
          </p:cNvSpPr>
          <p:nvPr/>
        </p:nvSpPr>
        <p:spPr bwMode="auto">
          <a:xfrm flipH="1">
            <a:off x="6097588" y="914400"/>
            <a:ext cx="658812" cy="1130300"/>
          </a:xfrm>
          <a:prstGeom prst="line">
            <a:avLst/>
          </a:prstGeom>
          <a:noFill/>
          <a:ln w="53975">
            <a:solidFill>
              <a:srgbClr val="FFFF00"/>
            </a:solidFill>
            <a:round/>
            <a:headEnd/>
            <a:tailEnd type="triangle" w="lg" len="lg"/>
          </a:ln>
          <a:effectLst/>
        </p:spPr>
        <p:txBody>
          <a:bodyPr anchor="ctr"/>
          <a:lstStyle/>
          <a:p>
            <a:endParaRPr lang="en-US"/>
          </a:p>
        </p:txBody>
      </p:sp>
      <p:sp>
        <p:nvSpPr>
          <p:cNvPr id="71692" name="Line 14"/>
          <p:cNvSpPr>
            <a:spLocks noChangeShapeType="1"/>
          </p:cNvSpPr>
          <p:nvPr/>
        </p:nvSpPr>
        <p:spPr bwMode="auto">
          <a:xfrm>
            <a:off x="2235200" y="2268538"/>
            <a:ext cx="1447800" cy="533400"/>
          </a:xfrm>
          <a:prstGeom prst="line">
            <a:avLst/>
          </a:prstGeom>
          <a:noFill/>
          <a:ln w="53975">
            <a:solidFill>
              <a:srgbClr val="FFFF00"/>
            </a:solidFill>
            <a:round/>
            <a:headEnd/>
            <a:tailEnd type="triangle" w="lg" len="lg"/>
          </a:ln>
          <a:effectLst/>
        </p:spPr>
        <p:txBody>
          <a:bodyPr anchor="ctr"/>
          <a:lstStyle/>
          <a:p>
            <a:endParaRPr lang="en-US"/>
          </a:p>
        </p:txBody>
      </p:sp>
      <p:sp>
        <p:nvSpPr>
          <p:cNvPr id="71693" name="Text Box 16"/>
          <p:cNvSpPr txBox="1">
            <a:spLocks noChangeArrowheads="1"/>
          </p:cNvSpPr>
          <p:nvPr/>
        </p:nvSpPr>
        <p:spPr bwMode="auto">
          <a:xfrm>
            <a:off x="6083300" y="438150"/>
            <a:ext cx="17272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1694" name="Text Box 17"/>
          <p:cNvSpPr txBox="1">
            <a:spLocks noChangeArrowheads="1"/>
          </p:cNvSpPr>
          <p:nvPr/>
        </p:nvSpPr>
        <p:spPr bwMode="auto">
          <a:xfrm>
            <a:off x="2917825" y="428625"/>
            <a:ext cx="16764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1695" name="Text Box 18"/>
          <p:cNvSpPr txBox="1">
            <a:spLocks noChangeArrowheads="1"/>
          </p:cNvSpPr>
          <p:nvPr/>
        </p:nvSpPr>
        <p:spPr bwMode="auto">
          <a:xfrm>
            <a:off x="1739900" y="1854200"/>
            <a:ext cx="17907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1696" name="Text Box 19"/>
          <p:cNvSpPr txBox="1">
            <a:spLocks noChangeArrowheads="1"/>
          </p:cNvSpPr>
          <p:nvPr/>
        </p:nvSpPr>
        <p:spPr bwMode="auto">
          <a:xfrm>
            <a:off x="2425700" y="4630738"/>
            <a:ext cx="1828800" cy="708025"/>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Oblique sinus (OS)</a:t>
            </a:r>
          </a:p>
        </p:txBody>
      </p:sp>
      <p:sp>
        <p:nvSpPr>
          <p:cNvPr id="71697" name="Freeform 21"/>
          <p:cNvSpPr>
            <a:spLocks/>
          </p:cNvSpPr>
          <p:nvPr/>
        </p:nvSpPr>
        <p:spPr bwMode="auto">
          <a:xfrm>
            <a:off x="4368800" y="1506538"/>
            <a:ext cx="1447800" cy="1066800"/>
          </a:xfrm>
          <a:custGeom>
            <a:avLst/>
            <a:gdLst>
              <a:gd name="T0" fmla="*/ 2147483647 w 912"/>
              <a:gd name="T1" fmla="*/ 2147483647 h 672"/>
              <a:gd name="T2" fmla="*/ 2147483647 w 912"/>
              <a:gd name="T3" fmla="*/ 2147483647 h 672"/>
              <a:gd name="T4" fmla="*/ 2147483647 w 912"/>
              <a:gd name="T5" fmla="*/ 2147483647 h 672"/>
              <a:gd name="T6" fmla="*/ 2147483647 w 912"/>
              <a:gd name="T7" fmla="*/ 2147483647 h 672"/>
              <a:gd name="T8" fmla="*/ 2147483647 w 912"/>
              <a:gd name="T9" fmla="*/ 2147483647 h 672"/>
              <a:gd name="T10" fmla="*/ 2147483647 w 912"/>
              <a:gd name="T11" fmla="*/ 2147483647 h 672"/>
              <a:gd name="T12" fmla="*/ 2147483647 w 912"/>
              <a:gd name="T13" fmla="*/ 2147483647 h 672"/>
              <a:gd name="T14" fmla="*/ 2147483647 w 912"/>
              <a:gd name="T15" fmla="*/ 2147483647 h 672"/>
              <a:gd name="T16" fmla="*/ 2147483647 w 912"/>
              <a:gd name="T17" fmla="*/ 2147483647 h 672"/>
              <a:gd name="T18" fmla="*/ 2147483647 w 912"/>
              <a:gd name="T19" fmla="*/ 2147483647 h 672"/>
              <a:gd name="T20" fmla="*/ 2147483647 w 912"/>
              <a:gd name="T21" fmla="*/ 2147483647 h 672"/>
              <a:gd name="T22" fmla="*/ 0 w 912"/>
              <a:gd name="T23" fmla="*/ 2147483647 h 672"/>
              <a:gd name="T24" fmla="*/ 0 w 912"/>
              <a:gd name="T25" fmla="*/ 2147483647 h 672"/>
              <a:gd name="T26" fmla="*/ 2147483647 w 912"/>
              <a:gd name="T27" fmla="*/ 2147483647 h 672"/>
              <a:gd name="T28" fmla="*/ 2147483647 w 912"/>
              <a:gd name="T29" fmla="*/ 2147483647 h 672"/>
              <a:gd name="T30" fmla="*/ 2147483647 w 912"/>
              <a:gd name="T31" fmla="*/ 2147483647 h 672"/>
              <a:gd name="T32" fmla="*/ 2147483647 w 912"/>
              <a:gd name="T33" fmla="*/ 0 h 672"/>
              <a:gd name="T34" fmla="*/ 2147483647 w 912"/>
              <a:gd name="T35" fmla="*/ 0 h 672"/>
              <a:gd name="T36" fmla="*/ 2147483647 w 912"/>
              <a:gd name="T37" fmla="*/ 2147483647 h 672"/>
              <a:gd name="T38" fmla="*/ 2147483647 w 912"/>
              <a:gd name="T39" fmla="*/ 2147483647 h 672"/>
              <a:gd name="T40" fmla="*/ 2147483647 w 912"/>
              <a:gd name="T41" fmla="*/ 2147483647 h 672"/>
              <a:gd name="T42" fmla="*/ 2147483647 w 912"/>
              <a:gd name="T43" fmla="*/ 2147483647 h 672"/>
              <a:gd name="T44" fmla="*/ 2147483647 w 912"/>
              <a:gd name="T45" fmla="*/ 2147483647 h 672"/>
              <a:gd name="T46" fmla="*/ 2147483647 w 912"/>
              <a:gd name="T47" fmla="*/ 2147483647 h 672"/>
              <a:gd name="T48" fmla="*/ 2147483647 w 912"/>
              <a:gd name="T49" fmla="*/ 2147483647 h 672"/>
              <a:gd name="T50" fmla="*/ 2147483647 w 912"/>
              <a:gd name="T51" fmla="*/ 2147483647 h 672"/>
              <a:gd name="T52" fmla="*/ 2147483647 w 912"/>
              <a:gd name="T53" fmla="*/ 2147483647 h 672"/>
              <a:gd name="T54" fmla="*/ 2147483647 w 912"/>
              <a:gd name="T55" fmla="*/ 2147483647 h 672"/>
              <a:gd name="T56" fmla="*/ 2147483647 w 912"/>
              <a:gd name="T57" fmla="*/ 2147483647 h 672"/>
              <a:gd name="T58" fmla="*/ 2147483647 w 912"/>
              <a:gd name="T59" fmla="*/ 2147483647 h 672"/>
              <a:gd name="T60" fmla="*/ 2147483647 w 912"/>
              <a:gd name="T61" fmla="*/ 2147483647 h 672"/>
              <a:gd name="T62" fmla="*/ 2147483647 w 912"/>
              <a:gd name="T63" fmla="*/ 2147483647 h 672"/>
              <a:gd name="T64" fmla="*/ 2147483647 w 912"/>
              <a:gd name="T65" fmla="*/ 2147483647 h 672"/>
              <a:gd name="T66" fmla="*/ 2147483647 w 912"/>
              <a:gd name="T67" fmla="*/ 2147483647 h 67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12" h="672">
                <a:moveTo>
                  <a:pt x="576" y="672"/>
                </a:moveTo>
                <a:lnTo>
                  <a:pt x="528" y="624"/>
                </a:lnTo>
                <a:lnTo>
                  <a:pt x="480" y="576"/>
                </a:lnTo>
                <a:lnTo>
                  <a:pt x="432" y="528"/>
                </a:lnTo>
                <a:lnTo>
                  <a:pt x="384" y="528"/>
                </a:lnTo>
                <a:lnTo>
                  <a:pt x="336" y="528"/>
                </a:lnTo>
                <a:lnTo>
                  <a:pt x="240" y="480"/>
                </a:lnTo>
                <a:lnTo>
                  <a:pt x="192" y="480"/>
                </a:lnTo>
                <a:lnTo>
                  <a:pt x="144" y="480"/>
                </a:lnTo>
                <a:lnTo>
                  <a:pt x="96" y="480"/>
                </a:lnTo>
                <a:lnTo>
                  <a:pt x="48" y="384"/>
                </a:lnTo>
                <a:lnTo>
                  <a:pt x="0" y="336"/>
                </a:lnTo>
                <a:lnTo>
                  <a:pt x="0" y="288"/>
                </a:lnTo>
                <a:lnTo>
                  <a:pt x="48" y="192"/>
                </a:lnTo>
                <a:lnTo>
                  <a:pt x="48" y="96"/>
                </a:lnTo>
                <a:lnTo>
                  <a:pt x="96" y="48"/>
                </a:lnTo>
                <a:lnTo>
                  <a:pt x="192" y="0"/>
                </a:lnTo>
                <a:lnTo>
                  <a:pt x="240" y="0"/>
                </a:lnTo>
                <a:lnTo>
                  <a:pt x="336" y="48"/>
                </a:lnTo>
                <a:lnTo>
                  <a:pt x="384" y="48"/>
                </a:lnTo>
                <a:lnTo>
                  <a:pt x="480" y="96"/>
                </a:lnTo>
                <a:lnTo>
                  <a:pt x="576" y="96"/>
                </a:lnTo>
                <a:lnTo>
                  <a:pt x="720" y="192"/>
                </a:lnTo>
                <a:lnTo>
                  <a:pt x="864" y="288"/>
                </a:lnTo>
                <a:lnTo>
                  <a:pt x="864" y="336"/>
                </a:lnTo>
                <a:lnTo>
                  <a:pt x="912" y="432"/>
                </a:lnTo>
                <a:lnTo>
                  <a:pt x="912" y="480"/>
                </a:lnTo>
                <a:lnTo>
                  <a:pt x="864" y="528"/>
                </a:lnTo>
                <a:lnTo>
                  <a:pt x="816" y="528"/>
                </a:lnTo>
                <a:lnTo>
                  <a:pt x="768" y="576"/>
                </a:lnTo>
                <a:lnTo>
                  <a:pt x="720" y="624"/>
                </a:lnTo>
                <a:lnTo>
                  <a:pt x="672" y="672"/>
                </a:lnTo>
                <a:lnTo>
                  <a:pt x="624" y="672"/>
                </a:lnTo>
                <a:lnTo>
                  <a:pt x="576" y="672"/>
                </a:lnTo>
                <a:close/>
              </a:path>
            </a:pathLst>
          </a:custGeom>
          <a:noFill/>
          <a:ln w="9525" cap="flat" cmpd="sng">
            <a:noFill/>
            <a:prstDash val="solid"/>
            <a:round/>
            <a:headEnd/>
            <a:tailEnd/>
          </a:ln>
          <a:effectLst/>
        </p:spPr>
        <p:txBody>
          <a:bodyPr anchor="ctr"/>
          <a:lstStyle/>
          <a:p>
            <a:endParaRPr lang="en-US"/>
          </a:p>
        </p:txBody>
      </p:sp>
      <p:sp>
        <p:nvSpPr>
          <p:cNvPr id="71698" name="Freeform 22"/>
          <p:cNvSpPr>
            <a:spLocks/>
          </p:cNvSpPr>
          <p:nvPr/>
        </p:nvSpPr>
        <p:spPr bwMode="auto">
          <a:xfrm>
            <a:off x="4445000" y="1582738"/>
            <a:ext cx="1371600" cy="962025"/>
          </a:xfrm>
          <a:custGeom>
            <a:avLst/>
            <a:gdLst>
              <a:gd name="T0" fmla="*/ 2147483647 w 864"/>
              <a:gd name="T1" fmla="*/ 2147483647 h 606"/>
              <a:gd name="T2" fmla="*/ 2147483647 w 864"/>
              <a:gd name="T3" fmla="*/ 2147483647 h 606"/>
              <a:gd name="T4" fmla="*/ 2147483647 w 864"/>
              <a:gd name="T5" fmla="*/ 2147483647 h 606"/>
              <a:gd name="T6" fmla="*/ 2147483647 w 864"/>
              <a:gd name="T7" fmla="*/ 2147483647 h 606"/>
              <a:gd name="T8" fmla="*/ 2147483647 w 864"/>
              <a:gd name="T9" fmla="*/ 2147483647 h 606"/>
              <a:gd name="T10" fmla="*/ 2147483647 w 864"/>
              <a:gd name="T11" fmla="*/ 2147483647 h 606"/>
              <a:gd name="T12" fmla="*/ 2147483647 w 864"/>
              <a:gd name="T13" fmla="*/ 2147483647 h 606"/>
              <a:gd name="T14" fmla="*/ 2147483647 w 864"/>
              <a:gd name="T15" fmla="*/ 2147483647 h 606"/>
              <a:gd name="T16" fmla="*/ 2147483647 w 864"/>
              <a:gd name="T17" fmla="*/ 2147483647 h 606"/>
              <a:gd name="T18" fmla="*/ 0 w 864"/>
              <a:gd name="T19" fmla="*/ 2147483647 h 606"/>
              <a:gd name="T20" fmla="*/ 0 w 864"/>
              <a:gd name="T21" fmla="*/ 2147483647 h 606"/>
              <a:gd name="T22" fmla="*/ 0 w 864"/>
              <a:gd name="T23" fmla="*/ 2147483647 h 606"/>
              <a:gd name="T24" fmla="*/ 2147483647 w 864"/>
              <a:gd name="T25" fmla="*/ 0 h 606"/>
              <a:gd name="T26" fmla="*/ 2147483647 w 864"/>
              <a:gd name="T27" fmla="*/ 0 h 606"/>
              <a:gd name="T28" fmla="*/ 2147483647 w 864"/>
              <a:gd name="T29" fmla="*/ 0 h 606"/>
              <a:gd name="T30" fmla="*/ 2147483647 w 864"/>
              <a:gd name="T31" fmla="*/ 0 h 606"/>
              <a:gd name="T32" fmla="*/ 2147483647 w 864"/>
              <a:gd name="T33" fmla="*/ 2147483647 h 606"/>
              <a:gd name="T34" fmla="*/ 2147483647 w 864"/>
              <a:gd name="T35" fmla="*/ 2147483647 h 606"/>
              <a:gd name="T36" fmla="*/ 2147483647 w 864"/>
              <a:gd name="T37" fmla="*/ 2147483647 h 606"/>
              <a:gd name="T38" fmla="*/ 2147483647 w 864"/>
              <a:gd name="T39" fmla="*/ 2147483647 h 606"/>
              <a:gd name="T40" fmla="*/ 2147483647 w 864"/>
              <a:gd name="T41" fmla="*/ 2147483647 h 606"/>
              <a:gd name="T42" fmla="*/ 2147483647 w 864"/>
              <a:gd name="T43" fmla="*/ 2147483647 h 606"/>
              <a:gd name="T44" fmla="*/ 2147483647 w 864"/>
              <a:gd name="T45" fmla="*/ 2147483647 h 6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4" h="606">
                <a:moveTo>
                  <a:pt x="816" y="480"/>
                </a:moveTo>
                <a:lnTo>
                  <a:pt x="720" y="528"/>
                </a:lnTo>
                <a:lnTo>
                  <a:pt x="540" y="606"/>
                </a:lnTo>
                <a:lnTo>
                  <a:pt x="480" y="576"/>
                </a:lnTo>
                <a:lnTo>
                  <a:pt x="336" y="480"/>
                </a:lnTo>
                <a:lnTo>
                  <a:pt x="240" y="432"/>
                </a:lnTo>
                <a:lnTo>
                  <a:pt x="138" y="438"/>
                </a:lnTo>
                <a:lnTo>
                  <a:pt x="96" y="336"/>
                </a:lnTo>
                <a:lnTo>
                  <a:pt x="48" y="288"/>
                </a:lnTo>
                <a:lnTo>
                  <a:pt x="0" y="240"/>
                </a:lnTo>
                <a:lnTo>
                  <a:pt x="0" y="144"/>
                </a:lnTo>
                <a:lnTo>
                  <a:pt x="0" y="96"/>
                </a:lnTo>
                <a:lnTo>
                  <a:pt x="96" y="0"/>
                </a:lnTo>
                <a:lnTo>
                  <a:pt x="192" y="0"/>
                </a:lnTo>
                <a:lnTo>
                  <a:pt x="336" y="0"/>
                </a:lnTo>
                <a:lnTo>
                  <a:pt x="432" y="0"/>
                </a:lnTo>
                <a:lnTo>
                  <a:pt x="528" y="48"/>
                </a:lnTo>
                <a:lnTo>
                  <a:pt x="624" y="96"/>
                </a:lnTo>
                <a:lnTo>
                  <a:pt x="768" y="192"/>
                </a:lnTo>
                <a:lnTo>
                  <a:pt x="864" y="288"/>
                </a:lnTo>
                <a:lnTo>
                  <a:pt x="864" y="384"/>
                </a:lnTo>
                <a:lnTo>
                  <a:pt x="816" y="432"/>
                </a:lnTo>
                <a:lnTo>
                  <a:pt x="816" y="480"/>
                </a:lnTo>
                <a:close/>
              </a:path>
            </a:pathLst>
          </a:custGeom>
          <a:noFill/>
          <a:ln w="38100" cap="flat" cmpd="sng">
            <a:solidFill>
              <a:srgbClr val="0000CC"/>
            </a:solidFill>
            <a:prstDash val="solid"/>
            <a:round/>
            <a:headEnd/>
            <a:tailEnd/>
          </a:ln>
          <a:effectLst/>
        </p:spPr>
        <p:txBody>
          <a:bodyPr anchor="ctr"/>
          <a:lstStyle/>
          <a:p>
            <a:endParaRPr lang="en-US"/>
          </a:p>
        </p:txBody>
      </p:sp>
      <p:sp>
        <p:nvSpPr>
          <p:cNvPr id="71699" name="Freeform 23"/>
          <p:cNvSpPr>
            <a:spLocks/>
          </p:cNvSpPr>
          <p:nvPr/>
        </p:nvSpPr>
        <p:spPr bwMode="auto">
          <a:xfrm>
            <a:off x="5130800" y="2420938"/>
            <a:ext cx="952500" cy="885825"/>
          </a:xfrm>
          <a:custGeom>
            <a:avLst/>
            <a:gdLst>
              <a:gd name="T0" fmla="*/ 2147483647 w 600"/>
              <a:gd name="T1" fmla="*/ 2147483647 h 558"/>
              <a:gd name="T2" fmla="*/ 2147483647 w 600"/>
              <a:gd name="T3" fmla="*/ 2147483647 h 558"/>
              <a:gd name="T4" fmla="*/ 2147483647 w 600"/>
              <a:gd name="T5" fmla="*/ 2147483647 h 558"/>
              <a:gd name="T6" fmla="*/ 2147483647 w 600"/>
              <a:gd name="T7" fmla="*/ 2147483647 h 558"/>
              <a:gd name="T8" fmla="*/ 2147483647 w 600"/>
              <a:gd name="T9" fmla="*/ 2147483647 h 558"/>
              <a:gd name="T10" fmla="*/ 2147483647 w 600"/>
              <a:gd name="T11" fmla="*/ 2147483647 h 558"/>
              <a:gd name="T12" fmla="*/ 2147483647 w 600"/>
              <a:gd name="T13" fmla="*/ 2147483647 h 558"/>
              <a:gd name="T14" fmla="*/ 0 w 600"/>
              <a:gd name="T15" fmla="*/ 2147483647 h 558"/>
              <a:gd name="T16" fmla="*/ 0 w 600"/>
              <a:gd name="T17" fmla="*/ 2147483647 h 558"/>
              <a:gd name="T18" fmla="*/ 2147483647 w 600"/>
              <a:gd name="T19" fmla="*/ 2147483647 h 558"/>
              <a:gd name="T20" fmla="*/ 2147483647 w 600"/>
              <a:gd name="T21" fmla="*/ 2147483647 h 558"/>
              <a:gd name="T22" fmla="*/ 2147483647 w 600"/>
              <a:gd name="T23" fmla="*/ 2147483647 h 558"/>
              <a:gd name="T24" fmla="*/ 2147483647 w 600"/>
              <a:gd name="T25" fmla="*/ 2147483647 h 558"/>
              <a:gd name="T26" fmla="*/ 2147483647 w 600"/>
              <a:gd name="T27" fmla="*/ 2147483647 h 558"/>
              <a:gd name="T28" fmla="*/ 2147483647 w 600"/>
              <a:gd name="T29" fmla="*/ 2147483647 h 558"/>
              <a:gd name="T30" fmla="*/ 2147483647 w 600"/>
              <a:gd name="T31" fmla="*/ 2147483647 h 558"/>
              <a:gd name="T32" fmla="*/ 2147483647 w 600"/>
              <a:gd name="T33" fmla="*/ 2147483647 h 558"/>
              <a:gd name="T34" fmla="*/ 2147483647 w 600"/>
              <a:gd name="T35" fmla="*/ 2147483647 h 558"/>
              <a:gd name="T36" fmla="*/ 2147483647 w 600"/>
              <a:gd name="T37" fmla="*/ 2147483647 h 558"/>
              <a:gd name="T38" fmla="*/ 2147483647 w 600"/>
              <a:gd name="T39" fmla="*/ 0 h 558"/>
              <a:gd name="T40" fmla="*/ 2147483647 w 600"/>
              <a:gd name="T41" fmla="*/ 0 h 558"/>
              <a:gd name="T42" fmla="*/ 2147483647 w 600"/>
              <a:gd name="T43" fmla="*/ 0 h 558"/>
              <a:gd name="T44" fmla="*/ 2147483647 w 600"/>
              <a:gd name="T45" fmla="*/ 2147483647 h 558"/>
              <a:gd name="T46" fmla="*/ 2147483647 w 600"/>
              <a:gd name="T47" fmla="*/ 2147483647 h 558"/>
              <a:gd name="T48" fmla="*/ 2147483647 w 600"/>
              <a:gd name="T49" fmla="*/ 2147483647 h 558"/>
              <a:gd name="T50" fmla="*/ 2147483647 w 600"/>
              <a:gd name="T51" fmla="*/ 2147483647 h 558"/>
              <a:gd name="T52" fmla="*/ 2147483647 w 600"/>
              <a:gd name="T53" fmla="*/ 2147483647 h 558"/>
              <a:gd name="T54" fmla="*/ 2147483647 w 600"/>
              <a:gd name="T55" fmla="*/ 2147483647 h 558"/>
              <a:gd name="T56" fmla="*/ 2147483647 w 600"/>
              <a:gd name="T57" fmla="*/ 2147483647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00" h="558">
                <a:moveTo>
                  <a:pt x="396" y="558"/>
                </a:moveTo>
                <a:lnTo>
                  <a:pt x="336" y="528"/>
                </a:lnTo>
                <a:lnTo>
                  <a:pt x="240" y="480"/>
                </a:lnTo>
                <a:lnTo>
                  <a:pt x="204" y="450"/>
                </a:lnTo>
                <a:lnTo>
                  <a:pt x="144" y="432"/>
                </a:lnTo>
                <a:lnTo>
                  <a:pt x="96" y="384"/>
                </a:lnTo>
                <a:lnTo>
                  <a:pt x="48" y="384"/>
                </a:lnTo>
                <a:lnTo>
                  <a:pt x="0" y="384"/>
                </a:lnTo>
                <a:lnTo>
                  <a:pt x="0" y="336"/>
                </a:lnTo>
                <a:lnTo>
                  <a:pt x="48" y="336"/>
                </a:lnTo>
                <a:lnTo>
                  <a:pt x="48" y="288"/>
                </a:lnTo>
                <a:lnTo>
                  <a:pt x="48" y="240"/>
                </a:lnTo>
                <a:lnTo>
                  <a:pt x="48" y="192"/>
                </a:lnTo>
                <a:lnTo>
                  <a:pt x="48" y="144"/>
                </a:lnTo>
                <a:lnTo>
                  <a:pt x="48" y="96"/>
                </a:lnTo>
                <a:lnTo>
                  <a:pt x="96" y="96"/>
                </a:lnTo>
                <a:lnTo>
                  <a:pt x="186" y="66"/>
                </a:lnTo>
                <a:lnTo>
                  <a:pt x="240" y="48"/>
                </a:lnTo>
                <a:lnTo>
                  <a:pt x="282" y="18"/>
                </a:lnTo>
                <a:lnTo>
                  <a:pt x="336" y="0"/>
                </a:lnTo>
                <a:lnTo>
                  <a:pt x="432" y="0"/>
                </a:lnTo>
                <a:lnTo>
                  <a:pt x="480" y="0"/>
                </a:lnTo>
                <a:lnTo>
                  <a:pt x="576" y="96"/>
                </a:lnTo>
                <a:lnTo>
                  <a:pt x="600" y="210"/>
                </a:lnTo>
                <a:lnTo>
                  <a:pt x="576" y="288"/>
                </a:lnTo>
                <a:lnTo>
                  <a:pt x="528" y="432"/>
                </a:lnTo>
                <a:lnTo>
                  <a:pt x="498" y="498"/>
                </a:lnTo>
                <a:lnTo>
                  <a:pt x="468" y="522"/>
                </a:lnTo>
                <a:lnTo>
                  <a:pt x="396" y="558"/>
                </a:lnTo>
                <a:close/>
              </a:path>
            </a:pathLst>
          </a:custGeom>
          <a:noFill/>
          <a:ln w="38100" cap="flat" cmpd="sng">
            <a:solidFill>
              <a:srgbClr val="FF3300"/>
            </a:solidFill>
            <a:prstDash val="solid"/>
            <a:round/>
            <a:headEnd/>
            <a:tailEnd/>
          </a:ln>
          <a:effectLst/>
        </p:spPr>
        <p:txBody>
          <a:bodyPr anchor="ctr"/>
          <a:lstStyle/>
          <a:p>
            <a:endParaRPr lang="en-US"/>
          </a:p>
        </p:txBody>
      </p:sp>
      <p:sp>
        <p:nvSpPr>
          <p:cNvPr id="71700" name="Freeform 24"/>
          <p:cNvSpPr>
            <a:spLocks/>
          </p:cNvSpPr>
          <p:nvPr/>
        </p:nvSpPr>
        <p:spPr bwMode="auto">
          <a:xfrm>
            <a:off x="4064000" y="3068638"/>
            <a:ext cx="1447800" cy="742950"/>
          </a:xfrm>
          <a:custGeom>
            <a:avLst/>
            <a:gdLst>
              <a:gd name="T0" fmla="*/ 2147483647 w 912"/>
              <a:gd name="T1" fmla="*/ 2147483647 h 468"/>
              <a:gd name="T2" fmla="*/ 2147483647 w 912"/>
              <a:gd name="T3" fmla="*/ 2147483647 h 468"/>
              <a:gd name="T4" fmla="*/ 2147483647 w 912"/>
              <a:gd name="T5" fmla="*/ 2147483647 h 468"/>
              <a:gd name="T6" fmla="*/ 2147483647 w 912"/>
              <a:gd name="T7" fmla="*/ 2147483647 h 468"/>
              <a:gd name="T8" fmla="*/ 2147483647 w 912"/>
              <a:gd name="T9" fmla="*/ 2147483647 h 468"/>
              <a:gd name="T10" fmla="*/ 2147483647 w 912"/>
              <a:gd name="T11" fmla="*/ 0 h 468"/>
              <a:gd name="T12" fmla="*/ 2147483647 w 912"/>
              <a:gd name="T13" fmla="*/ 0 h 468"/>
              <a:gd name="T14" fmla="*/ 2147483647 w 912"/>
              <a:gd name="T15" fmla="*/ 2147483647 h 468"/>
              <a:gd name="T16" fmla="*/ 2147483647 w 912"/>
              <a:gd name="T17" fmla="*/ 2147483647 h 468"/>
              <a:gd name="T18" fmla="*/ 2147483647 w 912"/>
              <a:gd name="T19" fmla="*/ 2147483647 h 468"/>
              <a:gd name="T20" fmla="*/ 2147483647 w 912"/>
              <a:gd name="T21" fmla="*/ 2147483647 h 468"/>
              <a:gd name="T22" fmla="*/ 2147483647 w 912"/>
              <a:gd name="T23" fmla="*/ 2147483647 h 468"/>
              <a:gd name="T24" fmla="*/ 2147483647 w 912"/>
              <a:gd name="T25" fmla="*/ 2147483647 h 468"/>
              <a:gd name="T26" fmla="*/ 2147483647 w 912"/>
              <a:gd name="T27" fmla="*/ 2147483647 h 468"/>
              <a:gd name="T28" fmla="*/ 2147483647 w 912"/>
              <a:gd name="T29" fmla="*/ 2147483647 h 468"/>
              <a:gd name="T30" fmla="*/ 2147483647 w 912"/>
              <a:gd name="T31" fmla="*/ 2147483647 h 468"/>
              <a:gd name="T32" fmla="*/ 2147483647 w 912"/>
              <a:gd name="T33" fmla="*/ 2147483647 h 468"/>
              <a:gd name="T34" fmla="*/ 2147483647 w 912"/>
              <a:gd name="T35" fmla="*/ 2147483647 h 468"/>
              <a:gd name="T36" fmla="*/ 2147483647 w 912"/>
              <a:gd name="T37" fmla="*/ 2147483647 h 468"/>
              <a:gd name="T38" fmla="*/ 2147483647 w 912"/>
              <a:gd name="T39" fmla="*/ 2147483647 h 468"/>
              <a:gd name="T40" fmla="*/ 2147483647 w 912"/>
              <a:gd name="T41" fmla="*/ 2147483647 h 468"/>
              <a:gd name="T42" fmla="*/ 2147483647 w 912"/>
              <a:gd name="T43" fmla="*/ 2147483647 h 468"/>
              <a:gd name="T44" fmla="*/ 2147483647 w 912"/>
              <a:gd name="T45" fmla="*/ 2147483647 h 468"/>
              <a:gd name="T46" fmla="*/ 2147483647 w 912"/>
              <a:gd name="T47" fmla="*/ 2147483647 h 468"/>
              <a:gd name="T48" fmla="*/ 2147483647 w 912"/>
              <a:gd name="T49" fmla="*/ 2147483647 h 468"/>
              <a:gd name="T50" fmla="*/ 0 w 912"/>
              <a:gd name="T51" fmla="*/ 2147483647 h 468"/>
              <a:gd name="T52" fmla="*/ 2147483647 w 912"/>
              <a:gd name="T53" fmla="*/ 2147483647 h 468"/>
              <a:gd name="T54" fmla="*/ 2147483647 w 912"/>
              <a:gd name="T55" fmla="*/ 2147483647 h 468"/>
              <a:gd name="T56" fmla="*/ 2147483647 w 912"/>
              <a:gd name="T57" fmla="*/ 2147483647 h 468"/>
              <a:gd name="T58" fmla="*/ 2147483647 w 912"/>
              <a:gd name="T59" fmla="*/ 2147483647 h 468"/>
              <a:gd name="T60" fmla="*/ 2147483647 w 912"/>
              <a:gd name="T61" fmla="*/ 2147483647 h 468"/>
              <a:gd name="T62" fmla="*/ 2147483647 w 912"/>
              <a:gd name="T63" fmla="*/ 2147483647 h 4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12" h="468">
                <a:moveTo>
                  <a:pt x="288" y="24"/>
                </a:moveTo>
                <a:lnTo>
                  <a:pt x="384" y="24"/>
                </a:lnTo>
                <a:lnTo>
                  <a:pt x="480" y="72"/>
                </a:lnTo>
                <a:lnTo>
                  <a:pt x="528" y="72"/>
                </a:lnTo>
                <a:lnTo>
                  <a:pt x="612" y="42"/>
                </a:lnTo>
                <a:lnTo>
                  <a:pt x="654" y="0"/>
                </a:lnTo>
                <a:lnTo>
                  <a:pt x="744" y="0"/>
                </a:lnTo>
                <a:lnTo>
                  <a:pt x="816" y="72"/>
                </a:lnTo>
                <a:lnTo>
                  <a:pt x="900" y="168"/>
                </a:lnTo>
                <a:lnTo>
                  <a:pt x="912" y="216"/>
                </a:lnTo>
                <a:lnTo>
                  <a:pt x="912" y="312"/>
                </a:lnTo>
                <a:lnTo>
                  <a:pt x="864" y="360"/>
                </a:lnTo>
                <a:lnTo>
                  <a:pt x="822" y="432"/>
                </a:lnTo>
                <a:lnTo>
                  <a:pt x="720" y="456"/>
                </a:lnTo>
                <a:lnTo>
                  <a:pt x="630" y="468"/>
                </a:lnTo>
                <a:lnTo>
                  <a:pt x="576" y="456"/>
                </a:lnTo>
                <a:lnTo>
                  <a:pt x="480" y="456"/>
                </a:lnTo>
                <a:lnTo>
                  <a:pt x="432" y="408"/>
                </a:lnTo>
                <a:lnTo>
                  <a:pt x="336" y="408"/>
                </a:lnTo>
                <a:lnTo>
                  <a:pt x="288" y="360"/>
                </a:lnTo>
                <a:lnTo>
                  <a:pt x="234" y="336"/>
                </a:lnTo>
                <a:lnTo>
                  <a:pt x="192" y="312"/>
                </a:lnTo>
                <a:lnTo>
                  <a:pt x="144" y="312"/>
                </a:lnTo>
                <a:lnTo>
                  <a:pt x="96" y="264"/>
                </a:lnTo>
                <a:lnTo>
                  <a:pt x="48" y="216"/>
                </a:lnTo>
                <a:lnTo>
                  <a:pt x="0" y="168"/>
                </a:lnTo>
                <a:lnTo>
                  <a:pt x="48" y="168"/>
                </a:lnTo>
                <a:lnTo>
                  <a:pt x="96" y="120"/>
                </a:lnTo>
                <a:lnTo>
                  <a:pt x="144" y="120"/>
                </a:lnTo>
                <a:lnTo>
                  <a:pt x="192" y="72"/>
                </a:lnTo>
                <a:lnTo>
                  <a:pt x="240" y="24"/>
                </a:lnTo>
                <a:lnTo>
                  <a:pt x="288" y="24"/>
                </a:lnTo>
                <a:close/>
              </a:path>
            </a:pathLst>
          </a:custGeom>
          <a:noFill/>
          <a:ln w="38100" cap="flat" cmpd="sng">
            <a:solidFill>
              <a:schemeClr val="folHlink"/>
            </a:solidFill>
            <a:prstDash val="solid"/>
            <a:round/>
            <a:headEnd/>
            <a:tailEnd/>
          </a:ln>
          <a:effectLst/>
        </p:spPr>
        <p:txBody>
          <a:bodyPr anchor="ctr"/>
          <a:lstStyle/>
          <a:p>
            <a:endParaRPr lang="en-US"/>
          </a:p>
        </p:txBody>
      </p:sp>
      <p:sp>
        <p:nvSpPr>
          <p:cNvPr id="71701" name="Freeform 25"/>
          <p:cNvSpPr>
            <a:spLocks/>
          </p:cNvSpPr>
          <p:nvPr/>
        </p:nvSpPr>
        <p:spPr bwMode="auto">
          <a:xfrm>
            <a:off x="3778250" y="2116138"/>
            <a:ext cx="790575" cy="1162050"/>
          </a:xfrm>
          <a:custGeom>
            <a:avLst/>
            <a:gdLst>
              <a:gd name="T0" fmla="*/ 2147483647 w 498"/>
              <a:gd name="T1" fmla="*/ 2147483647 h 732"/>
              <a:gd name="T2" fmla="*/ 2147483647 w 498"/>
              <a:gd name="T3" fmla="*/ 0 h 732"/>
              <a:gd name="T4" fmla="*/ 2147483647 w 498"/>
              <a:gd name="T5" fmla="*/ 0 h 732"/>
              <a:gd name="T6" fmla="*/ 2147483647 w 498"/>
              <a:gd name="T7" fmla="*/ 2147483647 h 732"/>
              <a:gd name="T8" fmla="*/ 2147483647 w 498"/>
              <a:gd name="T9" fmla="*/ 2147483647 h 732"/>
              <a:gd name="T10" fmla="*/ 2147483647 w 498"/>
              <a:gd name="T11" fmla="*/ 2147483647 h 732"/>
              <a:gd name="T12" fmla="*/ 2147483647 w 498"/>
              <a:gd name="T13" fmla="*/ 2147483647 h 732"/>
              <a:gd name="T14" fmla="*/ 2147483647 w 498"/>
              <a:gd name="T15" fmla="*/ 2147483647 h 732"/>
              <a:gd name="T16" fmla="*/ 2147483647 w 498"/>
              <a:gd name="T17" fmla="*/ 2147483647 h 732"/>
              <a:gd name="T18" fmla="*/ 2147483647 w 498"/>
              <a:gd name="T19" fmla="*/ 2147483647 h 732"/>
              <a:gd name="T20" fmla="*/ 2147483647 w 498"/>
              <a:gd name="T21" fmla="*/ 2147483647 h 732"/>
              <a:gd name="T22" fmla="*/ 2147483647 w 498"/>
              <a:gd name="T23" fmla="*/ 2147483647 h 732"/>
              <a:gd name="T24" fmla="*/ 2147483647 w 498"/>
              <a:gd name="T25" fmla="*/ 2147483647 h 732"/>
              <a:gd name="T26" fmla="*/ 2147483647 w 498"/>
              <a:gd name="T27" fmla="*/ 2147483647 h 732"/>
              <a:gd name="T28" fmla="*/ 2147483647 w 498"/>
              <a:gd name="T29" fmla="*/ 2147483647 h 732"/>
              <a:gd name="T30" fmla="*/ 2147483647 w 498"/>
              <a:gd name="T31" fmla="*/ 2147483647 h 732"/>
              <a:gd name="T32" fmla="*/ 2147483647 w 498"/>
              <a:gd name="T33" fmla="*/ 2147483647 h 732"/>
              <a:gd name="T34" fmla="*/ 2147483647 w 498"/>
              <a:gd name="T35" fmla="*/ 2147483647 h 732"/>
              <a:gd name="T36" fmla="*/ 2147483647 w 498"/>
              <a:gd name="T37" fmla="*/ 2147483647 h 732"/>
              <a:gd name="T38" fmla="*/ 2147483647 w 498"/>
              <a:gd name="T39" fmla="*/ 2147483647 h 732"/>
              <a:gd name="T40" fmla="*/ 2147483647 w 498"/>
              <a:gd name="T41" fmla="*/ 2147483647 h 732"/>
              <a:gd name="T42" fmla="*/ 2147483647 w 498"/>
              <a:gd name="T43" fmla="*/ 2147483647 h 732"/>
              <a:gd name="T44" fmla="*/ 0 w 498"/>
              <a:gd name="T45" fmla="*/ 2147483647 h 732"/>
              <a:gd name="T46" fmla="*/ 2147483647 w 498"/>
              <a:gd name="T47" fmla="*/ 2147483647 h 732"/>
              <a:gd name="T48" fmla="*/ 2147483647 w 498"/>
              <a:gd name="T49" fmla="*/ 2147483647 h 732"/>
              <a:gd name="T50" fmla="*/ 2147483647 w 498"/>
              <a:gd name="T51" fmla="*/ 2147483647 h 732"/>
              <a:gd name="T52" fmla="*/ 2147483647 w 498"/>
              <a:gd name="T53" fmla="*/ 0 h 732"/>
              <a:gd name="T54" fmla="*/ 2147483647 w 498"/>
              <a:gd name="T55" fmla="*/ 2147483647 h 732"/>
              <a:gd name="T56" fmla="*/ 2147483647 w 498"/>
              <a:gd name="T57" fmla="*/ 2147483647 h 73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8" h="732">
                <a:moveTo>
                  <a:pt x="198" y="6"/>
                </a:moveTo>
                <a:lnTo>
                  <a:pt x="252" y="0"/>
                </a:lnTo>
                <a:lnTo>
                  <a:pt x="324" y="0"/>
                </a:lnTo>
                <a:lnTo>
                  <a:pt x="324" y="48"/>
                </a:lnTo>
                <a:lnTo>
                  <a:pt x="456" y="78"/>
                </a:lnTo>
                <a:lnTo>
                  <a:pt x="498" y="126"/>
                </a:lnTo>
                <a:lnTo>
                  <a:pt x="420" y="240"/>
                </a:lnTo>
                <a:lnTo>
                  <a:pt x="324" y="288"/>
                </a:lnTo>
                <a:lnTo>
                  <a:pt x="324" y="384"/>
                </a:lnTo>
                <a:lnTo>
                  <a:pt x="372" y="480"/>
                </a:lnTo>
                <a:lnTo>
                  <a:pt x="420" y="576"/>
                </a:lnTo>
                <a:lnTo>
                  <a:pt x="372" y="624"/>
                </a:lnTo>
                <a:lnTo>
                  <a:pt x="324" y="672"/>
                </a:lnTo>
                <a:lnTo>
                  <a:pt x="234" y="732"/>
                </a:lnTo>
                <a:lnTo>
                  <a:pt x="150" y="690"/>
                </a:lnTo>
                <a:lnTo>
                  <a:pt x="120" y="660"/>
                </a:lnTo>
                <a:lnTo>
                  <a:pt x="84" y="624"/>
                </a:lnTo>
                <a:lnTo>
                  <a:pt x="84" y="576"/>
                </a:lnTo>
                <a:lnTo>
                  <a:pt x="36" y="528"/>
                </a:lnTo>
                <a:lnTo>
                  <a:pt x="36" y="480"/>
                </a:lnTo>
                <a:lnTo>
                  <a:pt x="36" y="432"/>
                </a:lnTo>
                <a:lnTo>
                  <a:pt x="6" y="378"/>
                </a:lnTo>
                <a:lnTo>
                  <a:pt x="0" y="294"/>
                </a:lnTo>
                <a:lnTo>
                  <a:pt x="36" y="192"/>
                </a:lnTo>
                <a:lnTo>
                  <a:pt x="36" y="96"/>
                </a:lnTo>
                <a:lnTo>
                  <a:pt x="84" y="48"/>
                </a:lnTo>
                <a:lnTo>
                  <a:pt x="132" y="0"/>
                </a:lnTo>
                <a:lnTo>
                  <a:pt x="144" y="12"/>
                </a:lnTo>
                <a:lnTo>
                  <a:pt x="186" y="24"/>
                </a:lnTo>
              </a:path>
            </a:pathLst>
          </a:custGeom>
          <a:noFill/>
          <a:ln w="38100" cap="flat" cmpd="sng">
            <a:solidFill>
              <a:schemeClr val="hlink"/>
            </a:solidFill>
            <a:prstDash val="solid"/>
            <a:round/>
            <a:headEnd/>
            <a:tailEnd/>
          </a:ln>
          <a:effectLst/>
        </p:spPr>
        <p:txBody>
          <a:bodyPr anchor="ctr"/>
          <a:lstStyle/>
          <a:p>
            <a:endParaRPr lang="en-US"/>
          </a:p>
        </p:txBody>
      </p:sp>
      <p:sp>
        <p:nvSpPr>
          <p:cNvPr id="71702" name="Freeform 26"/>
          <p:cNvSpPr>
            <a:spLocks/>
          </p:cNvSpPr>
          <p:nvPr/>
        </p:nvSpPr>
        <p:spPr bwMode="auto">
          <a:xfrm>
            <a:off x="3683000" y="1154113"/>
            <a:ext cx="2571750" cy="2714625"/>
          </a:xfrm>
          <a:custGeom>
            <a:avLst/>
            <a:gdLst>
              <a:gd name="T0" fmla="*/ 2147483647 w 1620"/>
              <a:gd name="T1" fmla="*/ 0 h 1710"/>
              <a:gd name="T2" fmla="*/ 2147483647 w 1620"/>
              <a:gd name="T3" fmla="*/ 2147483647 h 1710"/>
              <a:gd name="T4" fmla="*/ 2147483647 w 1620"/>
              <a:gd name="T5" fmla="*/ 2147483647 h 1710"/>
              <a:gd name="T6" fmla="*/ 2147483647 w 1620"/>
              <a:gd name="T7" fmla="*/ 2147483647 h 1710"/>
              <a:gd name="T8" fmla="*/ 2147483647 w 1620"/>
              <a:gd name="T9" fmla="*/ 2147483647 h 1710"/>
              <a:gd name="T10" fmla="*/ 2147483647 w 1620"/>
              <a:gd name="T11" fmla="*/ 2147483647 h 1710"/>
              <a:gd name="T12" fmla="*/ 2147483647 w 1620"/>
              <a:gd name="T13" fmla="*/ 2147483647 h 1710"/>
              <a:gd name="T14" fmla="*/ 2147483647 w 1620"/>
              <a:gd name="T15" fmla="*/ 2147483647 h 1710"/>
              <a:gd name="T16" fmla="*/ 2147483647 w 1620"/>
              <a:gd name="T17" fmla="*/ 2147483647 h 1710"/>
              <a:gd name="T18" fmla="*/ 2147483647 w 1620"/>
              <a:gd name="T19" fmla="*/ 2147483647 h 1710"/>
              <a:gd name="T20" fmla="*/ 2147483647 w 1620"/>
              <a:gd name="T21" fmla="*/ 2147483647 h 1710"/>
              <a:gd name="T22" fmla="*/ 2147483647 w 1620"/>
              <a:gd name="T23" fmla="*/ 2147483647 h 1710"/>
              <a:gd name="T24" fmla="*/ 2147483647 w 1620"/>
              <a:gd name="T25" fmla="*/ 2147483647 h 1710"/>
              <a:gd name="T26" fmla="*/ 2147483647 w 1620"/>
              <a:gd name="T27" fmla="*/ 2147483647 h 1710"/>
              <a:gd name="T28" fmla="*/ 2147483647 w 1620"/>
              <a:gd name="T29" fmla="*/ 2147483647 h 1710"/>
              <a:gd name="T30" fmla="*/ 2147483647 w 1620"/>
              <a:gd name="T31" fmla="*/ 2147483647 h 1710"/>
              <a:gd name="T32" fmla="*/ 2147483647 w 1620"/>
              <a:gd name="T33" fmla="*/ 2147483647 h 1710"/>
              <a:gd name="T34" fmla="*/ 2147483647 w 1620"/>
              <a:gd name="T35" fmla="*/ 2147483647 h 1710"/>
              <a:gd name="T36" fmla="*/ 2147483647 w 1620"/>
              <a:gd name="T37" fmla="*/ 2147483647 h 1710"/>
              <a:gd name="T38" fmla="*/ 2147483647 w 1620"/>
              <a:gd name="T39" fmla="*/ 2147483647 h 1710"/>
              <a:gd name="T40" fmla="*/ 2147483647 w 1620"/>
              <a:gd name="T41" fmla="*/ 2147483647 h 1710"/>
              <a:gd name="T42" fmla="*/ 2147483647 w 1620"/>
              <a:gd name="T43" fmla="*/ 2147483647 h 1710"/>
              <a:gd name="T44" fmla="*/ 2147483647 w 1620"/>
              <a:gd name="T45" fmla="*/ 2147483647 h 1710"/>
              <a:gd name="T46" fmla="*/ 2147483647 w 1620"/>
              <a:gd name="T47" fmla="*/ 2147483647 h 1710"/>
              <a:gd name="T48" fmla="*/ 2147483647 w 1620"/>
              <a:gd name="T49" fmla="*/ 2147483647 h 1710"/>
              <a:gd name="T50" fmla="*/ 2147483647 w 1620"/>
              <a:gd name="T51" fmla="*/ 2147483647 h 1710"/>
              <a:gd name="T52" fmla="*/ 2147483647 w 1620"/>
              <a:gd name="T53" fmla="*/ 2147483647 h 1710"/>
              <a:gd name="T54" fmla="*/ 2147483647 w 1620"/>
              <a:gd name="T55" fmla="*/ 2147483647 h 1710"/>
              <a:gd name="T56" fmla="*/ 2147483647 w 1620"/>
              <a:gd name="T57" fmla="*/ 2147483647 h 1710"/>
              <a:gd name="T58" fmla="*/ 2147483647 w 1620"/>
              <a:gd name="T59" fmla="*/ 2147483647 h 1710"/>
              <a:gd name="T60" fmla="*/ 2147483647 w 1620"/>
              <a:gd name="T61" fmla="*/ 2147483647 h 1710"/>
              <a:gd name="T62" fmla="*/ 2147483647 w 1620"/>
              <a:gd name="T63" fmla="*/ 2147483647 h 1710"/>
              <a:gd name="T64" fmla="*/ 2147483647 w 1620"/>
              <a:gd name="T65" fmla="*/ 2147483647 h 1710"/>
              <a:gd name="T66" fmla="*/ 2147483647 w 1620"/>
              <a:gd name="T67" fmla="*/ 2147483647 h 1710"/>
              <a:gd name="T68" fmla="*/ 2147483647 w 1620"/>
              <a:gd name="T69" fmla="*/ 2147483647 h 1710"/>
              <a:gd name="T70" fmla="*/ 0 w 1620"/>
              <a:gd name="T71" fmla="*/ 2147483647 h 1710"/>
              <a:gd name="T72" fmla="*/ 0 w 1620"/>
              <a:gd name="T73" fmla="*/ 2147483647 h 1710"/>
              <a:gd name="T74" fmla="*/ 0 w 1620"/>
              <a:gd name="T75" fmla="*/ 2147483647 h 1710"/>
              <a:gd name="T76" fmla="*/ 0 w 1620"/>
              <a:gd name="T77" fmla="*/ 2147483647 h 1710"/>
              <a:gd name="T78" fmla="*/ 2147483647 w 1620"/>
              <a:gd name="T79" fmla="*/ 2147483647 h 1710"/>
              <a:gd name="T80" fmla="*/ 2147483647 w 1620"/>
              <a:gd name="T81" fmla="*/ 2147483647 h 1710"/>
              <a:gd name="T82" fmla="*/ 2147483647 w 1620"/>
              <a:gd name="T83" fmla="*/ 2147483647 h 1710"/>
              <a:gd name="T84" fmla="*/ 2147483647 w 1620"/>
              <a:gd name="T85" fmla="*/ 2147483647 h 1710"/>
              <a:gd name="T86" fmla="*/ 2147483647 w 1620"/>
              <a:gd name="T87" fmla="*/ 2147483647 h 1710"/>
              <a:gd name="T88" fmla="*/ 2147483647 w 1620"/>
              <a:gd name="T89" fmla="*/ 2147483647 h 1710"/>
              <a:gd name="T90" fmla="*/ 2147483647 w 1620"/>
              <a:gd name="T91" fmla="*/ 2147483647 h 1710"/>
              <a:gd name="T92" fmla="*/ 2147483647 w 1620"/>
              <a:gd name="T93" fmla="*/ 2147483647 h 1710"/>
              <a:gd name="T94" fmla="*/ 2147483647 w 1620"/>
              <a:gd name="T95" fmla="*/ 2147483647 h 1710"/>
              <a:gd name="T96" fmla="*/ 2147483647 w 1620"/>
              <a:gd name="T97" fmla="*/ 2147483647 h 1710"/>
              <a:gd name="T98" fmla="*/ 2147483647 w 1620"/>
              <a:gd name="T99" fmla="*/ 0 h 17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620" h="1710">
                <a:moveTo>
                  <a:pt x="618" y="0"/>
                </a:moveTo>
                <a:lnTo>
                  <a:pt x="660" y="12"/>
                </a:lnTo>
                <a:lnTo>
                  <a:pt x="744" y="66"/>
                </a:lnTo>
                <a:lnTo>
                  <a:pt x="864" y="174"/>
                </a:lnTo>
                <a:lnTo>
                  <a:pt x="960" y="222"/>
                </a:lnTo>
                <a:lnTo>
                  <a:pt x="1152" y="270"/>
                </a:lnTo>
                <a:lnTo>
                  <a:pt x="1296" y="366"/>
                </a:lnTo>
                <a:lnTo>
                  <a:pt x="1392" y="462"/>
                </a:lnTo>
                <a:lnTo>
                  <a:pt x="1536" y="606"/>
                </a:lnTo>
                <a:lnTo>
                  <a:pt x="1620" y="750"/>
                </a:lnTo>
                <a:lnTo>
                  <a:pt x="1614" y="942"/>
                </a:lnTo>
                <a:lnTo>
                  <a:pt x="1560" y="1140"/>
                </a:lnTo>
                <a:lnTo>
                  <a:pt x="1524" y="1236"/>
                </a:lnTo>
                <a:lnTo>
                  <a:pt x="1440" y="1374"/>
                </a:lnTo>
                <a:lnTo>
                  <a:pt x="1344" y="1470"/>
                </a:lnTo>
                <a:lnTo>
                  <a:pt x="1254" y="1638"/>
                </a:lnTo>
                <a:lnTo>
                  <a:pt x="1122" y="1710"/>
                </a:lnTo>
                <a:lnTo>
                  <a:pt x="1008" y="1710"/>
                </a:lnTo>
                <a:lnTo>
                  <a:pt x="912" y="1710"/>
                </a:lnTo>
                <a:lnTo>
                  <a:pt x="816" y="1710"/>
                </a:lnTo>
                <a:lnTo>
                  <a:pt x="720" y="1710"/>
                </a:lnTo>
                <a:lnTo>
                  <a:pt x="642" y="1668"/>
                </a:lnTo>
                <a:lnTo>
                  <a:pt x="576" y="1662"/>
                </a:lnTo>
                <a:lnTo>
                  <a:pt x="504" y="1638"/>
                </a:lnTo>
                <a:lnTo>
                  <a:pt x="432" y="1614"/>
                </a:lnTo>
                <a:lnTo>
                  <a:pt x="336" y="1566"/>
                </a:lnTo>
                <a:lnTo>
                  <a:pt x="288" y="1518"/>
                </a:lnTo>
                <a:lnTo>
                  <a:pt x="234" y="1500"/>
                </a:lnTo>
                <a:lnTo>
                  <a:pt x="174" y="1482"/>
                </a:lnTo>
                <a:lnTo>
                  <a:pt x="120" y="1482"/>
                </a:lnTo>
                <a:lnTo>
                  <a:pt x="72" y="1392"/>
                </a:lnTo>
                <a:lnTo>
                  <a:pt x="36" y="1296"/>
                </a:lnTo>
                <a:lnTo>
                  <a:pt x="18" y="1224"/>
                </a:lnTo>
                <a:lnTo>
                  <a:pt x="18" y="1164"/>
                </a:lnTo>
                <a:lnTo>
                  <a:pt x="18" y="1104"/>
                </a:lnTo>
                <a:lnTo>
                  <a:pt x="0" y="1038"/>
                </a:lnTo>
                <a:lnTo>
                  <a:pt x="0" y="942"/>
                </a:lnTo>
                <a:lnTo>
                  <a:pt x="0" y="846"/>
                </a:lnTo>
                <a:lnTo>
                  <a:pt x="0" y="750"/>
                </a:lnTo>
                <a:lnTo>
                  <a:pt x="48" y="606"/>
                </a:lnTo>
                <a:lnTo>
                  <a:pt x="96" y="510"/>
                </a:lnTo>
                <a:lnTo>
                  <a:pt x="144" y="414"/>
                </a:lnTo>
                <a:lnTo>
                  <a:pt x="240" y="270"/>
                </a:lnTo>
                <a:lnTo>
                  <a:pt x="336" y="174"/>
                </a:lnTo>
                <a:lnTo>
                  <a:pt x="384" y="126"/>
                </a:lnTo>
                <a:lnTo>
                  <a:pt x="432" y="78"/>
                </a:lnTo>
                <a:lnTo>
                  <a:pt x="480" y="78"/>
                </a:lnTo>
                <a:lnTo>
                  <a:pt x="528" y="30"/>
                </a:lnTo>
                <a:lnTo>
                  <a:pt x="576" y="30"/>
                </a:lnTo>
                <a:lnTo>
                  <a:pt x="618" y="0"/>
                </a:lnTo>
                <a:close/>
              </a:path>
            </a:pathLst>
          </a:custGeom>
          <a:noFill/>
          <a:ln w="38100" cap="flat" cmpd="sng">
            <a:solidFill>
              <a:srgbClr val="FFFF00"/>
            </a:solidFill>
            <a:prstDash val="solid"/>
            <a:round/>
            <a:headEnd/>
            <a:tailEnd/>
          </a:ln>
          <a:effectLst/>
        </p:spPr>
        <p:txBody>
          <a:bodyPr anchor="ctr"/>
          <a:lstStyle/>
          <a:p>
            <a:endParaRPr lang="en-US"/>
          </a:p>
        </p:txBody>
      </p:sp>
      <p:sp>
        <p:nvSpPr>
          <p:cNvPr id="71703" name="Freeform 27"/>
          <p:cNvSpPr>
            <a:spLocks/>
          </p:cNvSpPr>
          <p:nvPr/>
        </p:nvSpPr>
        <p:spPr bwMode="auto">
          <a:xfrm>
            <a:off x="4149725" y="1887538"/>
            <a:ext cx="381000" cy="304800"/>
          </a:xfrm>
          <a:custGeom>
            <a:avLst/>
            <a:gdLst>
              <a:gd name="T0" fmla="*/ 2147483647 w 240"/>
              <a:gd name="T1" fmla="*/ 2147483647 h 192"/>
              <a:gd name="T2" fmla="*/ 2147483647 w 240"/>
              <a:gd name="T3" fmla="*/ 2147483647 h 192"/>
              <a:gd name="T4" fmla="*/ 2147483647 w 240"/>
              <a:gd name="T5" fmla="*/ 0 h 192"/>
              <a:gd name="T6" fmla="*/ 0 w 240"/>
              <a:gd name="T7" fmla="*/ 2147483647 h 192"/>
              <a:gd name="T8" fmla="*/ 2147483647 w 240"/>
              <a:gd name="T9" fmla="*/ 2147483647 h 192"/>
              <a:gd name="T10" fmla="*/ 2147483647 w 240"/>
              <a:gd name="T11" fmla="*/ 2147483647 h 192"/>
              <a:gd name="T12" fmla="*/ 2147483647 w 240"/>
              <a:gd name="T13" fmla="*/ 2147483647 h 192"/>
              <a:gd name="T14" fmla="*/ 2147483647 w 240"/>
              <a:gd name="T15" fmla="*/ 2147483647 h 1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0" h="192">
                <a:moveTo>
                  <a:pt x="240" y="150"/>
                </a:moveTo>
                <a:lnTo>
                  <a:pt x="180" y="90"/>
                </a:lnTo>
                <a:lnTo>
                  <a:pt x="42" y="0"/>
                </a:lnTo>
                <a:lnTo>
                  <a:pt x="0" y="48"/>
                </a:lnTo>
                <a:lnTo>
                  <a:pt x="90" y="96"/>
                </a:lnTo>
                <a:lnTo>
                  <a:pt x="150" y="138"/>
                </a:lnTo>
                <a:lnTo>
                  <a:pt x="186" y="192"/>
                </a:lnTo>
                <a:lnTo>
                  <a:pt x="240" y="150"/>
                </a:lnTo>
                <a:close/>
              </a:path>
            </a:pathLst>
          </a:custGeom>
          <a:noFill/>
          <a:ln w="28575" cap="flat" cmpd="sng">
            <a:solidFill>
              <a:srgbClr val="FF9966"/>
            </a:solidFill>
            <a:prstDash val="solid"/>
            <a:round/>
            <a:headEnd/>
            <a:tailEnd/>
          </a:ln>
          <a:effectLst/>
        </p:spPr>
        <p:txBody>
          <a:bodyPr anchor="ctr"/>
          <a:lstStyle/>
          <a:p>
            <a:endParaRPr lang="en-US"/>
          </a:p>
        </p:txBody>
      </p:sp>
      <p:sp>
        <p:nvSpPr>
          <p:cNvPr id="71704" name="Freeform 28"/>
          <p:cNvSpPr>
            <a:spLocks/>
          </p:cNvSpPr>
          <p:nvPr/>
        </p:nvSpPr>
        <p:spPr bwMode="auto">
          <a:xfrm>
            <a:off x="5778500" y="2116138"/>
            <a:ext cx="114300" cy="228600"/>
          </a:xfrm>
          <a:custGeom>
            <a:avLst/>
            <a:gdLst>
              <a:gd name="T0" fmla="*/ 2147483647 w 72"/>
              <a:gd name="T1" fmla="*/ 2147483647 h 144"/>
              <a:gd name="T2" fmla="*/ 2147483647 w 72"/>
              <a:gd name="T3" fmla="*/ 2147483647 h 144"/>
              <a:gd name="T4" fmla="*/ 0 w 72"/>
              <a:gd name="T5" fmla="*/ 2147483647 h 144"/>
              <a:gd name="T6" fmla="*/ 2147483647 w 72"/>
              <a:gd name="T7" fmla="*/ 2147483647 h 144"/>
              <a:gd name="T8" fmla="*/ 2147483647 w 72"/>
              <a:gd name="T9" fmla="*/ 0 h 144"/>
              <a:gd name="T10" fmla="*/ 2147483647 w 72"/>
              <a:gd name="T11" fmla="*/ 2147483647 h 144"/>
              <a:gd name="T12" fmla="*/ 2147483647 w 72"/>
              <a:gd name="T13" fmla="*/ 2147483647 h 1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144">
                <a:moveTo>
                  <a:pt x="72" y="96"/>
                </a:moveTo>
                <a:lnTo>
                  <a:pt x="24" y="144"/>
                </a:lnTo>
                <a:lnTo>
                  <a:pt x="0" y="96"/>
                </a:lnTo>
                <a:lnTo>
                  <a:pt x="24" y="48"/>
                </a:lnTo>
                <a:lnTo>
                  <a:pt x="72" y="0"/>
                </a:lnTo>
                <a:lnTo>
                  <a:pt x="72" y="48"/>
                </a:lnTo>
                <a:lnTo>
                  <a:pt x="72" y="96"/>
                </a:lnTo>
                <a:close/>
              </a:path>
            </a:pathLst>
          </a:custGeom>
          <a:noFill/>
          <a:ln w="28575" cap="flat" cmpd="sng">
            <a:solidFill>
              <a:srgbClr val="FFFF00"/>
            </a:solidFill>
            <a:prstDash val="solid"/>
            <a:round/>
            <a:headEnd/>
            <a:tailEnd/>
          </a:ln>
          <a:effectLst/>
        </p:spPr>
        <p:txBody>
          <a:bodyPr anchor="ctr"/>
          <a:lstStyle/>
          <a:p>
            <a:endParaRPr lang="en-US"/>
          </a:p>
        </p:txBody>
      </p:sp>
      <p:sp>
        <p:nvSpPr>
          <p:cNvPr id="71705" name="Line 11"/>
          <p:cNvSpPr>
            <a:spLocks noChangeShapeType="1"/>
          </p:cNvSpPr>
          <p:nvPr/>
        </p:nvSpPr>
        <p:spPr bwMode="auto">
          <a:xfrm>
            <a:off x="3530600" y="838200"/>
            <a:ext cx="757238" cy="782638"/>
          </a:xfrm>
          <a:prstGeom prst="line">
            <a:avLst/>
          </a:prstGeom>
          <a:noFill/>
          <a:ln w="53975">
            <a:solidFill>
              <a:srgbClr val="FFFF00"/>
            </a:solidFill>
            <a:round/>
            <a:headEnd/>
            <a:tailEnd type="triangle" w="lg" len="lg"/>
          </a:ln>
          <a:effectLst/>
        </p:spPr>
        <p:txBody>
          <a:bodyPr anchor="ctr"/>
          <a:lstStyle/>
          <a:p>
            <a:endParaRPr lang="en-US"/>
          </a:p>
        </p:txBody>
      </p:sp>
      <p:sp>
        <p:nvSpPr>
          <p:cNvPr id="71706" name="Rectangle 2"/>
          <p:cNvSpPr>
            <a:spLocks noChangeArrowheads="1"/>
          </p:cNvSpPr>
          <p:nvPr/>
        </p:nvSpPr>
        <p:spPr bwMode="auto">
          <a:xfrm>
            <a:off x="0" y="5845175"/>
            <a:ext cx="9144000" cy="830263"/>
          </a:xfrm>
          <a:prstGeom prst="rect">
            <a:avLst/>
          </a:prstGeom>
          <a:noFill/>
          <a:ln w="9525">
            <a:noFill/>
            <a:miter lim="800000"/>
            <a:headEnd/>
            <a:tailEnd/>
          </a:ln>
        </p:spPr>
        <p:txBody>
          <a:bodyPr>
            <a:spAutoFit/>
          </a:bodyPr>
          <a:lstStyle/>
          <a:p>
            <a:pPr algn="ctr"/>
            <a:r>
              <a:rPr lang="en-US" sz="1600"/>
              <a:t>RA=right atrium, RV=right ventricle, LV=left ventricle, LA=Left atrium,</a:t>
            </a:r>
          </a:p>
          <a:p>
            <a:pPr algn="ctr"/>
            <a:r>
              <a:rPr lang="en-US" sz="1600"/>
              <a:t> AA=aortic arch, DA=descending aorta, E=esophagus</a:t>
            </a:r>
          </a:p>
          <a:p>
            <a:pPr algn="ctr"/>
            <a:endParaRPr lang="en-US" sz="16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984250" y="533400"/>
            <a:ext cx="6878638" cy="954088"/>
          </a:xfrm>
          <a:prstGeom prst="rect">
            <a:avLst/>
          </a:prstGeom>
          <a:noFill/>
          <a:ln w="9525">
            <a:noFill/>
            <a:miter lim="800000"/>
            <a:headEnd/>
            <a:tailEnd/>
          </a:ln>
        </p:spPr>
        <p:txBody>
          <a:bodyPr wrap="none">
            <a:spAutoFit/>
          </a:bodyPr>
          <a:lstStyle/>
          <a:p>
            <a:r>
              <a:rPr lang="en-US" sz="2800" b="1"/>
              <a:t>Esophagus starts at the level of cricoid</a:t>
            </a:r>
          </a:p>
          <a:p>
            <a:r>
              <a:rPr lang="en-US" sz="2800" b="1"/>
              <a:t>Lung is visible now of the left apex</a:t>
            </a:r>
            <a:endParaRPr lang="en-US" sz="2800"/>
          </a:p>
        </p:txBody>
      </p:sp>
      <p:sp>
        <p:nvSpPr>
          <p:cNvPr id="8195" name="Rectangle 2"/>
          <p:cNvSpPr>
            <a:spLocks noChangeArrowheads="1"/>
          </p:cNvSpPr>
          <p:nvPr/>
        </p:nvSpPr>
        <p:spPr bwMode="auto">
          <a:xfrm>
            <a:off x="960438" y="4800600"/>
            <a:ext cx="7481887" cy="923925"/>
          </a:xfrm>
          <a:prstGeom prst="rect">
            <a:avLst/>
          </a:prstGeom>
          <a:noFill/>
          <a:ln w="9525">
            <a:noFill/>
            <a:miter lim="800000"/>
            <a:headEnd/>
            <a:tailEnd/>
          </a:ln>
        </p:spPr>
        <p:txBody>
          <a:bodyPr wrap="none">
            <a:spAutoFit/>
          </a:bodyPr>
          <a:lstStyle/>
          <a:p>
            <a:r>
              <a:rPr lang="en-US" b="1"/>
              <a:t>Spinal cord should also start at this level just below the cricord or </a:t>
            </a:r>
          </a:p>
          <a:p>
            <a:r>
              <a:rPr lang="en-US" b="1"/>
              <a:t>from the base of skull C1 if scan is available, particularly when </a:t>
            </a:r>
          </a:p>
          <a:p>
            <a:r>
              <a:rPr lang="en-US" b="1"/>
              <a:t>the tumors involve neck or apex.</a:t>
            </a:r>
            <a:endParaRPr lang="en-US"/>
          </a:p>
        </p:txBody>
      </p:sp>
      <p:sp>
        <p:nvSpPr>
          <p:cNvPr id="8196" name="Rectangle 1"/>
          <p:cNvSpPr>
            <a:spLocks noChangeArrowheads="1"/>
          </p:cNvSpPr>
          <p:nvPr/>
        </p:nvSpPr>
        <p:spPr bwMode="auto">
          <a:xfrm>
            <a:off x="7391400" y="3244850"/>
            <a:ext cx="749300" cy="368300"/>
          </a:xfrm>
          <a:prstGeom prst="rect">
            <a:avLst/>
          </a:prstGeom>
          <a:noFill/>
          <a:ln w="9525">
            <a:noFill/>
            <a:miter lim="800000"/>
            <a:headEnd/>
            <a:tailEnd/>
          </a:ln>
        </p:spPr>
        <p:txBody>
          <a:bodyPr wrap="none">
            <a:spAutoFit/>
          </a:bodyPr>
          <a:lstStyle/>
          <a:p>
            <a:r>
              <a:rPr lang="en-US" b="1"/>
              <a:t>Lung</a:t>
            </a:r>
            <a:endParaRPr lang="en-US"/>
          </a:p>
        </p:txBody>
      </p:sp>
      <p:cxnSp>
        <p:nvCxnSpPr>
          <p:cNvPr id="4" name="Straight Arrow Connector 3"/>
          <p:cNvCxnSpPr/>
          <p:nvPr/>
        </p:nvCxnSpPr>
        <p:spPr>
          <a:xfrm flipH="1" flipV="1">
            <a:off x="7472363" y="3070225"/>
            <a:ext cx="217487" cy="2667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8198" name="Group 1"/>
          <p:cNvGrpSpPr>
            <a:grpSpLocks/>
          </p:cNvGrpSpPr>
          <p:nvPr/>
        </p:nvGrpSpPr>
        <p:grpSpPr bwMode="auto">
          <a:xfrm>
            <a:off x="388938" y="2193925"/>
            <a:ext cx="8366125" cy="2470150"/>
            <a:chOff x="228599" y="1735930"/>
            <a:chExt cx="8366760" cy="2468880"/>
          </a:xfrm>
        </p:grpSpPr>
        <p:pic>
          <p:nvPicPr>
            <p:cNvPr id="8199" name="Picture 9"/>
            <p:cNvPicPr preferRelativeResize="0">
              <a:picLocks noChangeArrowheads="1"/>
            </p:cNvPicPr>
            <p:nvPr/>
          </p:nvPicPr>
          <p:blipFill>
            <a:blip r:embed="rId2"/>
            <a:srcRect/>
            <a:stretch>
              <a:fillRect/>
            </a:stretch>
          </p:blipFill>
          <p:spPr bwMode="auto">
            <a:xfrm>
              <a:off x="4571999" y="1735930"/>
              <a:ext cx="4023360" cy="2468880"/>
            </a:xfrm>
            <a:prstGeom prst="rect">
              <a:avLst/>
            </a:prstGeom>
            <a:noFill/>
            <a:ln w="9525">
              <a:noFill/>
              <a:miter lim="800000"/>
              <a:headEnd/>
              <a:tailEnd/>
            </a:ln>
            <a:effectLst/>
          </p:spPr>
        </p:pic>
        <p:pic>
          <p:nvPicPr>
            <p:cNvPr id="8200" name="Picture 8"/>
            <p:cNvPicPr preferRelativeResize="0">
              <a:picLocks noChangeArrowheads="1"/>
            </p:cNvPicPr>
            <p:nvPr/>
          </p:nvPicPr>
          <p:blipFill>
            <a:blip r:embed="rId3"/>
            <a:srcRect/>
            <a:stretch>
              <a:fillRect/>
            </a:stretch>
          </p:blipFill>
          <p:spPr bwMode="auto">
            <a:xfrm>
              <a:off x="228599" y="1735930"/>
              <a:ext cx="4023360" cy="246888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PPT584"/>
          <p:cNvPicPr>
            <a:picLocks noChangeAspect="1" noChangeArrowheads="1"/>
          </p:cNvPicPr>
          <p:nvPr/>
        </p:nvPicPr>
        <p:blipFill>
          <a:blip r:embed="rId2"/>
          <a:srcRect t="12836" b="11049"/>
          <a:stretch>
            <a:fillRect/>
          </a:stretch>
        </p:blipFill>
        <p:spPr bwMode="auto">
          <a:xfrm>
            <a:off x="1295400" y="609600"/>
            <a:ext cx="6502400" cy="4949825"/>
          </a:xfrm>
          <a:prstGeom prst="rect">
            <a:avLst/>
          </a:prstGeom>
          <a:noFill/>
          <a:ln w="28575">
            <a:solidFill>
              <a:schemeClr val="tx1"/>
            </a:solidFill>
            <a:miter lim="800000"/>
            <a:headEnd/>
            <a:tailEnd/>
          </a:ln>
          <a:effectLst/>
        </p:spPr>
      </p:pic>
      <p:grpSp>
        <p:nvGrpSpPr>
          <p:cNvPr id="72707" name="Group 3"/>
          <p:cNvGrpSpPr>
            <a:grpSpLocks/>
          </p:cNvGrpSpPr>
          <p:nvPr/>
        </p:nvGrpSpPr>
        <p:grpSpPr bwMode="auto">
          <a:xfrm>
            <a:off x="5251450" y="723900"/>
            <a:ext cx="2362200" cy="955675"/>
            <a:chOff x="3648" y="1788"/>
            <a:chExt cx="1182" cy="564"/>
          </a:xfrm>
        </p:grpSpPr>
        <p:sp>
          <p:nvSpPr>
            <p:cNvPr id="72724" name="Line 4"/>
            <p:cNvSpPr>
              <a:spLocks noChangeShapeType="1"/>
            </p:cNvSpPr>
            <p:nvPr/>
          </p:nvSpPr>
          <p:spPr bwMode="auto">
            <a:xfrm flipH="1">
              <a:off x="3648" y="2016"/>
              <a:ext cx="528" cy="336"/>
            </a:xfrm>
            <a:prstGeom prst="line">
              <a:avLst/>
            </a:prstGeom>
            <a:noFill/>
            <a:ln w="53975">
              <a:solidFill>
                <a:srgbClr val="FFFF00"/>
              </a:solidFill>
              <a:round/>
              <a:headEnd/>
              <a:tailEnd type="triangle" w="lg" len="lg"/>
            </a:ln>
            <a:effectLst/>
          </p:spPr>
          <p:txBody>
            <a:bodyPr anchor="ctr"/>
            <a:lstStyle/>
            <a:p>
              <a:endParaRPr lang="en-US"/>
            </a:p>
          </p:txBody>
        </p:sp>
        <p:sp>
          <p:nvSpPr>
            <p:cNvPr id="72725" name="Text Box 5"/>
            <p:cNvSpPr txBox="1">
              <a:spLocks noChangeArrowheads="1"/>
            </p:cNvSpPr>
            <p:nvPr/>
          </p:nvSpPr>
          <p:spPr bwMode="auto">
            <a:xfrm>
              <a:off x="3984" y="1788"/>
              <a:ext cx="846" cy="455"/>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grpSp>
      <p:grpSp>
        <p:nvGrpSpPr>
          <p:cNvPr id="72708" name="Group 6"/>
          <p:cNvGrpSpPr>
            <a:grpSpLocks/>
          </p:cNvGrpSpPr>
          <p:nvPr/>
        </p:nvGrpSpPr>
        <p:grpSpPr bwMode="auto">
          <a:xfrm flipH="1">
            <a:off x="3005138" y="1079500"/>
            <a:ext cx="1981200" cy="844550"/>
            <a:chOff x="2753" y="1820"/>
            <a:chExt cx="1872" cy="532"/>
          </a:xfrm>
        </p:grpSpPr>
        <p:sp>
          <p:nvSpPr>
            <p:cNvPr id="72722" name="Line 7"/>
            <p:cNvSpPr>
              <a:spLocks noChangeShapeType="1"/>
            </p:cNvSpPr>
            <p:nvPr/>
          </p:nvSpPr>
          <p:spPr bwMode="auto">
            <a:xfrm flipH="1">
              <a:off x="3648" y="2016"/>
              <a:ext cx="528" cy="336"/>
            </a:xfrm>
            <a:prstGeom prst="line">
              <a:avLst/>
            </a:prstGeom>
            <a:noFill/>
            <a:ln w="53975">
              <a:solidFill>
                <a:srgbClr val="FFFF00"/>
              </a:solidFill>
              <a:round/>
              <a:headEnd/>
              <a:tailEnd type="triangle" w="lg" len="lg"/>
            </a:ln>
            <a:effectLst/>
          </p:spPr>
          <p:txBody>
            <a:bodyPr anchor="ctr"/>
            <a:lstStyle/>
            <a:p>
              <a:endParaRPr lang="en-US"/>
            </a:p>
          </p:txBody>
        </p:sp>
        <p:sp>
          <p:nvSpPr>
            <p:cNvPr id="72723" name="Text Box 8"/>
            <p:cNvSpPr txBox="1">
              <a:spLocks noChangeArrowheads="1"/>
            </p:cNvSpPr>
            <p:nvPr/>
          </p:nvSpPr>
          <p:spPr bwMode="auto">
            <a:xfrm>
              <a:off x="2753" y="1820"/>
              <a:ext cx="1872" cy="252"/>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grpSp>
      <p:sp>
        <p:nvSpPr>
          <p:cNvPr id="72709" name="Text Box 11"/>
          <p:cNvSpPr txBox="1">
            <a:spLocks noChangeArrowheads="1"/>
          </p:cNvSpPr>
          <p:nvPr/>
        </p:nvSpPr>
        <p:spPr bwMode="auto">
          <a:xfrm>
            <a:off x="4572000" y="1984375"/>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RV</a:t>
            </a:r>
          </a:p>
        </p:txBody>
      </p:sp>
      <p:sp>
        <p:nvSpPr>
          <p:cNvPr id="72710" name="Text Box 12"/>
          <p:cNvSpPr txBox="1">
            <a:spLocks noChangeArrowheads="1"/>
          </p:cNvSpPr>
          <p:nvPr/>
        </p:nvSpPr>
        <p:spPr bwMode="auto">
          <a:xfrm>
            <a:off x="5105400" y="2670175"/>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LV</a:t>
            </a:r>
          </a:p>
        </p:txBody>
      </p:sp>
      <p:sp>
        <p:nvSpPr>
          <p:cNvPr id="72711" name="Text Box 14"/>
          <p:cNvSpPr txBox="1">
            <a:spLocks noChangeArrowheads="1"/>
          </p:cNvSpPr>
          <p:nvPr/>
        </p:nvSpPr>
        <p:spPr bwMode="auto">
          <a:xfrm>
            <a:off x="4572000" y="3051175"/>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LA</a:t>
            </a:r>
          </a:p>
        </p:txBody>
      </p:sp>
      <p:sp>
        <p:nvSpPr>
          <p:cNvPr id="72712" name="Text Box 15"/>
          <p:cNvSpPr txBox="1">
            <a:spLocks noChangeArrowheads="1"/>
          </p:cNvSpPr>
          <p:nvPr/>
        </p:nvSpPr>
        <p:spPr bwMode="auto">
          <a:xfrm>
            <a:off x="3962400" y="2441575"/>
            <a:ext cx="838200" cy="623888"/>
          </a:xfrm>
          <a:prstGeom prst="rect">
            <a:avLst/>
          </a:prstGeom>
          <a:noFill/>
          <a:ln w="9525">
            <a:noFill/>
            <a:miter lim="800000"/>
            <a:headEnd/>
            <a:tailEnd/>
          </a:ln>
          <a:effectLst/>
        </p:spPr>
        <p:txBody>
          <a:bodyPr>
            <a:spAutoFit/>
          </a:bodyPr>
          <a:lstStyle/>
          <a:p>
            <a:pPr>
              <a:spcBef>
                <a:spcPct val="50000"/>
              </a:spcBef>
            </a:pPr>
            <a:endParaRPr lang="en-US" sz="1400" b="1">
              <a:solidFill>
                <a:schemeClr val="bg1"/>
              </a:solidFill>
            </a:endParaRPr>
          </a:p>
          <a:p>
            <a:pPr>
              <a:spcBef>
                <a:spcPct val="50000"/>
              </a:spcBef>
            </a:pPr>
            <a:endParaRPr lang="en-US" sz="1400" b="1">
              <a:solidFill>
                <a:schemeClr val="bg1"/>
              </a:solidFill>
            </a:endParaRPr>
          </a:p>
        </p:txBody>
      </p:sp>
      <p:sp>
        <p:nvSpPr>
          <p:cNvPr id="72713" name="Freeform 17"/>
          <p:cNvSpPr>
            <a:spLocks/>
          </p:cNvSpPr>
          <p:nvPr/>
        </p:nvSpPr>
        <p:spPr bwMode="auto">
          <a:xfrm>
            <a:off x="3733800" y="1374775"/>
            <a:ext cx="2209800" cy="2286000"/>
          </a:xfrm>
          <a:custGeom>
            <a:avLst/>
            <a:gdLst>
              <a:gd name="T0" fmla="*/ 2147483647 w 1392"/>
              <a:gd name="T1" fmla="*/ 2147483647 h 1440"/>
              <a:gd name="T2" fmla="*/ 2147483647 w 1392"/>
              <a:gd name="T3" fmla="*/ 2147483647 h 1440"/>
              <a:gd name="T4" fmla="*/ 2147483647 w 1392"/>
              <a:gd name="T5" fmla="*/ 2147483647 h 1440"/>
              <a:gd name="T6" fmla="*/ 2147483647 w 1392"/>
              <a:gd name="T7" fmla="*/ 2147483647 h 1440"/>
              <a:gd name="T8" fmla="*/ 2147483647 w 1392"/>
              <a:gd name="T9" fmla="*/ 2147483647 h 1440"/>
              <a:gd name="T10" fmla="*/ 2147483647 w 1392"/>
              <a:gd name="T11" fmla="*/ 2147483647 h 1440"/>
              <a:gd name="T12" fmla="*/ 2147483647 w 1392"/>
              <a:gd name="T13" fmla="*/ 2147483647 h 1440"/>
              <a:gd name="T14" fmla="*/ 2147483647 w 1392"/>
              <a:gd name="T15" fmla="*/ 2147483647 h 1440"/>
              <a:gd name="T16" fmla="*/ 2147483647 w 1392"/>
              <a:gd name="T17" fmla="*/ 2147483647 h 1440"/>
              <a:gd name="T18" fmla="*/ 2147483647 w 1392"/>
              <a:gd name="T19" fmla="*/ 2147483647 h 1440"/>
              <a:gd name="T20" fmla="*/ 2147483647 w 1392"/>
              <a:gd name="T21" fmla="*/ 0 h 1440"/>
              <a:gd name="T22" fmla="*/ 2147483647 w 1392"/>
              <a:gd name="T23" fmla="*/ 0 h 1440"/>
              <a:gd name="T24" fmla="*/ 2147483647 w 1392"/>
              <a:gd name="T25" fmla="*/ 0 h 1440"/>
              <a:gd name="T26" fmla="*/ 2147483647 w 1392"/>
              <a:gd name="T27" fmla="*/ 0 h 1440"/>
              <a:gd name="T28" fmla="*/ 2147483647 w 1392"/>
              <a:gd name="T29" fmla="*/ 0 h 1440"/>
              <a:gd name="T30" fmla="*/ 2147483647 w 1392"/>
              <a:gd name="T31" fmla="*/ 2147483647 h 1440"/>
              <a:gd name="T32" fmla="*/ 2147483647 w 1392"/>
              <a:gd name="T33" fmla="*/ 2147483647 h 1440"/>
              <a:gd name="T34" fmla="*/ 2147483647 w 1392"/>
              <a:gd name="T35" fmla="*/ 2147483647 h 1440"/>
              <a:gd name="T36" fmla="*/ 2147483647 w 1392"/>
              <a:gd name="T37" fmla="*/ 2147483647 h 1440"/>
              <a:gd name="T38" fmla="*/ 2147483647 w 1392"/>
              <a:gd name="T39" fmla="*/ 2147483647 h 1440"/>
              <a:gd name="T40" fmla="*/ 2147483647 w 1392"/>
              <a:gd name="T41" fmla="*/ 2147483647 h 1440"/>
              <a:gd name="T42" fmla="*/ 2147483647 w 1392"/>
              <a:gd name="T43" fmla="*/ 2147483647 h 1440"/>
              <a:gd name="T44" fmla="*/ 2147483647 w 1392"/>
              <a:gd name="T45" fmla="*/ 2147483647 h 1440"/>
              <a:gd name="T46" fmla="*/ 2147483647 w 1392"/>
              <a:gd name="T47" fmla="*/ 2147483647 h 1440"/>
              <a:gd name="T48" fmla="*/ 2147483647 w 1392"/>
              <a:gd name="T49" fmla="*/ 2147483647 h 1440"/>
              <a:gd name="T50" fmla="*/ 2147483647 w 1392"/>
              <a:gd name="T51" fmla="*/ 2147483647 h 1440"/>
              <a:gd name="T52" fmla="*/ 2147483647 w 1392"/>
              <a:gd name="T53" fmla="*/ 2147483647 h 1440"/>
              <a:gd name="T54" fmla="*/ 2147483647 w 1392"/>
              <a:gd name="T55" fmla="*/ 2147483647 h 1440"/>
              <a:gd name="T56" fmla="*/ 2147483647 w 1392"/>
              <a:gd name="T57" fmla="*/ 2147483647 h 1440"/>
              <a:gd name="T58" fmla="*/ 2147483647 w 1392"/>
              <a:gd name="T59" fmla="*/ 2147483647 h 1440"/>
              <a:gd name="T60" fmla="*/ 2147483647 w 1392"/>
              <a:gd name="T61" fmla="*/ 2147483647 h 1440"/>
              <a:gd name="T62" fmla="*/ 2147483647 w 1392"/>
              <a:gd name="T63" fmla="*/ 2147483647 h 1440"/>
              <a:gd name="T64" fmla="*/ 2147483647 w 1392"/>
              <a:gd name="T65" fmla="*/ 2147483647 h 1440"/>
              <a:gd name="T66" fmla="*/ 2147483647 w 1392"/>
              <a:gd name="T67" fmla="*/ 2147483647 h 1440"/>
              <a:gd name="T68" fmla="*/ 2147483647 w 1392"/>
              <a:gd name="T69" fmla="*/ 2147483647 h 1440"/>
              <a:gd name="T70" fmla="*/ 2147483647 w 1392"/>
              <a:gd name="T71" fmla="*/ 2147483647 h 1440"/>
              <a:gd name="T72" fmla="*/ 2147483647 w 1392"/>
              <a:gd name="T73" fmla="*/ 2147483647 h 1440"/>
              <a:gd name="T74" fmla="*/ 2147483647 w 1392"/>
              <a:gd name="T75" fmla="*/ 2147483647 h 1440"/>
              <a:gd name="T76" fmla="*/ 2147483647 w 1392"/>
              <a:gd name="T77" fmla="*/ 2147483647 h 1440"/>
              <a:gd name="T78" fmla="*/ 2147483647 w 1392"/>
              <a:gd name="T79" fmla="*/ 2147483647 h 1440"/>
              <a:gd name="T80" fmla="*/ 2147483647 w 1392"/>
              <a:gd name="T81" fmla="*/ 2147483647 h 1440"/>
              <a:gd name="T82" fmla="*/ 2147483647 w 1392"/>
              <a:gd name="T83" fmla="*/ 2147483647 h 1440"/>
              <a:gd name="T84" fmla="*/ 2147483647 w 1392"/>
              <a:gd name="T85" fmla="*/ 2147483647 h 1440"/>
              <a:gd name="T86" fmla="*/ 2147483647 w 1392"/>
              <a:gd name="T87" fmla="*/ 2147483647 h 1440"/>
              <a:gd name="T88" fmla="*/ 2147483647 w 1392"/>
              <a:gd name="T89" fmla="*/ 2147483647 h 1440"/>
              <a:gd name="T90" fmla="*/ 2147483647 w 1392"/>
              <a:gd name="T91" fmla="*/ 2147483647 h 1440"/>
              <a:gd name="T92" fmla="*/ 2147483647 w 1392"/>
              <a:gd name="T93" fmla="*/ 2147483647 h 1440"/>
              <a:gd name="T94" fmla="*/ 2147483647 w 1392"/>
              <a:gd name="T95" fmla="*/ 2147483647 h 1440"/>
              <a:gd name="T96" fmla="*/ 2147483647 w 1392"/>
              <a:gd name="T97" fmla="*/ 2147483647 h 1440"/>
              <a:gd name="T98" fmla="*/ 2147483647 w 1392"/>
              <a:gd name="T99" fmla="*/ 2147483647 h 1440"/>
              <a:gd name="T100" fmla="*/ 2147483647 w 1392"/>
              <a:gd name="T101" fmla="*/ 2147483647 h 1440"/>
              <a:gd name="T102" fmla="*/ 2147483647 w 1392"/>
              <a:gd name="T103" fmla="*/ 2147483647 h 1440"/>
              <a:gd name="T104" fmla="*/ 2147483647 w 1392"/>
              <a:gd name="T105" fmla="*/ 2147483647 h 1440"/>
              <a:gd name="T106" fmla="*/ 2147483647 w 1392"/>
              <a:gd name="T107" fmla="*/ 2147483647 h 1440"/>
              <a:gd name="T108" fmla="*/ 0 w 1392"/>
              <a:gd name="T109" fmla="*/ 2147483647 h 1440"/>
              <a:gd name="T110" fmla="*/ 0 w 1392"/>
              <a:gd name="T111" fmla="*/ 2147483647 h 1440"/>
              <a:gd name="T112" fmla="*/ 2147483647 w 1392"/>
              <a:gd name="T113" fmla="*/ 2147483647 h 14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2" h="1440">
                <a:moveTo>
                  <a:pt x="6" y="564"/>
                </a:moveTo>
                <a:lnTo>
                  <a:pt x="48" y="480"/>
                </a:lnTo>
                <a:lnTo>
                  <a:pt x="96" y="432"/>
                </a:lnTo>
                <a:lnTo>
                  <a:pt x="96" y="384"/>
                </a:lnTo>
                <a:cubicBezTo>
                  <a:pt x="128" y="360"/>
                  <a:pt x="110" y="366"/>
                  <a:pt x="150" y="366"/>
                </a:cubicBezTo>
                <a:lnTo>
                  <a:pt x="192" y="288"/>
                </a:lnTo>
                <a:lnTo>
                  <a:pt x="192" y="240"/>
                </a:lnTo>
                <a:lnTo>
                  <a:pt x="240" y="192"/>
                </a:lnTo>
                <a:lnTo>
                  <a:pt x="336" y="96"/>
                </a:lnTo>
                <a:lnTo>
                  <a:pt x="384" y="48"/>
                </a:lnTo>
                <a:lnTo>
                  <a:pt x="432" y="0"/>
                </a:lnTo>
                <a:lnTo>
                  <a:pt x="528" y="0"/>
                </a:lnTo>
                <a:lnTo>
                  <a:pt x="672" y="0"/>
                </a:lnTo>
                <a:lnTo>
                  <a:pt x="720" y="0"/>
                </a:lnTo>
                <a:lnTo>
                  <a:pt x="768" y="0"/>
                </a:lnTo>
                <a:lnTo>
                  <a:pt x="816" y="48"/>
                </a:lnTo>
                <a:lnTo>
                  <a:pt x="864" y="96"/>
                </a:lnTo>
                <a:lnTo>
                  <a:pt x="960" y="144"/>
                </a:lnTo>
                <a:lnTo>
                  <a:pt x="1008" y="192"/>
                </a:lnTo>
                <a:lnTo>
                  <a:pt x="1056" y="192"/>
                </a:lnTo>
                <a:lnTo>
                  <a:pt x="1104" y="240"/>
                </a:lnTo>
                <a:lnTo>
                  <a:pt x="1146" y="282"/>
                </a:lnTo>
                <a:lnTo>
                  <a:pt x="1200" y="336"/>
                </a:lnTo>
                <a:lnTo>
                  <a:pt x="1248" y="384"/>
                </a:lnTo>
                <a:lnTo>
                  <a:pt x="1296" y="432"/>
                </a:lnTo>
                <a:lnTo>
                  <a:pt x="1344" y="480"/>
                </a:lnTo>
                <a:lnTo>
                  <a:pt x="1392" y="576"/>
                </a:lnTo>
                <a:lnTo>
                  <a:pt x="1392" y="624"/>
                </a:lnTo>
                <a:lnTo>
                  <a:pt x="1392" y="672"/>
                </a:lnTo>
                <a:lnTo>
                  <a:pt x="1392" y="720"/>
                </a:lnTo>
                <a:lnTo>
                  <a:pt x="1392" y="768"/>
                </a:lnTo>
                <a:lnTo>
                  <a:pt x="1392" y="864"/>
                </a:lnTo>
                <a:lnTo>
                  <a:pt x="1380" y="912"/>
                </a:lnTo>
                <a:lnTo>
                  <a:pt x="1344" y="1008"/>
                </a:lnTo>
                <a:lnTo>
                  <a:pt x="1296" y="1056"/>
                </a:lnTo>
                <a:lnTo>
                  <a:pt x="1296" y="1104"/>
                </a:lnTo>
                <a:lnTo>
                  <a:pt x="1224" y="1146"/>
                </a:lnTo>
                <a:lnTo>
                  <a:pt x="1200" y="1200"/>
                </a:lnTo>
                <a:lnTo>
                  <a:pt x="1104" y="1248"/>
                </a:lnTo>
                <a:lnTo>
                  <a:pt x="1056" y="1344"/>
                </a:lnTo>
                <a:lnTo>
                  <a:pt x="1008" y="1404"/>
                </a:lnTo>
                <a:lnTo>
                  <a:pt x="912" y="1440"/>
                </a:lnTo>
                <a:lnTo>
                  <a:pt x="864" y="1440"/>
                </a:lnTo>
                <a:lnTo>
                  <a:pt x="768" y="1392"/>
                </a:lnTo>
                <a:lnTo>
                  <a:pt x="672" y="1392"/>
                </a:lnTo>
                <a:lnTo>
                  <a:pt x="576" y="1344"/>
                </a:lnTo>
                <a:lnTo>
                  <a:pt x="576" y="1296"/>
                </a:lnTo>
                <a:lnTo>
                  <a:pt x="528" y="1296"/>
                </a:lnTo>
                <a:lnTo>
                  <a:pt x="384" y="1296"/>
                </a:lnTo>
                <a:lnTo>
                  <a:pt x="288" y="1248"/>
                </a:lnTo>
                <a:lnTo>
                  <a:pt x="192" y="1200"/>
                </a:lnTo>
                <a:lnTo>
                  <a:pt x="144" y="1104"/>
                </a:lnTo>
                <a:lnTo>
                  <a:pt x="102" y="1002"/>
                </a:lnTo>
                <a:lnTo>
                  <a:pt x="24" y="846"/>
                </a:lnTo>
                <a:lnTo>
                  <a:pt x="0" y="720"/>
                </a:lnTo>
                <a:lnTo>
                  <a:pt x="0" y="624"/>
                </a:lnTo>
                <a:lnTo>
                  <a:pt x="6" y="564"/>
                </a:lnTo>
                <a:close/>
              </a:path>
            </a:pathLst>
          </a:custGeom>
          <a:noFill/>
          <a:ln w="38100" cap="flat" cmpd="sng">
            <a:solidFill>
              <a:srgbClr val="FFFF00"/>
            </a:solidFill>
            <a:prstDash val="solid"/>
            <a:round/>
            <a:headEnd/>
            <a:tailEnd/>
          </a:ln>
          <a:effectLst/>
        </p:spPr>
        <p:txBody>
          <a:bodyPr anchor="ctr"/>
          <a:lstStyle/>
          <a:p>
            <a:endParaRPr lang="en-US"/>
          </a:p>
        </p:txBody>
      </p:sp>
      <p:sp>
        <p:nvSpPr>
          <p:cNvPr id="72714" name="Freeform 18"/>
          <p:cNvSpPr>
            <a:spLocks/>
          </p:cNvSpPr>
          <p:nvPr/>
        </p:nvSpPr>
        <p:spPr bwMode="auto">
          <a:xfrm>
            <a:off x="5029200" y="2136775"/>
            <a:ext cx="838200" cy="1066800"/>
          </a:xfrm>
          <a:custGeom>
            <a:avLst/>
            <a:gdLst>
              <a:gd name="T0" fmla="*/ 2147483647 w 528"/>
              <a:gd name="T1" fmla="*/ 2147483647 h 672"/>
              <a:gd name="T2" fmla="*/ 2147483647 w 528"/>
              <a:gd name="T3" fmla="*/ 2147483647 h 672"/>
              <a:gd name="T4" fmla="*/ 2147483647 w 528"/>
              <a:gd name="T5" fmla="*/ 2147483647 h 672"/>
              <a:gd name="T6" fmla="*/ 0 w 528"/>
              <a:gd name="T7" fmla="*/ 2147483647 h 672"/>
              <a:gd name="T8" fmla="*/ 2147483647 w 528"/>
              <a:gd name="T9" fmla="*/ 2147483647 h 672"/>
              <a:gd name="T10" fmla="*/ 2147483647 w 528"/>
              <a:gd name="T11" fmla="*/ 2147483647 h 672"/>
              <a:gd name="T12" fmla="*/ 2147483647 w 528"/>
              <a:gd name="T13" fmla="*/ 0 h 672"/>
              <a:gd name="T14" fmla="*/ 2147483647 w 528"/>
              <a:gd name="T15" fmla="*/ 2147483647 h 672"/>
              <a:gd name="T16" fmla="*/ 2147483647 w 528"/>
              <a:gd name="T17" fmla="*/ 2147483647 h 672"/>
              <a:gd name="T18" fmla="*/ 2147483647 w 528"/>
              <a:gd name="T19" fmla="*/ 2147483647 h 672"/>
              <a:gd name="T20" fmla="*/ 2147483647 w 528"/>
              <a:gd name="T21" fmla="*/ 2147483647 h 672"/>
              <a:gd name="T22" fmla="*/ 2147483647 w 528"/>
              <a:gd name="T23" fmla="*/ 2147483647 h 672"/>
              <a:gd name="T24" fmla="*/ 2147483647 w 528"/>
              <a:gd name="T25" fmla="*/ 2147483647 h 672"/>
              <a:gd name="T26" fmla="*/ 2147483647 w 528"/>
              <a:gd name="T27" fmla="*/ 2147483647 h 6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8" h="672">
                <a:moveTo>
                  <a:pt x="192" y="672"/>
                </a:moveTo>
                <a:lnTo>
                  <a:pt x="96" y="576"/>
                </a:lnTo>
                <a:lnTo>
                  <a:pt x="48" y="528"/>
                </a:lnTo>
                <a:lnTo>
                  <a:pt x="0" y="288"/>
                </a:lnTo>
                <a:lnTo>
                  <a:pt x="48" y="192"/>
                </a:lnTo>
                <a:lnTo>
                  <a:pt x="144" y="96"/>
                </a:lnTo>
                <a:lnTo>
                  <a:pt x="288" y="0"/>
                </a:lnTo>
                <a:lnTo>
                  <a:pt x="432" y="144"/>
                </a:lnTo>
                <a:lnTo>
                  <a:pt x="528" y="384"/>
                </a:lnTo>
                <a:lnTo>
                  <a:pt x="432" y="528"/>
                </a:lnTo>
                <a:lnTo>
                  <a:pt x="384" y="624"/>
                </a:lnTo>
                <a:lnTo>
                  <a:pt x="288" y="672"/>
                </a:lnTo>
                <a:lnTo>
                  <a:pt x="240" y="672"/>
                </a:lnTo>
                <a:lnTo>
                  <a:pt x="192" y="672"/>
                </a:lnTo>
                <a:close/>
              </a:path>
            </a:pathLst>
          </a:custGeom>
          <a:noFill/>
          <a:ln w="38100" cap="flat" cmpd="sng">
            <a:solidFill>
              <a:srgbClr val="FF3300"/>
            </a:solidFill>
            <a:prstDash val="solid"/>
            <a:round/>
            <a:headEnd/>
            <a:tailEnd/>
          </a:ln>
          <a:effectLst/>
        </p:spPr>
        <p:txBody>
          <a:bodyPr anchor="ctr"/>
          <a:lstStyle/>
          <a:p>
            <a:endParaRPr lang="en-US"/>
          </a:p>
        </p:txBody>
      </p:sp>
      <p:sp>
        <p:nvSpPr>
          <p:cNvPr id="72715" name="Freeform 19"/>
          <p:cNvSpPr>
            <a:spLocks/>
          </p:cNvSpPr>
          <p:nvPr/>
        </p:nvSpPr>
        <p:spPr bwMode="auto">
          <a:xfrm>
            <a:off x="4114800" y="2822575"/>
            <a:ext cx="990600" cy="685800"/>
          </a:xfrm>
          <a:custGeom>
            <a:avLst/>
            <a:gdLst>
              <a:gd name="T0" fmla="*/ 2147483647 w 624"/>
              <a:gd name="T1" fmla="*/ 0 h 432"/>
              <a:gd name="T2" fmla="*/ 2147483647 w 624"/>
              <a:gd name="T3" fmla="*/ 2147483647 h 432"/>
              <a:gd name="T4" fmla="*/ 2147483647 w 624"/>
              <a:gd name="T5" fmla="*/ 2147483647 h 432"/>
              <a:gd name="T6" fmla="*/ 2147483647 w 624"/>
              <a:gd name="T7" fmla="*/ 2147483647 h 432"/>
              <a:gd name="T8" fmla="*/ 2147483647 w 624"/>
              <a:gd name="T9" fmla="*/ 2147483647 h 432"/>
              <a:gd name="T10" fmla="*/ 2147483647 w 624"/>
              <a:gd name="T11" fmla="*/ 2147483647 h 432"/>
              <a:gd name="T12" fmla="*/ 2147483647 w 624"/>
              <a:gd name="T13" fmla="*/ 2147483647 h 432"/>
              <a:gd name="T14" fmla="*/ 2147483647 w 624"/>
              <a:gd name="T15" fmla="*/ 2147483647 h 432"/>
              <a:gd name="T16" fmla="*/ 2147483647 w 624"/>
              <a:gd name="T17" fmla="*/ 2147483647 h 432"/>
              <a:gd name="T18" fmla="*/ 2147483647 w 624"/>
              <a:gd name="T19" fmla="*/ 2147483647 h 432"/>
              <a:gd name="T20" fmla="*/ 0 w 624"/>
              <a:gd name="T21" fmla="*/ 2147483647 h 432"/>
              <a:gd name="T22" fmla="*/ 2147483647 w 624"/>
              <a:gd name="T23" fmla="*/ 2147483647 h 432"/>
              <a:gd name="T24" fmla="*/ 2147483647 w 624"/>
              <a:gd name="T25" fmla="*/ 2147483647 h 432"/>
              <a:gd name="T26" fmla="*/ 2147483647 w 624"/>
              <a:gd name="T27" fmla="*/ 2147483647 h 432"/>
              <a:gd name="T28" fmla="*/ 2147483647 w 624"/>
              <a:gd name="T29" fmla="*/ 2147483647 h 432"/>
              <a:gd name="T30" fmla="*/ 2147483647 w 624"/>
              <a:gd name="T31" fmla="*/ 2147483647 h 432"/>
              <a:gd name="T32" fmla="*/ 2147483647 w 624"/>
              <a:gd name="T33" fmla="*/ 2147483647 h 432"/>
              <a:gd name="T34" fmla="*/ 2147483647 w 624"/>
              <a:gd name="T35" fmla="*/ 2147483647 h 432"/>
              <a:gd name="T36" fmla="*/ 2147483647 w 624"/>
              <a:gd name="T37" fmla="*/ 0 h 43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24" h="432">
                <a:moveTo>
                  <a:pt x="576" y="0"/>
                </a:moveTo>
                <a:lnTo>
                  <a:pt x="624" y="144"/>
                </a:lnTo>
                <a:lnTo>
                  <a:pt x="624" y="288"/>
                </a:lnTo>
                <a:lnTo>
                  <a:pt x="576" y="288"/>
                </a:lnTo>
                <a:lnTo>
                  <a:pt x="576" y="384"/>
                </a:lnTo>
                <a:lnTo>
                  <a:pt x="624" y="432"/>
                </a:lnTo>
                <a:lnTo>
                  <a:pt x="576" y="432"/>
                </a:lnTo>
                <a:lnTo>
                  <a:pt x="336" y="384"/>
                </a:lnTo>
                <a:lnTo>
                  <a:pt x="192" y="336"/>
                </a:lnTo>
                <a:lnTo>
                  <a:pt x="96" y="288"/>
                </a:lnTo>
                <a:lnTo>
                  <a:pt x="0" y="240"/>
                </a:lnTo>
                <a:lnTo>
                  <a:pt x="48" y="192"/>
                </a:lnTo>
                <a:lnTo>
                  <a:pt x="156" y="138"/>
                </a:lnTo>
                <a:lnTo>
                  <a:pt x="234" y="90"/>
                </a:lnTo>
                <a:lnTo>
                  <a:pt x="336" y="66"/>
                </a:lnTo>
                <a:lnTo>
                  <a:pt x="384" y="48"/>
                </a:lnTo>
                <a:lnTo>
                  <a:pt x="432" y="48"/>
                </a:lnTo>
                <a:lnTo>
                  <a:pt x="480" y="48"/>
                </a:lnTo>
                <a:lnTo>
                  <a:pt x="576" y="0"/>
                </a:lnTo>
                <a:close/>
              </a:path>
            </a:pathLst>
          </a:custGeom>
          <a:noFill/>
          <a:ln w="38100" cap="flat" cmpd="sng">
            <a:solidFill>
              <a:schemeClr val="folHlink"/>
            </a:solidFill>
            <a:prstDash val="solid"/>
            <a:round/>
            <a:headEnd/>
            <a:tailEnd/>
          </a:ln>
          <a:effectLst/>
        </p:spPr>
        <p:txBody>
          <a:bodyPr anchor="ctr"/>
          <a:lstStyle/>
          <a:p>
            <a:endParaRPr lang="en-US"/>
          </a:p>
        </p:txBody>
      </p:sp>
      <p:sp>
        <p:nvSpPr>
          <p:cNvPr id="72716" name="Freeform 20"/>
          <p:cNvSpPr>
            <a:spLocks/>
          </p:cNvSpPr>
          <p:nvPr/>
        </p:nvSpPr>
        <p:spPr bwMode="auto">
          <a:xfrm>
            <a:off x="3810000" y="2212975"/>
            <a:ext cx="762000" cy="800100"/>
          </a:xfrm>
          <a:custGeom>
            <a:avLst/>
            <a:gdLst>
              <a:gd name="T0" fmla="*/ 2147483647 w 480"/>
              <a:gd name="T1" fmla="*/ 0 h 504"/>
              <a:gd name="T2" fmla="*/ 2147483647 w 480"/>
              <a:gd name="T3" fmla="*/ 2147483647 h 504"/>
              <a:gd name="T4" fmla="*/ 2147483647 w 480"/>
              <a:gd name="T5" fmla="*/ 2147483647 h 504"/>
              <a:gd name="T6" fmla="*/ 2147483647 w 480"/>
              <a:gd name="T7" fmla="*/ 2147483647 h 504"/>
              <a:gd name="T8" fmla="*/ 2147483647 w 480"/>
              <a:gd name="T9" fmla="*/ 2147483647 h 504"/>
              <a:gd name="T10" fmla="*/ 2147483647 w 480"/>
              <a:gd name="T11" fmla="*/ 2147483647 h 504"/>
              <a:gd name="T12" fmla="*/ 2147483647 w 480"/>
              <a:gd name="T13" fmla="*/ 2147483647 h 504"/>
              <a:gd name="T14" fmla="*/ 2147483647 w 480"/>
              <a:gd name="T15" fmla="*/ 2147483647 h 504"/>
              <a:gd name="T16" fmla="*/ 2147483647 w 480"/>
              <a:gd name="T17" fmla="*/ 2147483647 h 504"/>
              <a:gd name="T18" fmla="*/ 0 w 480"/>
              <a:gd name="T19" fmla="*/ 2147483647 h 504"/>
              <a:gd name="T20" fmla="*/ 2147483647 w 480"/>
              <a:gd name="T21" fmla="*/ 2147483647 h 504"/>
              <a:gd name="T22" fmla="*/ 2147483647 w 480"/>
              <a:gd name="T23" fmla="*/ 2147483647 h 504"/>
              <a:gd name="T24" fmla="*/ 2147483647 w 480"/>
              <a:gd name="T25" fmla="*/ 0 h 504"/>
              <a:gd name="T26" fmla="*/ 2147483647 w 480"/>
              <a:gd name="T27" fmla="*/ 0 h 5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0" h="504">
                <a:moveTo>
                  <a:pt x="198" y="0"/>
                </a:moveTo>
                <a:lnTo>
                  <a:pt x="336" y="48"/>
                </a:lnTo>
                <a:lnTo>
                  <a:pt x="432" y="144"/>
                </a:lnTo>
                <a:lnTo>
                  <a:pt x="480" y="288"/>
                </a:lnTo>
                <a:lnTo>
                  <a:pt x="336" y="384"/>
                </a:lnTo>
                <a:lnTo>
                  <a:pt x="396" y="480"/>
                </a:lnTo>
                <a:lnTo>
                  <a:pt x="288" y="504"/>
                </a:lnTo>
                <a:lnTo>
                  <a:pt x="222" y="474"/>
                </a:lnTo>
                <a:lnTo>
                  <a:pt x="108" y="360"/>
                </a:lnTo>
                <a:lnTo>
                  <a:pt x="0" y="240"/>
                </a:lnTo>
                <a:lnTo>
                  <a:pt x="48" y="96"/>
                </a:lnTo>
                <a:lnTo>
                  <a:pt x="66" y="18"/>
                </a:lnTo>
                <a:lnTo>
                  <a:pt x="132" y="0"/>
                </a:lnTo>
                <a:lnTo>
                  <a:pt x="198" y="0"/>
                </a:lnTo>
                <a:close/>
              </a:path>
            </a:pathLst>
          </a:custGeom>
          <a:noFill/>
          <a:ln w="38100" cap="flat" cmpd="sng">
            <a:solidFill>
              <a:schemeClr val="hlink"/>
            </a:solidFill>
            <a:prstDash val="solid"/>
            <a:round/>
            <a:headEnd/>
            <a:tailEnd/>
          </a:ln>
          <a:effectLst/>
        </p:spPr>
        <p:txBody>
          <a:bodyPr anchor="ctr"/>
          <a:lstStyle/>
          <a:p>
            <a:endParaRPr lang="en-US"/>
          </a:p>
        </p:txBody>
      </p:sp>
      <p:sp>
        <p:nvSpPr>
          <p:cNvPr id="72717" name="Freeform 22"/>
          <p:cNvSpPr>
            <a:spLocks/>
          </p:cNvSpPr>
          <p:nvPr/>
        </p:nvSpPr>
        <p:spPr bwMode="auto">
          <a:xfrm>
            <a:off x="4191000" y="1679575"/>
            <a:ext cx="1219200" cy="914400"/>
          </a:xfrm>
          <a:custGeom>
            <a:avLst/>
            <a:gdLst>
              <a:gd name="T0" fmla="*/ 2147483647 w 768"/>
              <a:gd name="T1" fmla="*/ 2147483647 h 576"/>
              <a:gd name="T2" fmla="*/ 2147483647 w 768"/>
              <a:gd name="T3" fmla="*/ 2147483647 h 576"/>
              <a:gd name="T4" fmla="*/ 2147483647 w 768"/>
              <a:gd name="T5" fmla="*/ 2147483647 h 576"/>
              <a:gd name="T6" fmla="*/ 2147483647 w 768"/>
              <a:gd name="T7" fmla="*/ 2147483647 h 576"/>
              <a:gd name="T8" fmla="*/ 2147483647 w 768"/>
              <a:gd name="T9" fmla="*/ 2147483647 h 576"/>
              <a:gd name="T10" fmla="*/ 0 w 768"/>
              <a:gd name="T11" fmla="*/ 2147483647 h 576"/>
              <a:gd name="T12" fmla="*/ 0 w 768"/>
              <a:gd name="T13" fmla="*/ 2147483647 h 576"/>
              <a:gd name="T14" fmla="*/ 2147483647 w 768"/>
              <a:gd name="T15" fmla="*/ 2147483647 h 576"/>
              <a:gd name="T16" fmla="*/ 2147483647 w 768"/>
              <a:gd name="T17" fmla="*/ 2147483647 h 576"/>
              <a:gd name="T18" fmla="*/ 2147483647 w 768"/>
              <a:gd name="T19" fmla="*/ 0 h 576"/>
              <a:gd name="T20" fmla="*/ 2147483647 w 768"/>
              <a:gd name="T21" fmla="*/ 0 h 576"/>
              <a:gd name="T22" fmla="*/ 2147483647 w 768"/>
              <a:gd name="T23" fmla="*/ 2147483647 h 576"/>
              <a:gd name="T24" fmla="*/ 2147483647 w 768"/>
              <a:gd name="T25" fmla="*/ 2147483647 h 576"/>
              <a:gd name="T26" fmla="*/ 2147483647 w 768"/>
              <a:gd name="T27" fmla="*/ 2147483647 h 576"/>
              <a:gd name="T28" fmla="*/ 2147483647 w 768"/>
              <a:gd name="T29" fmla="*/ 2147483647 h 576"/>
              <a:gd name="T30" fmla="*/ 2147483647 w 768"/>
              <a:gd name="T31" fmla="*/ 2147483647 h 576"/>
              <a:gd name="T32" fmla="*/ 2147483647 w 768"/>
              <a:gd name="T33" fmla="*/ 2147483647 h 576"/>
              <a:gd name="T34" fmla="*/ 2147483647 w 768"/>
              <a:gd name="T35" fmla="*/ 2147483647 h 576"/>
              <a:gd name="T36" fmla="*/ 2147483647 w 768"/>
              <a:gd name="T37" fmla="*/ 2147483647 h 576"/>
              <a:gd name="T38" fmla="*/ 2147483647 w 768"/>
              <a:gd name="T39" fmla="*/ 2147483647 h 576"/>
              <a:gd name="T40" fmla="*/ 2147483647 w 768"/>
              <a:gd name="T41" fmla="*/ 2147483647 h 576"/>
              <a:gd name="T42" fmla="*/ 2147483647 w 768"/>
              <a:gd name="T43" fmla="*/ 2147483647 h 576"/>
              <a:gd name="T44" fmla="*/ 2147483647 w 768"/>
              <a:gd name="T45" fmla="*/ 2147483647 h 576"/>
              <a:gd name="T46" fmla="*/ 2147483647 w 768"/>
              <a:gd name="T47" fmla="*/ 2147483647 h 576"/>
              <a:gd name="T48" fmla="*/ 2147483647 w 768"/>
              <a:gd name="T49" fmla="*/ 2147483647 h 5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8" h="576">
                <a:moveTo>
                  <a:pt x="240" y="528"/>
                </a:moveTo>
                <a:lnTo>
                  <a:pt x="192" y="480"/>
                </a:lnTo>
                <a:lnTo>
                  <a:pt x="144" y="384"/>
                </a:lnTo>
                <a:lnTo>
                  <a:pt x="96" y="336"/>
                </a:lnTo>
                <a:lnTo>
                  <a:pt x="48" y="336"/>
                </a:lnTo>
                <a:lnTo>
                  <a:pt x="0" y="288"/>
                </a:lnTo>
                <a:lnTo>
                  <a:pt x="0" y="240"/>
                </a:lnTo>
                <a:lnTo>
                  <a:pt x="48" y="144"/>
                </a:lnTo>
                <a:lnTo>
                  <a:pt x="144" y="48"/>
                </a:lnTo>
                <a:lnTo>
                  <a:pt x="240" y="0"/>
                </a:lnTo>
                <a:lnTo>
                  <a:pt x="384" y="0"/>
                </a:lnTo>
                <a:lnTo>
                  <a:pt x="480" y="48"/>
                </a:lnTo>
                <a:lnTo>
                  <a:pt x="672" y="96"/>
                </a:lnTo>
                <a:lnTo>
                  <a:pt x="768" y="192"/>
                </a:lnTo>
                <a:lnTo>
                  <a:pt x="768" y="288"/>
                </a:lnTo>
                <a:lnTo>
                  <a:pt x="672" y="384"/>
                </a:lnTo>
                <a:lnTo>
                  <a:pt x="576" y="480"/>
                </a:lnTo>
                <a:lnTo>
                  <a:pt x="528" y="528"/>
                </a:lnTo>
                <a:lnTo>
                  <a:pt x="480" y="528"/>
                </a:lnTo>
                <a:lnTo>
                  <a:pt x="384" y="528"/>
                </a:lnTo>
                <a:lnTo>
                  <a:pt x="336" y="528"/>
                </a:lnTo>
                <a:lnTo>
                  <a:pt x="288" y="528"/>
                </a:lnTo>
                <a:lnTo>
                  <a:pt x="288" y="576"/>
                </a:lnTo>
                <a:lnTo>
                  <a:pt x="240" y="576"/>
                </a:lnTo>
                <a:lnTo>
                  <a:pt x="240" y="528"/>
                </a:lnTo>
                <a:close/>
              </a:path>
            </a:pathLst>
          </a:custGeom>
          <a:noFill/>
          <a:ln w="38100" cap="flat" cmpd="sng">
            <a:solidFill>
              <a:srgbClr val="0000CC"/>
            </a:solidFill>
            <a:prstDash val="solid"/>
            <a:round/>
            <a:headEnd/>
            <a:tailEnd/>
          </a:ln>
          <a:effectLst/>
        </p:spPr>
        <p:txBody>
          <a:bodyPr anchor="ctr"/>
          <a:lstStyle/>
          <a:p>
            <a:endParaRPr lang="en-US"/>
          </a:p>
        </p:txBody>
      </p:sp>
      <p:sp>
        <p:nvSpPr>
          <p:cNvPr id="72718" name="Freeform 23"/>
          <p:cNvSpPr>
            <a:spLocks/>
          </p:cNvSpPr>
          <p:nvPr/>
        </p:nvSpPr>
        <p:spPr bwMode="auto">
          <a:xfrm>
            <a:off x="5486400" y="1831975"/>
            <a:ext cx="76200" cy="152400"/>
          </a:xfrm>
          <a:custGeom>
            <a:avLst/>
            <a:gdLst>
              <a:gd name="T0" fmla="*/ 2147483647 w 48"/>
              <a:gd name="T1" fmla="*/ 2147483647 h 96"/>
              <a:gd name="T2" fmla="*/ 2147483647 w 48"/>
              <a:gd name="T3" fmla="*/ 2147483647 h 96"/>
              <a:gd name="T4" fmla="*/ 0 w 48"/>
              <a:gd name="T5" fmla="*/ 2147483647 h 96"/>
              <a:gd name="T6" fmla="*/ 0 w 48"/>
              <a:gd name="T7" fmla="*/ 2147483647 h 96"/>
              <a:gd name="T8" fmla="*/ 0 w 48"/>
              <a:gd name="T9" fmla="*/ 0 h 96"/>
              <a:gd name="T10" fmla="*/ 2147483647 w 48"/>
              <a:gd name="T11" fmla="*/ 0 h 96"/>
              <a:gd name="T12" fmla="*/ 2147483647 w 48"/>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 h="96">
                <a:moveTo>
                  <a:pt x="48" y="48"/>
                </a:moveTo>
                <a:lnTo>
                  <a:pt x="48" y="96"/>
                </a:lnTo>
                <a:lnTo>
                  <a:pt x="0" y="96"/>
                </a:lnTo>
                <a:lnTo>
                  <a:pt x="0" y="48"/>
                </a:lnTo>
                <a:lnTo>
                  <a:pt x="0" y="0"/>
                </a:lnTo>
                <a:lnTo>
                  <a:pt x="48" y="0"/>
                </a:lnTo>
                <a:lnTo>
                  <a:pt x="48" y="48"/>
                </a:lnTo>
                <a:close/>
              </a:path>
            </a:pathLst>
          </a:custGeom>
          <a:noFill/>
          <a:ln w="28575" cap="flat" cmpd="sng">
            <a:solidFill>
              <a:srgbClr val="FFFF00"/>
            </a:solidFill>
            <a:prstDash val="solid"/>
            <a:round/>
            <a:headEnd/>
            <a:tailEnd/>
          </a:ln>
          <a:effectLst/>
        </p:spPr>
        <p:txBody>
          <a:bodyPr anchor="ctr"/>
          <a:lstStyle/>
          <a:p>
            <a:endParaRPr lang="en-US"/>
          </a:p>
        </p:txBody>
      </p:sp>
      <p:sp>
        <p:nvSpPr>
          <p:cNvPr id="72719" name="Rectangle 2"/>
          <p:cNvSpPr>
            <a:spLocks noChangeArrowheads="1"/>
          </p:cNvSpPr>
          <p:nvPr/>
        </p:nvSpPr>
        <p:spPr bwMode="auto">
          <a:xfrm>
            <a:off x="0" y="5722938"/>
            <a:ext cx="9144000" cy="338137"/>
          </a:xfrm>
          <a:prstGeom prst="rect">
            <a:avLst/>
          </a:prstGeom>
          <a:noFill/>
          <a:ln w="9525">
            <a:noFill/>
            <a:miter lim="800000"/>
            <a:headEnd/>
            <a:tailEnd/>
          </a:ln>
        </p:spPr>
        <p:txBody>
          <a:bodyPr>
            <a:spAutoFit/>
          </a:bodyPr>
          <a:lstStyle/>
          <a:p>
            <a:pPr algn="ctr"/>
            <a:r>
              <a:rPr lang="en-US" sz="1600"/>
              <a:t>RA=right atrium, RV=right ventricle, LV=left ventricle, LA=Left atrium, AA=Ascending Aorta</a:t>
            </a:r>
          </a:p>
        </p:txBody>
      </p:sp>
      <p:sp>
        <p:nvSpPr>
          <p:cNvPr id="72720" name="Text Box 7"/>
          <p:cNvSpPr txBox="1">
            <a:spLocks noChangeArrowheads="1"/>
          </p:cNvSpPr>
          <p:nvPr/>
        </p:nvSpPr>
        <p:spPr bwMode="auto">
          <a:xfrm>
            <a:off x="3886200" y="2420938"/>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RA</a:t>
            </a:r>
          </a:p>
        </p:txBody>
      </p:sp>
      <p:sp>
        <p:nvSpPr>
          <p:cNvPr id="72721" name="Text Box 4"/>
          <p:cNvSpPr txBox="1">
            <a:spLocks noChangeArrowheads="1"/>
          </p:cNvSpPr>
          <p:nvPr/>
        </p:nvSpPr>
        <p:spPr bwMode="auto">
          <a:xfrm>
            <a:off x="4521200" y="2573338"/>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AA</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PPT585"/>
          <p:cNvPicPr>
            <a:picLocks noChangeAspect="1" noChangeArrowheads="1"/>
          </p:cNvPicPr>
          <p:nvPr/>
        </p:nvPicPr>
        <p:blipFill>
          <a:blip r:embed="rId2"/>
          <a:srcRect t="7813" b="12556"/>
          <a:stretch>
            <a:fillRect/>
          </a:stretch>
        </p:blipFill>
        <p:spPr bwMode="auto">
          <a:xfrm>
            <a:off x="1320800" y="685800"/>
            <a:ext cx="6502400" cy="5178425"/>
          </a:xfrm>
          <a:prstGeom prst="rect">
            <a:avLst/>
          </a:prstGeom>
          <a:noFill/>
          <a:ln w="9525">
            <a:noFill/>
            <a:miter lim="800000"/>
            <a:headEnd/>
            <a:tailEnd/>
          </a:ln>
          <a:effectLst/>
        </p:spPr>
      </p:pic>
      <p:grpSp>
        <p:nvGrpSpPr>
          <p:cNvPr id="73731" name="Group 3"/>
          <p:cNvGrpSpPr>
            <a:grpSpLocks/>
          </p:cNvGrpSpPr>
          <p:nvPr/>
        </p:nvGrpSpPr>
        <p:grpSpPr bwMode="auto">
          <a:xfrm>
            <a:off x="5257800" y="1125538"/>
            <a:ext cx="2347913" cy="855662"/>
            <a:chOff x="3648" y="1802"/>
            <a:chExt cx="1401" cy="550"/>
          </a:xfrm>
        </p:grpSpPr>
        <p:sp>
          <p:nvSpPr>
            <p:cNvPr id="73749" name="Line 4"/>
            <p:cNvSpPr>
              <a:spLocks noChangeShapeType="1"/>
            </p:cNvSpPr>
            <p:nvPr/>
          </p:nvSpPr>
          <p:spPr bwMode="auto">
            <a:xfrm flipH="1">
              <a:off x="3648" y="2016"/>
              <a:ext cx="528" cy="336"/>
            </a:xfrm>
            <a:prstGeom prst="line">
              <a:avLst/>
            </a:prstGeom>
            <a:noFill/>
            <a:ln w="53975">
              <a:solidFill>
                <a:srgbClr val="FFFF00"/>
              </a:solidFill>
              <a:round/>
              <a:headEnd/>
              <a:tailEnd type="triangle" w="lg" len="lg"/>
            </a:ln>
            <a:effectLst/>
          </p:spPr>
          <p:txBody>
            <a:bodyPr anchor="ctr"/>
            <a:lstStyle/>
            <a:p>
              <a:endParaRPr lang="en-US"/>
            </a:p>
          </p:txBody>
        </p:sp>
        <p:sp>
          <p:nvSpPr>
            <p:cNvPr id="73750" name="Text Box 5"/>
            <p:cNvSpPr txBox="1">
              <a:spLocks noChangeArrowheads="1"/>
            </p:cNvSpPr>
            <p:nvPr/>
          </p:nvSpPr>
          <p:spPr bwMode="auto">
            <a:xfrm>
              <a:off x="3975" y="1802"/>
              <a:ext cx="1074" cy="257"/>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grpSp>
      <p:grpSp>
        <p:nvGrpSpPr>
          <p:cNvPr id="73732" name="Group 6"/>
          <p:cNvGrpSpPr>
            <a:grpSpLocks/>
          </p:cNvGrpSpPr>
          <p:nvPr/>
        </p:nvGrpSpPr>
        <p:grpSpPr bwMode="auto">
          <a:xfrm flipH="1">
            <a:off x="2020888" y="1285875"/>
            <a:ext cx="2017712" cy="939800"/>
            <a:chOff x="3648" y="1760"/>
            <a:chExt cx="1907" cy="592"/>
          </a:xfrm>
        </p:grpSpPr>
        <p:sp>
          <p:nvSpPr>
            <p:cNvPr id="73747" name="Line 7"/>
            <p:cNvSpPr>
              <a:spLocks noChangeShapeType="1"/>
            </p:cNvSpPr>
            <p:nvPr/>
          </p:nvSpPr>
          <p:spPr bwMode="auto">
            <a:xfrm flipH="1">
              <a:off x="3648" y="2016"/>
              <a:ext cx="528" cy="336"/>
            </a:xfrm>
            <a:prstGeom prst="line">
              <a:avLst/>
            </a:prstGeom>
            <a:noFill/>
            <a:ln w="53975">
              <a:solidFill>
                <a:srgbClr val="FFFF00"/>
              </a:solidFill>
              <a:round/>
              <a:headEnd/>
              <a:tailEnd type="triangle" w="lg" len="lg"/>
            </a:ln>
            <a:effectLst/>
          </p:spPr>
          <p:txBody>
            <a:bodyPr anchor="ctr"/>
            <a:lstStyle/>
            <a:p>
              <a:endParaRPr lang="en-US"/>
            </a:p>
          </p:txBody>
        </p:sp>
        <p:sp>
          <p:nvSpPr>
            <p:cNvPr id="73748" name="Text Box 8"/>
            <p:cNvSpPr txBox="1">
              <a:spLocks noChangeArrowheads="1"/>
            </p:cNvSpPr>
            <p:nvPr/>
          </p:nvSpPr>
          <p:spPr bwMode="auto">
            <a:xfrm>
              <a:off x="3648" y="1760"/>
              <a:ext cx="1907" cy="252"/>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grpSp>
      <p:sp>
        <p:nvSpPr>
          <p:cNvPr id="73733" name="Line 9"/>
          <p:cNvSpPr>
            <a:spLocks noChangeShapeType="1"/>
          </p:cNvSpPr>
          <p:nvPr/>
        </p:nvSpPr>
        <p:spPr bwMode="auto">
          <a:xfrm>
            <a:off x="4648200" y="1100138"/>
            <a:ext cx="1588" cy="563562"/>
          </a:xfrm>
          <a:prstGeom prst="line">
            <a:avLst/>
          </a:prstGeom>
          <a:noFill/>
          <a:ln w="53975">
            <a:solidFill>
              <a:srgbClr val="FFFF00"/>
            </a:solidFill>
            <a:round/>
            <a:headEnd/>
            <a:tailEnd type="triangle" w="lg" len="lg"/>
          </a:ln>
          <a:effectLst/>
        </p:spPr>
        <p:txBody>
          <a:bodyPr anchor="ctr"/>
          <a:lstStyle/>
          <a:p>
            <a:endParaRPr lang="en-US"/>
          </a:p>
        </p:txBody>
      </p:sp>
      <p:sp>
        <p:nvSpPr>
          <p:cNvPr id="73734" name="Text Box 10"/>
          <p:cNvSpPr txBox="1">
            <a:spLocks noChangeArrowheads="1"/>
          </p:cNvSpPr>
          <p:nvPr/>
        </p:nvSpPr>
        <p:spPr bwMode="auto">
          <a:xfrm>
            <a:off x="2373313" y="700088"/>
            <a:ext cx="43815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 effusion (PEFF)</a:t>
            </a:r>
          </a:p>
        </p:txBody>
      </p:sp>
      <p:sp>
        <p:nvSpPr>
          <p:cNvPr id="73735" name="Text Box 11"/>
          <p:cNvSpPr txBox="1">
            <a:spLocks noChangeArrowheads="1"/>
          </p:cNvSpPr>
          <p:nvPr/>
        </p:nvSpPr>
        <p:spPr bwMode="auto">
          <a:xfrm>
            <a:off x="4572000" y="23622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RV</a:t>
            </a:r>
          </a:p>
        </p:txBody>
      </p:sp>
      <p:sp>
        <p:nvSpPr>
          <p:cNvPr id="73736" name="Text Box 12"/>
          <p:cNvSpPr txBox="1">
            <a:spLocks noChangeArrowheads="1"/>
          </p:cNvSpPr>
          <p:nvPr/>
        </p:nvSpPr>
        <p:spPr bwMode="auto">
          <a:xfrm>
            <a:off x="5105400" y="30480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LV</a:t>
            </a:r>
          </a:p>
        </p:txBody>
      </p:sp>
      <p:sp>
        <p:nvSpPr>
          <p:cNvPr id="73737" name="Text Box 13"/>
          <p:cNvSpPr txBox="1">
            <a:spLocks noChangeArrowheads="1"/>
          </p:cNvSpPr>
          <p:nvPr/>
        </p:nvSpPr>
        <p:spPr bwMode="auto">
          <a:xfrm>
            <a:off x="4572000" y="39624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DA</a:t>
            </a:r>
          </a:p>
        </p:txBody>
      </p:sp>
      <p:sp>
        <p:nvSpPr>
          <p:cNvPr id="73738" name="Text Box 14"/>
          <p:cNvSpPr txBox="1">
            <a:spLocks noChangeArrowheads="1"/>
          </p:cNvSpPr>
          <p:nvPr/>
        </p:nvSpPr>
        <p:spPr bwMode="auto">
          <a:xfrm>
            <a:off x="4572000" y="3429000"/>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LA</a:t>
            </a:r>
          </a:p>
        </p:txBody>
      </p:sp>
      <p:sp>
        <p:nvSpPr>
          <p:cNvPr id="73739" name="Text Box 15"/>
          <p:cNvSpPr txBox="1">
            <a:spLocks noChangeArrowheads="1"/>
          </p:cNvSpPr>
          <p:nvPr/>
        </p:nvSpPr>
        <p:spPr bwMode="auto">
          <a:xfrm>
            <a:off x="4038600" y="2819400"/>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RA</a:t>
            </a:r>
          </a:p>
        </p:txBody>
      </p:sp>
      <p:sp>
        <p:nvSpPr>
          <p:cNvPr id="73740" name="Freeform 17"/>
          <p:cNvSpPr>
            <a:spLocks/>
          </p:cNvSpPr>
          <p:nvPr/>
        </p:nvSpPr>
        <p:spPr bwMode="auto">
          <a:xfrm>
            <a:off x="3657600" y="1447800"/>
            <a:ext cx="2438400" cy="2438400"/>
          </a:xfrm>
          <a:custGeom>
            <a:avLst/>
            <a:gdLst>
              <a:gd name="T0" fmla="*/ 2147483647 w 1536"/>
              <a:gd name="T1" fmla="*/ 2147483647 h 1536"/>
              <a:gd name="T2" fmla="*/ 2147483647 w 1536"/>
              <a:gd name="T3" fmla="*/ 2147483647 h 1536"/>
              <a:gd name="T4" fmla="*/ 2147483647 w 1536"/>
              <a:gd name="T5" fmla="*/ 2147483647 h 1536"/>
              <a:gd name="T6" fmla="*/ 2147483647 w 1536"/>
              <a:gd name="T7" fmla="*/ 2147483647 h 1536"/>
              <a:gd name="T8" fmla="*/ 2147483647 w 1536"/>
              <a:gd name="T9" fmla="*/ 2147483647 h 1536"/>
              <a:gd name="T10" fmla="*/ 2147483647 w 1536"/>
              <a:gd name="T11" fmla="*/ 2147483647 h 1536"/>
              <a:gd name="T12" fmla="*/ 2147483647 w 1536"/>
              <a:gd name="T13" fmla="*/ 2147483647 h 1536"/>
              <a:gd name="T14" fmla="*/ 2147483647 w 1536"/>
              <a:gd name="T15" fmla="*/ 2147483647 h 1536"/>
              <a:gd name="T16" fmla="*/ 2147483647 w 1536"/>
              <a:gd name="T17" fmla="*/ 2147483647 h 1536"/>
              <a:gd name="T18" fmla="*/ 2147483647 w 1536"/>
              <a:gd name="T19" fmla="*/ 2147483647 h 1536"/>
              <a:gd name="T20" fmla="*/ 2147483647 w 1536"/>
              <a:gd name="T21" fmla="*/ 2147483647 h 1536"/>
              <a:gd name="T22" fmla="*/ 2147483647 w 1536"/>
              <a:gd name="T23" fmla="*/ 2147483647 h 1536"/>
              <a:gd name="T24" fmla="*/ 2147483647 w 1536"/>
              <a:gd name="T25" fmla="*/ 2147483647 h 1536"/>
              <a:gd name="T26" fmla="*/ 2147483647 w 1536"/>
              <a:gd name="T27" fmla="*/ 2147483647 h 1536"/>
              <a:gd name="T28" fmla="*/ 2147483647 w 1536"/>
              <a:gd name="T29" fmla="*/ 2147483647 h 1536"/>
              <a:gd name="T30" fmla="*/ 2147483647 w 1536"/>
              <a:gd name="T31" fmla="*/ 2147483647 h 1536"/>
              <a:gd name="T32" fmla="*/ 2147483647 w 1536"/>
              <a:gd name="T33" fmla="*/ 2147483647 h 1536"/>
              <a:gd name="T34" fmla="*/ 2147483647 w 1536"/>
              <a:gd name="T35" fmla="*/ 2147483647 h 1536"/>
              <a:gd name="T36" fmla="*/ 2147483647 w 1536"/>
              <a:gd name="T37" fmla="*/ 2147483647 h 1536"/>
              <a:gd name="T38" fmla="*/ 2147483647 w 1536"/>
              <a:gd name="T39" fmla="*/ 2147483647 h 1536"/>
              <a:gd name="T40" fmla="*/ 2147483647 w 1536"/>
              <a:gd name="T41" fmla="*/ 2147483647 h 1536"/>
              <a:gd name="T42" fmla="*/ 2147483647 w 1536"/>
              <a:gd name="T43" fmla="*/ 2147483647 h 1536"/>
              <a:gd name="T44" fmla="*/ 2147483647 w 1536"/>
              <a:gd name="T45" fmla="*/ 2147483647 h 1536"/>
              <a:gd name="T46" fmla="*/ 2147483647 w 1536"/>
              <a:gd name="T47" fmla="*/ 2147483647 h 1536"/>
              <a:gd name="T48" fmla="*/ 2147483647 w 1536"/>
              <a:gd name="T49" fmla="*/ 2147483647 h 1536"/>
              <a:gd name="T50" fmla="*/ 2147483647 w 1536"/>
              <a:gd name="T51" fmla="*/ 2147483647 h 1536"/>
              <a:gd name="T52" fmla="*/ 2147483647 w 1536"/>
              <a:gd name="T53" fmla="*/ 2147483647 h 1536"/>
              <a:gd name="T54" fmla="*/ 2147483647 w 1536"/>
              <a:gd name="T55" fmla="*/ 2147483647 h 1536"/>
              <a:gd name="T56" fmla="*/ 2147483647 w 1536"/>
              <a:gd name="T57" fmla="*/ 2147483647 h 1536"/>
              <a:gd name="T58" fmla="*/ 0 w 1536"/>
              <a:gd name="T59" fmla="*/ 2147483647 h 1536"/>
              <a:gd name="T60" fmla="*/ 0 w 1536"/>
              <a:gd name="T61" fmla="*/ 2147483647 h 1536"/>
              <a:gd name="T62" fmla="*/ 0 w 1536"/>
              <a:gd name="T63" fmla="*/ 2147483647 h 1536"/>
              <a:gd name="T64" fmla="*/ 2147483647 w 1536"/>
              <a:gd name="T65" fmla="*/ 2147483647 h 1536"/>
              <a:gd name="T66" fmla="*/ 2147483647 w 1536"/>
              <a:gd name="T67" fmla="*/ 2147483647 h 1536"/>
              <a:gd name="T68" fmla="*/ 2147483647 w 1536"/>
              <a:gd name="T69" fmla="*/ 2147483647 h 1536"/>
              <a:gd name="T70" fmla="*/ 2147483647 w 1536"/>
              <a:gd name="T71" fmla="*/ 2147483647 h 1536"/>
              <a:gd name="T72" fmla="*/ 2147483647 w 1536"/>
              <a:gd name="T73" fmla="*/ 2147483647 h 1536"/>
              <a:gd name="T74" fmla="*/ 2147483647 w 1536"/>
              <a:gd name="T75" fmla="*/ 2147483647 h 1536"/>
              <a:gd name="T76" fmla="*/ 2147483647 w 1536"/>
              <a:gd name="T77" fmla="*/ 2147483647 h 1536"/>
              <a:gd name="T78" fmla="*/ 2147483647 w 1536"/>
              <a:gd name="T79" fmla="*/ 2147483647 h 1536"/>
              <a:gd name="T80" fmla="*/ 2147483647 w 1536"/>
              <a:gd name="T81" fmla="*/ 2147483647 h 1536"/>
              <a:gd name="T82" fmla="*/ 2147483647 w 1536"/>
              <a:gd name="T83" fmla="*/ 0 h 1536"/>
              <a:gd name="T84" fmla="*/ 2147483647 w 1536"/>
              <a:gd name="T85" fmla="*/ 0 h 1536"/>
              <a:gd name="T86" fmla="*/ 2147483647 w 1536"/>
              <a:gd name="T87" fmla="*/ 0 h 1536"/>
              <a:gd name="T88" fmla="*/ 2147483647 w 1536"/>
              <a:gd name="T89" fmla="*/ 0 h 1536"/>
              <a:gd name="T90" fmla="*/ 2147483647 w 1536"/>
              <a:gd name="T91" fmla="*/ 0 h 1536"/>
              <a:gd name="T92" fmla="*/ 2147483647 w 1536"/>
              <a:gd name="T93" fmla="*/ 0 h 1536"/>
              <a:gd name="T94" fmla="*/ 2147483647 w 1536"/>
              <a:gd name="T95" fmla="*/ 0 h 1536"/>
              <a:gd name="T96" fmla="*/ 2147483647 w 1536"/>
              <a:gd name="T97" fmla="*/ 0 h 1536"/>
              <a:gd name="T98" fmla="*/ 2147483647 w 1536"/>
              <a:gd name="T99" fmla="*/ 2147483647 h 1536"/>
              <a:gd name="T100" fmla="*/ 2147483647 w 1536"/>
              <a:gd name="T101" fmla="*/ 2147483647 h 1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36" h="1536">
                <a:moveTo>
                  <a:pt x="816" y="96"/>
                </a:moveTo>
                <a:lnTo>
                  <a:pt x="912" y="192"/>
                </a:lnTo>
                <a:lnTo>
                  <a:pt x="1056" y="288"/>
                </a:lnTo>
                <a:lnTo>
                  <a:pt x="1248" y="384"/>
                </a:lnTo>
                <a:lnTo>
                  <a:pt x="1392" y="528"/>
                </a:lnTo>
                <a:lnTo>
                  <a:pt x="1530" y="744"/>
                </a:lnTo>
                <a:lnTo>
                  <a:pt x="1536" y="948"/>
                </a:lnTo>
                <a:lnTo>
                  <a:pt x="1452" y="1194"/>
                </a:lnTo>
                <a:lnTo>
                  <a:pt x="1344" y="1332"/>
                </a:lnTo>
                <a:lnTo>
                  <a:pt x="1176" y="1464"/>
                </a:lnTo>
                <a:lnTo>
                  <a:pt x="960" y="1536"/>
                </a:lnTo>
                <a:lnTo>
                  <a:pt x="816" y="1536"/>
                </a:lnTo>
                <a:lnTo>
                  <a:pt x="714" y="1518"/>
                </a:lnTo>
                <a:lnTo>
                  <a:pt x="624" y="1494"/>
                </a:lnTo>
                <a:lnTo>
                  <a:pt x="576" y="1458"/>
                </a:lnTo>
                <a:lnTo>
                  <a:pt x="528" y="1440"/>
                </a:lnTo>
                <a:lnTo>
                  <a:pt x="432" y="1392"/>
                </a:lnTo>
                <a:lnTo>
                  <a:pt x="336" y="1344"/>
                </a:lnTo>
                <a:lnTo>
                  <a:pt x="288" y="1296"/>
                </a:lnTo>
                <a:lnTo>
                  <a:pt x="240" y="1248"/>
                </a:lnTo>
                <a:lnTo>
                  <a:pt x="192" y="1200"/>
                </a:lnTo>
                <a:lnTo>
                  <a:pt x="144" y="1200"/>
                </a:lnTo>
                <a:lnTo>
                  <a:pt x="144" y="1152"/>
                </a:lnTo>
                <a:lnTo>
                  <a:pt x="144" y="1104"/>
                </a:lnTo>
                <a:lnTo>
                  <a:pt x="144" y="1056"/>
                </a:lnTo>
                <a:lnTo>
                  <a:pt x="96" y="1008"/>
                </a:lnTo>
                <a:lnTo>
                  <a:pt x="96" y="960"/>
                </a:lnTo>
                <a:lnTo>
                  <a:pt x="96" y="912"/>
                </a:lnTo>
                <a:lnTo>
                  <a:pt x="48" y="864"/>
                </a:lnTo>
                <a:lnTo>
                  <a:pt x="0" y="816"/>
                </a:lnTo>
                <a:lnTo>
                  <a:pt x="0" y="768"/>
                </a:lnTo>
                <a:lnTo>
                  <a:pt x="0" y="672"/>
                </a:lnTo>
                <a:lnTo>
                  <a:pt x="48" y="576"/>
                </a:lnTo>
                <a:lnTo>
                  <a:pt x="144" y="480"/>
                </a:lnTo>
                <a:lnTo>
                  <a:pt x="192" y="432"/>
                </a:lnTo>
                <a:lnTo>
                  <a:pt x="336" y="336"/>
                </a:lnTo>
                <a:lnTo>
                  <a:pt x="384" y="288"/>
                </a:lnTo>
                <a:lnTo>
                  <a:pt x="384" y="240"/>
                </a:lnTo>
                <a:lnTo>
                  <a:pt x="384" y="192"/>
                </a:lnTo>
                <a:lnTo>
                  <a:pt x="288" y="96"/>
                </a:lnTo>
                <a:lnTo>
                  <a:pt x="336" y="48"/>
                </a:lnTo>
                <a:lnTo>
                  <a:pt x="336" y="0"/>
                </a:lnTo>
                <a:lnTo>
                  <a:pt x="432" y="0"/>
                </a:lnTo>
                <a:lnTo>
                  <a:pt x="480" y="0"/>
                </a:lnTo>
                <a:lnTo>
                  <a:pt x="576" y="0"/>
                </a:lnTo>
                <a:lnTo>
                  <a:pt x="624" y="0"/>
                </a:lnTo>
                <a:lnTo>
                  <a:pt x="672" y="0"/>
                </a:lnTo>
                <a:lnTo>
                  <a:pt x="720" y="0"/>
                </a:lnTo>
                <a:lnTo>
                  <a:pt x="768" y="0"/>
                </a:lnTo>
                <a:lnTo>
                  <a:pt x="816" y="48"/>
                </a:lnTo>
                <a:lnTo>
                  <a:pt x="816" y="96"/>
                </a:lnTo>
                <a:close/>
              </a:path>
            </a:pathLst>
          </a:custGeom>
          <a:noFill/>
          <a:ln w="38100" cap="flat" cmpd="sng">
            <a:solidFill>
              <a:srgbClr val="FFFF00"/>
            </a:solidFill>
            <a:prstDash val="solid"/>
            <a:round/>
            <a:headEnd/>
            <a:tailEnd/>
          </a:ln>
          <a:effectLst/>
        </p:spPr>
        <p:txBody>
          <a:bodyPr anchor="ctr"/>
          <a:lstStyle/>
          <a:p>
            <a:endParaRPr lang="en-US"/>
          </a:p>
        </p:txBody>
      </p:sp>
      <p:sp>
        <p:nvSpPr>
          <p:cNvPr id="73741" name="Freeform 18"/>
          <p:cNvSpPr>
            <a:spLocks/>
          </p:cNvSpPr>
          <p:nvPr/>
        </p:nvSpPr>
        <p:spPr bwMode="auto">
          <a:xfrm>
            <a:off x="4876800" y="2286000"/>
            <a:ext cx="1143000" cy="1371600"/>
          </a:xfrm>
          <a:custGeom>
            <a:avLst/>
            <a:gdLst>
              <a:gd name="T0" fmla="*/ 2147483647 w 720"/>
              <a:gd name="T1" fmla="*/ 0 h 864"/>
              <a:gd name="T2" fmla="*/ 2147483647 w 720"/>
              <a:gd name="T3" fmla="*/ 2147483647 h 864"/>
              <a:gd name="T4" fmla="*/ 2147483647 w 720"/>
              <a:gd name="T5" fmla="*/ 2147483647 h 864"/>
              <a:gd name="T6" fmla="*/ 2147483647 w 720"/>
              <a:gd name="T7" fmla="*/ 2147483647 h 864"/>
              <a:gd name="T8" fmla="*/ 2147483647 w 720"/>
              <a:gd name="T9" fmla="*/ 2147483647 h 864"/>
              <a:gd name="T10" fmla="*/ 2147483647 w 720"/>
              <a:gd name="T11" fmla="*/ 2147483647 h 864"/>
              <a:gd name="T12" fmla="*/ 2147483647 w 720"/>
              <a:gd name="T13" fmla="*/ 2147483647 h 864"/>
              <a:gd name="T14" fmla="*/ 2147483647 w 720"/>
              <a:gd name="T15" fmla="*/ 2147483647 h 864"/>
              <a:gd name="T16" fmla="*/ 2147483647 w 720"/>
              <a:gd name="T17" fmla="*/ 2147483647 h 864"/>
              <a:gd name="T18" fmla="*/ 2147483647 w 720"/>
              <a:gd name="T19" fmla="*/ 2147483647 h 864"/>
              <a:gd name="T20" fmla="*/ 2147483647 w 720"/>
              <a:gd name="T21" fmla="*/ 2147483647 h 864"/>
              <a:gd name="T22" fmla="*/ 2147483647 w 720"/>
              <a:gd name="T23" fmla="*/ 2147483647 h 864"/>
              <a:gd name="T24" fmla="*/ 2147483647 w 720"/>
              <a:gd name="T25" fmla="*/ 2147483647 h 864"/>
              <a:gd name="T26" fmla="*/ 2147483647 w 720"/>
              <a:gd name="T27" fmla="*/ 2147483647 h 864"/>
              <a:gd name="T28" fmla="*/ 2147483647 w 720"/>
              <a:gd name="T29" fmla="*/ 2147483647 h 864"/>
              <a:gd name="T30" fmla="*/ 2147483647 w 720"/>
              <a:gd name="T31" fmla="*/ 2147483647 h 864"/>
              <a:gd name="T32" fmla="*/ 2147483647 w 720"/>
              <a:gd name="T33" fmla="*/ 2147483647 h 864"/>
              <a:gd name="T34" fmla="*/ 0 w 720"/>
              <a:gd name="T35" fmla="*/ 2147483647 h 864"/>
              <a:gd name="T36" fmla="*/ 0 w 720"/>
              <a:gd name="T37" fmla="*/ 2147483647 h 864"/>
              <a:gd name="T38" fmla="*/ 2147483647 w 720"/>
              <a:gd name="T39" fmla="*/ 2147483647 h 864"/>
              <a:gd name="T40" fmla="*/ 2147483647 w 720"/>
              <a:gd name="T41" fmla="*/ 2147483647 h 864"/>
              <a:gd name="T42" fmla="*/ 2147483647 w 720"/>
              <a:gd name="T43" fmla="*/ 2147483647 h 864"/>
              <a:gd name="T44" fmla="*/ 2147483647 w 720"/>
              <a:gd name="T45" fmla="*/ 2147483647 h 864"/>
              <a:gd name="T46" fmla="*/ 2147483647 w 720"/>
              <a:gd name="T47" fmla="*/ 2147483647 h 864"/>
              <a:gd name="T48" fmla="*/ 2147483647 w 720"/>
              <a:gd name="T49" fmla="*/ 2147483647 h 864"/>
              <a:gd name="T50" fmla="*/ 2147483647 w 720"/>
              <a:gd name="T51" fmla="*/ 2147483647 h 864"/>
              <a:gd name="T52" fmla="*/ 2147483647 w 720"/>
              <a:gd name="T53" fmla="*/ 2147483647 h 864"/>
              <a:gd name="T54" fmla="*/ 2147483647 w 720"/>
              <a:gd name="T55" fmla="*/ 0 h 8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20" h="864">
                <a:moveTo>
                  <a:pt x="336" y="0"/>
                </a:moveTo>
                <a:lnTo>
                  <a:pt x="432" y="48"/>
                </a:lnTo>
                <a:lnTo>
                  <a:pt x="576" y="96"/>
                </a:lnTo>
                <a:lnTo>
                  <a:pt x="624" y="144"/>
                </a:lnTo>
                <a:lnTo>
                  <a:pt x="720" y="240"/>
                </a:lnTo>
                <a:lnTo>
                  <a:pt x="672" y="384"/>
                </a:lnTo>
                <a:lnTo>
                  <a:pt x="672" y="480"/>
                </a:lnTo>
                <a:lnTo>
                  <a:pt x="624" y="624"/>
                </a:lnTo>
                <a:lnTo>
                  <a:pt x="528" y="720"/>
                </a:lnTo>
                <a:lnTo>
                  <a:pt x="432" y="816"/>
                </a:lnTo>
                <a:lnTo>
                  <a:pt x="336" y="864"/>
                </a:lnTo>
                <a:lnTo>
                  <a:pt x="288" y="864"/>
                </a:lnTo>
                <a:lnTo>
                  <a:pt x="240" y="864"/>
                </a:lnTo>
                <a:lnTo>
                  <a:pt x="192" y="816"/>
                </a:lnTo>
                <a:lnTo>
                  <a:pt x="144" y="768"/>
                </a:lnTo>
                <a:lnTo>
                  <a:pt x="144" y="672"/>
                </a:lnTo>
                <a:lnTo>
                  <a:pt x="96" y="576"/>
                </a:lnTo>
                <a:lnTo>
                  <a:pt x="0" y="528"/>
                </a:lnTo>
                <a:lnTo>
                  <a:pt x="0" y="480"/>
                </a:lnTo>
                <a:lnTo>
                  <a:pt x="48" y="432"/>
                </a:lnTo>
                <a:lnTo>
                  <a:pt x="144" y="384"/>
                </a:lnTo>
                <a:lnTo>
                  <a:pt x="192" y="336"/>
                </a:lnTo>
                <a:lnTo>
                  <a:pt x="240" y="288"/>
                </a:lnTo>
                <a:lnTo>
                  <a:pt x="288" y="240"/>
                </a:lnTo>
                <a:lnTo>
                  <a:pt x="288" y="192"/>
                </a:lnTo>
                <a:lnTo>
                  <a:pt x="288" y="144"/>
                </a:lnTo>
                <a:lnTo>
                  <a:pt x="336" y="48"/>
                </a:lnTo>
                <a:lnTo>
                  <a:pt x="336" y="0"/>
                </a:lnTo>
                <a:close/>
              </a:path>
            </a:pathLst>
          </a:custGeom>
          <a:noFill/>
          <a:ln w="38100" cap="flat" cmpd="sng">
            <a:solidFill>
              <a:srgbClr val="FF3300"/>
            </a:solidFill>
            <a:prstDash val="solid"/>
            <a:round/>
            <a:headEnd/>
            <a:tailEnd/>
          </a:ln>
          <a:effectLst/>
        </p:spPr>
        <p:txBody>
          <a:bodyPr anchor="ctr"/>
          <a:lstStyle/>
          <a:p>
            <a:endParaRPr lang="en-US"/>
          </a:p>
        </p:txBody>
      </p:sp>
      <p:sp>
        <p:nvSpPr>
          <p:cNvPr id="73742" name="Freeform 19"/>
          <p:cNvSpPr>
            <a:spLocks/>
          </p:cNvSpPr>
          <p:nvPr/>
        </p:nvSpPr>
        <p:spPr bwMode="auto">
          <a:xfrm>
            <a:off x="4267200" y="1981200"/>
            <a:ext cx="1143000" cy="1066800"/>
          </a:xfrm>
          <a:custGeom>
            <a:avLst/>
            <a:gdLst>
              <a:gd name="T0" fmla="*/ 2147483647 w 720"/>
              <a:gd name="T1" fmla="*/ 2147483647 h 672"/>
              <a:gd name="T2" fmla="*/ 2147483647 w 720"/>
              <a:gd name="T3" fmla="*/ 2147483647 h 672"/>
              <a:gd name="T4" fmla="*/ 2147483647 w 720"/>
              <a:gd name="T5" fmla="*/ 0 h 672"/>
              <a:gd name="T6" fmla="*/ 2147483647 w 720"/>
              <a:gd name="T7" fmla="*/ 0 h 672"/>
              <a:gd name="T8" fmla="*/ 2147483647 w 720"/>
              <a:gd name="T9" fmla="*/ 2147483647 h 672"/>
              <a:gd name="T10" fmla="*/ 2147483647 w 720"/>
              <a:gd name="T11" fmla="*/ 2147483647 h 672"/>
              <a:gd name="T12" fmla="*/ 2147483647 w 720"/>
              <a:gd name="T13" fmla="*/ 2147483647 h 672"/>
              <a:gd name="T14" fmla="*/ 2147483647 w 720"/>
              <a:gd name="T15" fmla="*/ 2147483647 h 672"/>
              <a:gd name="T16" fmla="*/ 2147483647 w 720"/>
              <a:gd name="T17" fmla="*/ 2147483647 h 672"/>
              <a:gd name="T18" fmla="*/ 2147483647 w 720"/>
              <a:gd name="T19" fmla="*/ 2147483647 h 672"/>
              <a:gd name="T20" fmla="*/ 2147483647 w 720"/>
              <a:gd name="T21" fmla="*/ 2147483647 h 672"/>
              <a:gd name="T22" fmla="*/ 2147483647 w 720"/>
              <a:gd name="T23" fmla="*/ 2147483647 h 672"/>
              <a:gd name="T24" fmla="*/ 2147483647 w 720"/>
              <a:gd name="T25" fmla="*/ 2147483647 h 672"/>
              <a:gd name="T26" fmla="*/ 2147483647 w 720"/>
              <a:gd name="T27" fmla="*/ 2147483647 h 672"/>
              <a:gd name="T28" fmla="*/ 2147483647 w 720"/>
              <a:gd name="T29" fmla="*/ 2147483647 h 672"/>
              <a:gd name="T30" fmla="*/ 2147483647 w 720"/>
              <a:gd name="T31" fmla="*/ 2147483647 h 672"/>
              <a:gd name="T32" fmla="*/ 2147483647 w 720"/>
              <a:gd name="T33" fmla="*/ 2147483647 h 672"/>
              <a:gd name="T34" fmla="*/ 2147483647 w 720"/>
              <a:gd name="T35" fmla="*/ 2147483647 h 672"/>
              <a:gd name="T36" fmla="*/ 2147483647 w 720"/>
              <a:gd name="T37" fmla="*/ 2147483647 h 672"/>
              <a:gd name="T38" fmla="*/ 2147483647 w 720"/>
              <a:gd name="T39" fmla="*/ 2147483647 h 672"/>
              <a:gd name="T40" fmla="*/ 2147483647 w 720"/>
              <a:gd name="T41" fmla="*/ 2147483647 h 672"/>
              <a:gd name="T42" fmla="*/ 2147483647 w 720"/>
              <a:gd name="T43" fmla="*/ 2147483647 h 672"/>
              <a:gd name="T44" fmla="*/ 2147483647 w 720"/>
              <a:gd name="T45" fmla="*/ 2147483647 h 672"/>
              <a:gd name="T46" fmla="*/ 0 w 720"/>
              <a:gd name="T47" fmla="*/ 2147483647 h 672"/>
              <a:gd name="T48" fmla="*/ 0 w 720"/>
              <a:gd name="T49" fmla="*/ 2147483647 h 672"/>
              <a:gd name="T50" fmla="*/ 0 w 720"/>
              <a:gd name="T51" fmla="*/ 2147483647 h 672"/>
              <a:gd name="T52" fmla="*/ 2147483647 w 720"/>
              <a:gd name="T53" fmla="*/ 2147483647 h 6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20" h="672">
                <a:moveTo>
                  <a:pt x="48" y="144"/>
                </a:moveTo>
                <a:lnTo>
                  <a:pt x="144" y="48"/>
                </a:lnTo>
                <a:lnTo>
                  <a:pt x="240" y="0"/>
                </a:lnTo>
                <a:lnTo>
                  <a:pt x="336" y="0"/>
                </a:lnTo>
                <a:lnTo>
                  <a:pt x="480" y="48"/>
                </a:lnTo>
                <a:lnTo>
                  <a:pt x="624" y="96"/>
                </a:lnTo>
                <a:lnTo>
                  <a:pt x="720" y="192"/>
                </a:lnTo>
                <a:lnTo>
                  <a:pt x="684" y="234"/>
                </a:lnTo>
                <a:lnTo>
                  <a:pt x="648" y="384"/>
                </a:lnTo>
                <a:lnTo>
                  <a:pt x="630" y="438"/>
                </a:lnTo>
                <a:lnTo>
                  <a:pt x="576" y="528"/>
                </a:lnTo>
                <a:lnTo>
                  <a:pt x="480" y="624"/>
                </a:lnTo>
                <a:lnTo>
                  <a:pt x="384" y="672"/>
                </a:lnTo>
                <a:lnTo>
                  <a:pt x="336" y="672"/>
                </a:lnTo>
                <a:lnTo>
                  <a:pt x="336" y="624"/>
                </a:lnTo>
                <a:lnTo>
                  <a:pt x="288" y="624"/>
                </a:lnTo>
                <a:lnTo>
                  <a:pt x="288" y="576"/>
                </a:lnTo>
                <a:lnTo>
                  <a:pt x="240" y="528"/>
                </a:lnTo>
                <a:lnTo>
                  <a:pt x="192" y="480"/>
                </a:lnTo>
                <a:lnTo>
                  <a:pt x="144" y="432"/>
                </a:lnTo>
                <a:lnTo>
                  <a:pt x="96" y="384"/>
                </a:lnTo>
                <a:lnTo>
                  <a:pt x="96" y="288"/>
                </a:lnTo>
                <a:lnTo>
                  <a:pt x="48" y="240"/>
                </a:lnTo>
                <a:lnTo>
                  <a:pt x="0" y="240"/>
                </a:lnTo>
                <a:lnTo>
                  <a:pt x="0" y="192"/>
                </a:lnTo>
                <a:lnTo>
                  <a:pt x="0" y="144"/>
                </a:lnTo>
                <a:lnTo>
                  <a:pt x="48" y="144"/>
                </a:lnTo>
                <a:close/>
              </a:path>
            </a:pathLst>
          </a:custGeom>
          <a:noFill/>
          <a:ln w="38100" cap="flat" cmpd="sng">
            <a:solidFill>
              <a:srgbClr val="0000CC"/>
            </a:solidFill>
            <a:prstDash val="solid"/>
            <a:round/>
            <a:headEnd/>
            <a:tailEnd/>
          </a:ln>
          <a:effectLst/>
        </p:spPr>
        <p:txBody>
          <a:bodyPr anchor="ctr"/>
          <a:lstStyle/>
          <a:p>
            <a:endParaRPr lang="en-US"/>
          </a:p>
        </p:txBody>
      </p:sp>
      <p:sp>
        <p:nvSpPr>
          <p:cNvPr id="73743" name="Freeform 20"/>
          <p:cNvSpPr>
            <a:spLocks/>
          </p:cNvSpPr>
          <p:nvPr/>
        </p:nvSpPr>
        <p:spPr bwMode="auto">
          <a:xfrm>
            <a:off x="3886200" y="2409825"/>
            <a:ext cx="838200" cy="1095375"/>
          </a:xfrm>
          <a:custGeom>
            <a:avLst/>
            <a:gdLst>
              <a:gd name="T0" fmla="*/ 2147483647 w 528"/>
              <a:gd name="T1" fmla="*/ 0 h 690"/>
              <a:gd name="T2" fmla="*/ 2147483647 w 528"/>
              <a:gd name="T3" fmla="*/ 2147483647 h 690"/>
              <a:gd name="T4" fmla="*/ 2147483647 w 528"/>
              <a:gd name="T5" fmla="*/ 2147483647 h 690"/>
              <a:gd name="T6" fmla="*/ 2147483647 w 528"/>
              <a:gd name="T7" fmla="*/ 2147483647 h 690"/>
              <a:gd name="T8" fmla="*/ 2147483647 w 528"/>
              <a:gd name="T9" fmla="*/ 2147483647 h 690"/>
              <a:gd name="T10" fmla="*/ 2147483647 w 528"/>
              <a:gd name="T11" fmla="*/ 2147483647 h 690"/>
              <a:gd name="T12" fmla="*/ 2147483647 w 528"/>
              <a:gd name="T13" fmla="*/ 2147483647 h 690"/>
              <a:gd name="T14" fmla="*/ 2147483647 w 528"/>
              <a:gd name="T15" fmla="*/ 2147483647 h 690"/>
              <a:gd name="T16" fmla="*/ 2147483647 w 528"/>
              <a:gd name="T17" fmla="*/ 2147483647 h 690"/>
              <a:gd name="T18" fmla="*/ 2147483647 w 528"/>
              <a:gd name="T19" fmla="*/ 2147483647 h 690"/>
              <a:gd name="T20" fmla="*/ 2147483647 w 528"/>
              <a:gd name="T21" fmla="*/ 2147483647 h 690"/>
              <a:gd name="T22" fmla="*/ 2147483647 w 528"/>
              <a:gd name="T23" fmla="*/ 2147483647 h 690"/>
              <a:gd name="T24" fmla="*/ 2147483647 w 528"/>
              <a:gd name="T25" fmla="*/ 2147483647 h 690"/>
              <a:gd name="T26" fmla="*/ 2147483647 w 528"/>
              <a:gd name="T27" fmla="*/ 2147483647 h 690"/>
              <a:gd name="T28" fmla="*/ 2147483647 w 528"/>
              <a:gd name="T29" fmla="*/ 2147483647 h 690"/>
              <a:gd name="T30" fmla="*/ 2147483647 w 528"/>
              <a:gd name="T31" fmla="*/ 2147483647 h 690"/>
              <a:gd name="T32" fmla="*/ 2147483647 w 528"/>
              <a:gd name="T33" fmla="*/ 2147483647 h 690"/>
              <a:gd name="T34" fmla="*/ 2147483647 w 528"/>
              <a:gd name="T35" fmla="*/ 2147483647 h 690"/>
              <a:gd name="T36" fmla="*/ 0 w 528"/>
              <a:gd name="T37" fmla="*/ 2147483647 h 690"/>
              <a:gd name="T38" fmla="*/ 0 w 528"/>
              <a:gd name="T39" fmla="*/ 2147483647 h 690"/>
              <a:gd name="T40" fmla="*/ 0 w 528"/>
              <a:gd name="T41" fmla="*/ 2147483647 h 690"/>
              <a:gd name="T42" fmla="*/ 2147483647 w 528"/>
              <a:gd name="T43" fmla="*/ 2147483647 h 690"/>
              <a:gd name="T44" fmla="*/ 2147483647 w 528"/>
              <a:gd name="T45" fmla="*/ 2147483647 h 690"/>
              <a:gd name="T46" fmla="*/ 2147483647 w 528"/>
              <a:gd name="T47" fmla="*/ 2147483647 h 690"/>
              <a:gd name="T48" fmla="*/ 2147483647 w 528"/>
              <a:gd name="T49" fmla="*/ 2147483647 h 690"/>
              <a:gd name="T50" fmla="*/ 2147483647 w 528"/>
              <a:gd name="T51" fmla="*/ 2147483647 h 690"/>
              <a:gd name="T52" fmla="*/ 2147483647 w 528"/>
              <a:gd name="T53" fmla="*/ 2147483647 h 690"/>
              <a:gd name="T54" fmla="*/ 2147483647 w 528"/>
              <a:gd name="T55" fmla="*/ 0 h 6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28" h="690">
                <a:moveTo>
                  <a:pt x="228" y="0"/>
                </a:moveTo>
                <a:lnTo>
                  <a:pt x="282" y="36"/>
                </a:lnTo>
                <a:lnTo>
                  <a:pt x="336" y="18"/>
                </a:lnTo>
                <a:lnTo>
                  <a:pt x="336" y="114"/>
                </a:lnTo>
                <a:lnTo>
                  <a:pt x="384" y="162"/>
                </a:lnTo>
                <a:lnTo>
                  <a:pt x="480" y="258"/>
                </a:lnTo>
                <a:lnTo>
                  <a:pt x="528" y="354"/>
                </a:lnTo>
                <a:lnTo>
                  <a:pt x="528" y="450"/>
                </a:lnTo>
                <a:lnTo>
                  <a:pt x="480" y="498"/>
                </a:lnTo>
                <a:lnTo>
                  <a:pt x="432" y="594"/>
                </a:lnTo>
                <a:lnTo>
                  <a:pt x="336" y="642"/>
                </a:lnTo>
                <a:lnTo>
                  <a:pt x="240" y="690"/>
                </a:lnTo>
                <a:lnTo>
                  <a:pt x="192" y="642"/>
                </a:lnTo>
                <a:lnTo>
                  <a:pt x="144" y="594"/>
                </a:lnTo>
                <a:lnTo>
                  <a:pt x="96" y="546"/>
                </a:lnTo>
                <a:lnTo>
                  <a:pt x="96" y="498"/>
                </a:lnTo>
                <a:lnTo>
                  <a:pt x="96" y="450"/>
                </a:lnTo>
                <a:lnTo>
                  <a:pt x="48" y="402"/>
                </a:lnTo>
                <a:lnTo>
                  <a:pt x="0" y="354"/>
                </a:lnTo>
                <a:lnTo>
                  <a:pt x="0" y="306"/>
                </a:lnTo>
                <a:lnTo>
                  <a:pt x="0" y="258"/>
                </a:lnTo>
                <a:lnTo>
                  <a:pt x="48" y="210"/>
                </a:lnTo>
                <a:lnTo>
                  <a:pt x="48" y="114"/>
                </a:lnTo>
                <a:lnTo>
                  <a:pt x="48" y="66"/>
                </a:lnTo>
                <a:lnTo>
                  <a:pt x="144" y="18"/>
                </a:lnTo>
                <a:lnTo>
                  <a:pt x="162" y="36"/>
                </a:lnTo>
                <a:lnTo>
                  <a:pt x="186" y="42"/>
                </a:lnTo>
                <a:lnTo>
                  <a:pt x="228" y="0"/>
                </a:lnTo>
                <a:close/>
              </a:path>
            </a:pathLst>
          </a:custGeom>
          <a:noFill/>
          <a:ln w="38100" cap="flat" cmpd="sng">
            <a:solidFill>
              <a:schemeClr val="hlink"/>
            </a:solidFill>
            <a:prstDash val="solid"/>
            <a:round/>
            <a:headEnd/>
            <a:tailEnd/>
          </a:ln>
          <a:effectLst/>
        </p:spPr>
        <p:txBody>
          <a:bodyPr anchor="ctr"/>
          <a:lstStyle/>
          <a:p>
            <a:endParaRPr lang="en-US"/>
          </a:p>
        </p:txBody>
      </p:sp>
      <p:sp>
        <p:nvSpPr>
          <p:cNvPr id="73744" name="Freeform 21"/>
          <p:cNvSpPr>
            <a:spLocks/>
          </p:cNvSpPr>
          <p:nvPr/>
        </p:nvSpPr>
        <p:spPr bwMode="auto">
          <a:xfrm>
            <a:off x="4267200" y="3124200"/>
            <a:ext cx="914400" cy="762000"/>
          </a:xfrm>
          <a:custGeom>
            <a:avLst/>
            <a:gdLst>
              <a:gd name="T0" fmla="*/ 2147483647 w 576"/>
              <a:gd name="T1" fmla="*/ 0 h 480"/>
              <a:gd name="T2" fmla="*/ 2147483647 w 576"/>
              <a:gd name="T3" fmla="*/ 2147483647 h 480"/>
              <a:gd name="T4" fmla="*/ 2147483647 w 576"/>
              <a:gd name="T5" fmla="*/ 2147483647 h 480"/>
              <a:gd name="T6" fmla="*/ 2147483647 w 576"/>
              <a:gd name="T7" fmla="*/ 2147483647 h 480"/>
              <a:gd name="T8" fmla="*/ 2147483647 w 576"/>
              <a:gd name="T9" fmla="*/ 2147483647 h 480"/>
              <a:gd name="T10" fmla="*/ 2147483647 w 576"/>
              <a:gd name="T11" fmla="*/ 2147483647 h 480"/>
              <a:gd name="T12" fmla="*/ 2147483647 w 576"/>
              <a:gd name="T13" fmla="*/ 2147483647 h 480"/>
              <a:gd name="T14" fmla="*/ 2147483647 w 576"/>
              <a:gd name="T15" fmla="*/ 2147483647 h 480"/>
              <a:gd name="T16" fmla="*/ 2147483647 w 576"/>
              <a:gd name="T17" fmla="*/ 2147483647 h 480"/>
              <a:gd name="T18" fmla="*/ 2147483647 w 576"/>
              <a:gd name="T19" fmla="*/ 2147483647 h 480"/>
              <a:gd name="T20" fmla="*/ 2147483647 w 576"/>
              <a:gd name="T21" fmla="*/ 2147483647 h 480"/>
              <a:gd name="T22" fmla="*/ 2147483647 w 576"/>
              <a:gd name="T23" fmla="*/ 2147483647 h 480"/>
              <a:gd name="T24" fmla="*/ 2147483647 w 576"/>
              <a:gd name="T25" fmla="*/ 2147483647 h 480"/>
              <a:gd name="T26" fmla="*/ 2147483647 w 576"/>
              <a:gd name="T27" fmla="*/ 2147483647 h 480"/>
              <a:gd name="T28" fmla="*/ 2147483647 w 576"/>
              <a:gd name="T29" fmla="*/ 2147483647 h 480"/>
              <a:gd name="T30" fmla="*/ 0 w 576"/>
              <a:gd name="T31" fmla="*/ 2147483647 h 480"/>
              <a:gd name="T32" fmla="*/ 2147483647 w 576"/>
              <a:gd name="T33" fmla="*/ 2147483647 h 480"/>
              <a:gd name="T34" fmla="*/ 2147483647 w 576"/>
              <a:gd name="T35" fmla="*/ 2147483647 h 480"/>
              <a:gd name="T36" fmla="*/ 2147483647 w 576"/>
              <a:gd name="T37" fmla="*/ 2147483647 h 480"/>
              <a:gd name="T38" fmla="*/ 2147483647 w 576"/>
              <a:gd name="T39" fmla="*/ 2147483647 h 480"/>
              <a:gd name="T40" fmla="*/ 2147483647 w 576"/>
              <a:gd name="T41" fmla="*/ 2147483647 h 480"/>
              <a:gd name="T42" fmla="*/ 2147483647 w 576"/>
              <a:gd name="T43" fmla="*/ 2147483647 h 480"/>
              <a:gd name="T44" fmla="*/ 2147483647 w 576"/>
              <a:gd name="T45" fmla="*/ 0 h 480"/>
              <a:gd name="T46" fmla="*/ 2147483647 w 576"/>
              <a:gd name="T47" fmla="*/ 0 h 48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76" h="480">
                <a:moveTo>
                  <a:pt x="384" y="0"/>
                </a:moveTo>
                <a:lnTo>
                  <a:pt x="432" y="48"/>
                </a:lnTo>
                <a:lnTo>
                  <a:pt x="528" y="96"/>
                </a:lnTo>
                <a:lnTo>
                  <a:pt x="528" y="240"/>
                </a:lnTo>
                <a:lnTo>
                  <a:pt x="576" y="336"/>
                </a:lnTo>
                <a:lnTo>
                  <a:pt x="576" y="384"/>
                </a:lnTo>
                <a:lnTo>
                  <a:pt x="528" y="432"/>
                </a:lnTo>
                <a:lnTo>
                  <a:pt x="432" y="480"/>
                </a:lnTo>
                <a:lnTo>
                  <a:pt x="384" y="480"/>
                </a:lnTo>
                <a:lnTo>
                  <a:pt x="336" y="432"/>
                </a:lnTo>
                <a:lnTo>
                  <a:pt x="288" y="432"/>
                </a:lnTo>
                <a:lnTo>
                  <a:pt x="192" y="384"/>
                </a:lnTo>
                <a:lnTo>
                  <a:pt x="144" y="384"/>
                </a:lnTo>
                <a:lnTo>
                  <a:pt x="96" y="336"/>
                </a:lnTo>
                <a:lnTo>
                  <a:pt x="48" y="288"/>
                </a:lnTo>
                <a:lnTo>
                  <a:pt x="0" y="288"/>
                </a:lnTo>
                <a:lnTo>
                  <a:pt x="48" y="240"/>
                </a:lnTo>
                <a:lnTo>
                  <a:pt x="96" y="240"/>
                </a:lnTo>
                <a:lnTo>
                  <a:pt x="192" y="192"/>
                </a:lnTo>
                <a:lnTo>
                  <a:pt x="240" y="144"/>
                </a:lnTo>
                <a:lnTo>
                  <a:pt x="240" y="96"/>
                </a:lnTo>
                <a:lnTo>
                  <a:pt x="288" y="48"/>
                </a:lnTo>
                <a:lnTo>
                  <a:pt x="336" y="0"/>
                </a:lnTo>
                <a:lnTo>
                  <a:pt x="384" y="0"/>
                </a:lnTo>
                <a:close/>
              </a:path>
            </a:pathLst>
          </a:custGeom>
          <a:noFill/>
          <a:ln w="38100" cap="flat" cmpd="sng">
            <a:solidFill>
              <a:schemeClr val="folHlink"/>
            </a:solidFill>
            <a:prstDash val="solid"/>
            <a:round/>
            <a:headEnd/>
            <a:tailEnd/>
          </a:ln>
          <a:effectLst/>
        </p:spPr>
        <p:txBody>
          <a:bodyPr anchor="ctr"/>
          <a:lstStyle/>
          <a:p>
            <a:endParaRPr lang="en-US"/>
          </a:p>
        </p:txBody>
      </p:sp>
      <p:sp>
        <p:nvSpPr>
          <p:cNvPr id="73745" name="Freeform 22"/>
          <p:cNvSpPr>
            <a:spLocks/>
          </p:cNvSpPr>
          <p:nvPr/>
        </p:nvSpPr>
        <p:spPr bwMode="auto">
          <a:xfrm>
            <a:off x="5638800" y="2209800"/>
            <a:ext cx="152400" cy="152400"/>
          </a:xfrm>
          <a:custGeom>
            <a:avLst/>
            <a:gdLst>
              <a:gd name="T0" fmla="*/ 2147483647 w 96"/>
              <a:gd name="T1" fmla="*/ 2147483647 h 96"/>
              <a:gd name="T2" fmla="*/ 2147483647 w 96"/>
              <a:gd name="T3" fmla="*/ 2147483647 h 96"/>
              <a:gd name="T4" fmla="*/ 0 w 96"/>
              <a:gd name="T5" fmla="*/ 2147483647 h 96"/>
              <a:gd name="T6" fmla="*/ 0 w 96"/>
              <a:gd name="T7" fmla="*/ 2147483647 h 96"/>
              <a:gd name="T8" fmla="*/ 2147483647 w 96"/>
              <a:gd name="T9" fmla="*/ 0 h 96"/>
              <a:gd name="T10" fmla="*/ 2147483647 w 96"/>
              <a:gd name="T11" fmla="*/ 2147483647 h 96"/>
              <a:gd name="T12" fmla="*/ 2147483647 w 96"/>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 h="96">
                <a:moveTo>
                  <a:pt x="96" y="48"/>
                </a:moveTo>
                <a:lnTo>
                  <a:pt x="48" y="96"/>
                </a:lnTo>
                <a:lnTo>
                  <a:pt x="0" y="96"/>
                </a:lnTo>
                <a:lnTo>
                  <a:pt x="0" y="48"/>
                </a:lnTo>
                <a:lnTo>
                  <a:pt x="48" y="0"/>
                </a:lnTo>
                <a:lnTo>
                  <a:pt x="48" y="48"/>
                </a:lnTo>
                <a:lnTo>
                  <a:pt x="96" y="48"/>
                </a:lnTo>
                <a:close/>
              </a:path>
            </a:pathLst>
          </a:custGeom>
          <a:noFill/>
          <a:ln w="28575" cap="flat" cmpd="sng">
            <a:solidFill>
              <a:srgbClr val="FFFF00"/>
            </a:solidFill>
            <a:prstDash val="solid"/>
            <a:round/>
            <a:headEnd/>
            <a:tailEnd/>
          </a:ln>
          <a:effectLst/>
        </p:spPr>
        <p:txBody>
          <a:bodyPr anchor="ctr"/>
          <a:lstStyle/>
          <a:p>
            <a:endParaRPr lang="en-US"/>
          </a:p>
        </p:txBody>
      </p:sp>
      <p:sp>
        <p:nvSpPr>
          <p:cNvPr id="73746" name="Rectangle 2"/>
          <p:cNvSpPr>
            <a:spLocks noChangeArrowheads="1"/>
          </p:cNvSpPr>
          <p:nvPr/>
        </p:nvSpPr>
        <p:spPr bwMode="auto">
          <a:xfrm>
            <a:off x="0" y="5910263"/>
            <a:ext cx="9144000" cy="338137"/>
          </a:xfrm>
          <a:prstGeom prst="rect">
            <a:avLst/>
          </a:prstGeom>
          <a:noFill/>
          <a:ln w="9525">
            <a:noFill/>
            <a:miter lim="800000"/>
            <a:headEnd/>
            <a:tailEnd/>
          </a:ln>
        </p:spPr>
        <p:txBody>
          <a:bodyPr>
            <a:spAutoFit/>
          </a:bodyPr>
          <a:lstStyle/>
          <a:p>
            <a:pPr algn="ctr"/>
            <a:r>
              <a:rPr lang="en-US" sz="1600"/>
              <a:t>RA=right atrium, RV=right ventricle, LV=left ventricle, LA=Left atrium, AA=aortic arch</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PPT585"/>
          <p:cNvPicPr>
            <a:picLocks noChangeAspect="1" noChangeArrowheads="1"/>
          </p:cNvPicPr>
          <p:nvPr/>
        </p:nvPicPr>
        <p:blipFill>
          <a:blip r:embed="rId2"/>
          <a:srcRect b="4124"/>
          <a:stretch>
            <a:fillRect/>
          </a:stretch>
        </p:blipFill>
        <p:spPr bwMode="auto">
          <a:xfrm>
            <a:off x="1320800" y="88900"/>
            <a:ext cx="6502400" cy="5905500"/>
          </a:xfrm>
          <a:prstGeom prst="rect">
            <a:avLst/>
          </a:prstGeom>
          <a:noFill/>
          <a:ln w="9525">
            <a:noFill/>
            <a:miter lim="800000"/>
            <a:headEnd/>
            <a:tailEnd/>
          </a:ln>
          <a:effectLst/>
        </p:spPr>
      </p:pic>
      <p:sp>
        <p:nvSpPr>
          <p:cNvPr id="74755" name="Text Box 3"/>
          <p:cNvSpPr txBox="1">
            <a:spLocks noChangeArrowheads="1"/>
          </p:cNvSpPr>
          <p:nvPr/>
        </p:nvSpPr>
        <p:spPr bwMode="auto">
          <a:xfrm>
            <a:off x="4724400" y="4281488"/>
            <a:ext cx="838200" cy="366712"/>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DA</a:t>
            </a:r>
          </a:p>
        </p:txBody>
      </p:sp>
      <p:sp>
        <p:nvSpPr>
          <p:cNvPr id="74756" name="Text Box 4"/>
          <p:cNvSpPr txBox="1">
            <a:spLocks noChangeArrowheads="1"/>
          </p:cNvSpPr>
          <p:nvPr/>
        </p:nvSpPr>
        <p:spPr bwMode="auto">
          <a:xfrm>
            <a:off x="4724400" y="3429000"/>
            <a:ext cx="838200" cy="304800"/>
          </a:xfrm>
          <a:prstGeom prst="rect">
            <a:avLst/>
          </a:prstGeom>
          <a:noFill/>
          <a:ln w="9525">
            <a:noFill/>
            <a:miter lim="800000"/>
            <a:headEnd/>
            <a:tailEnd/>
          </a:ln>
          <a:effectLst/>
        </p:spPr>
        <p:txBody>
          <a:bodyPr>
            <a:spAutoFit/>
          </a:bodyPr>
          <a:lstStyle/>
          <a:p>
            <a:pPr>
              <a:spcBef>
                <a:spcPct val="50000"/>
              </a:spcBef>
            </a:pPr>
            <a:r>
              <a:rPr lang="en-US" sz="1400" b="1">
                <a:solidFill>
                  <a:schemeClr val="bg1"/>
                </a:solidFill>
              </a:rPr>
              <a:t>LA</a:t>
            </a:r>
          </a:p>
        </p:txBody>
      </p:sp>
      <p:sp>
        <p:nvSpPr>
          <p:cNvPr id="74757" name="Text Box 5"/>
          <p:cNvSpPr txBox="1">
            <a:spLocks noChangeArrowheads="1"/>
          </p:cNvSpPr>
          <p:nvPr/>
        </p:nvSpPr>
        <p:spPr bwMode="auto">
          <a:xfrm>
            <a:off x="3962400" y="24384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RA</a:t>
            </a:r>
            <a:endParaRPr lang="en-US" sz="2400" b="1">
              <a:solidFill>
                <a:schemeClr val="bg1"/>
              </a:solidFill>
            </a:endParaRPr>
          </a:p>
        </p:txBody>
      </p:sp>
      <p:sp>
        <p:nvSpPr>
          <p:cNvPr id="74758" name="Text Box 6"/>
          <p:cNvSpPr txBox="1">
            <a:spLocks noChangeArrowheads="1"/>
          </p:cNvSpPr>
          <p:nvPr/>
        </p:nvSpPr>
        <p:spPr bwMode="auto">
          <a:xfrm>
            <a:off x="4648200" y="18288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RV</a:t>
            </a:r>
          </a:p>
        </p:txBody>
      </p:sp>
      <p:sp>
        <p:nvSpPr>
          <p:cNvPr id="74759" name="Text Box 7"/>
          <p:cNvSpPr txBox="1">
            <a:spLocks noChangeArrowheads="1"/>
          </p:cNvSpPr>
          <p:nvPr/>
        </p:nvSpPr>
        <p:spPr bwMode="auto">
          <a:xfrm>
            <a:off x="4572000" y="3838575"/>
            <a:ext cx="838200" cy="336550"/>
          </a:xfrm>
          <a:prstGeom prst="rect">
            <a:avLst/>
          </a:prstGeom>
          <a:noFill/>
          <a:ln w="9525">
            <a:noFill/>
            <a:miter lim="800000"/>
            <a:headEnd/>
            <a:tailEnd/>
          </a:ln>
          <a:effectLst/>
        </p:spPr>
        <p:txBody>
          <a:bodyPr>
            <a:spAutoFit/>
          </a:bodyPr>
          <a:lstStyle/>
          <a:p>
            <a:pPr>
              <a:spcBef>
                <a:spcPct val="50000"/>
              </a:spcBef>
            </a:pPr>
            <a:r>
              <a:rPr lang="en-US" sz="1600" b="1">
                <a:solidFill>
                  <a:schemeClr val="bg1"/>
                </a:solidFill>
              </a:rPr>
              <a:t>E</a:t>
            </a:r>
          </a:p>
        </p:txBody>
      </p:sp>
      <p:sp>
        <p:nvSpPr>
          <p:cNvPr id="74760" name="Text Box 8"/>
          <p:cNvSpPr txBox="1">
            <a:spLocks noChangeArrowheads="1"/>
          </p:cNvSpPr>
          <p:nvPr/>
        </p:nvSpPr>
        <p:spPr bwMode="auto">
          <a:xfrm>
            <a:off x="5562600" y="26670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LV</a:t>
            </a:r>
          </a:p>
        </p:txBody>
      </p:sp>
      <p:sp>
        <p:nvSpPr>
          <p:cNvPr id="74761" name="Text Box 13"/>
          <p:cNvSpPr txBox="1">
            <a:spLocks noChangeArrowheads="1"/>
          </p:cNvSpPr>
          <p:nvPr/>
        </p:nvSpPr>
        <p:spPr bwMode="auto">
          <a:xfrm>
            <a:off x="1828800" y="1143000"/>
            <a:ext cx="19050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4762" name="Text Box 14"/>
          <p:cNvSpPr txBox="1">
            <a:spLocks noChangeArrowheads="1"/>
          </p:cNvSpPr>
          <p:nvPr/>
        </p:nvSpPr>
        <p:spPr bwMode="auto">
          <a:xfrm>
            <a:off x="6248400" y="76200"/>
            <a:ext cx="17526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4763" name="Text Box 15"/>
          <p:cNvSpPr txBox="1">
            <a:spLocks noChangeArrowheads="1"/>
          </p:cNvSpPr>
          <p:nvPr/>
        </p:nvSpPr>
        <p:spPr bwMode="auto">
          <a:xfrm>
            <a:off x="5715000" y="4006850"/>
            <a:ext cx="19558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4764" name="Text Box 16"/>
          <p:cNvSpPr txBox="1">
            <a:spLocks noChangeArrowheads="1"/>
          </p:cNvSpPr>
          <p:nvPr/>
        </p:nvSpPr>
        <p:spPr bwMode="auto">
          <a:xfrm>
            <a:off x="971550" y="114300"/>
            <a:ext cx="398145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Pericardial effusion (PEFF)</a:t>
            </a:r>
          </a:p>
        </p:txBody>
      </p:sp>
      <p:sp>
        <p:nvSpPr>
          <p:cNvPr id="74765" name="Freeform 17"/>
          <p:cNvSpPr>
            <a:spLocks/>
          </p:cNvSpPr>
          <p:nvPr/>
        </p:nvSpPr>
        <p:spPr bwMode="auto">
          <a:xfrm>
            <a:off x="3238500" y="1066800"/>
            <a:ext cx="3467100" cy="2940050"/>
          </a:xfrm>
          <a:custGeom>
            <a:avLst/>
            <a:gdLst>
              <a:gd name="T0" fmla="*/ 2147483647 w 2208"/>
              <a:gd name="T1" fmla="*/ 2147483647 h 1938"/>
              <a:gd name="T2" fmla="*/ 2147483647 w 2208"/>
              <a:gd name="T3" fmla="*/ 2147483647 h 1938"/>
              <a:gd name="T4" fmla="*/ 2147483647 w 2208"/>
              <a:gd name="T5" fmla="*/ 2147483647 h 1938"/>
              <a:gd name="T6" fmla="*/ 2147483647 w 2208"/>
              <a:gd name="T7" fmla="*/ 2147483647 h 1938"/>
              <a:gd name="T8" fmla="*/ 2147483647 w 2208"/>
              <a:gd name="T9" fmla="*/ 2147483647 h 1938"/>
              <a:gd name="T10" fmla="*/ 2147483647 w 2208"/>
              <a:gd name="T11" fmla="*/ 2147483647 h 1938"/>
              <a:gd name="T12" fmla="*/ 2147483647 w 2208"/>
              <a:gd name="T13" fmla="*/ 2147483647 h 1938"/>
              <a:gd name="T14" fmla="*/ 2147483647 w 2208"/>
              <a:gd name="T15" fmla="*/ 2147483647 h 1938"/>
              <a:gd name="T16" fmla="*/ 2147483647 w 2208"/>
              <a:gd name="T17" fmla="*/ 2147483647 h 1938"/>
              <a:gd name="T18" fmla="*/ 2147483647 w 2208"/>
              <a:gd name="T19" fmla="*/ 2147483647 h 1938"/>
              <a:gd name="T20" fmla="*/ 2147483647 w 2208"/>
              <a:gd name="T21" fmla="*/ 2147483647 h 1938"/>
              <a:gd name="T22" fmla="*/ 2147483647 w 2208"/>
              <a:gd name="T23" fmla="*/ 2147483647 h 1938"/>
              <a:gd name="T24" fmla="*/ 2147483647 w 2208"/>
              <a:gd name="T25" fmla="*/ 2147483647 h 1938"/>
              <a:gd name="T26" fmla="*/ 2147483647 w 2208"/>
              <a:gd name="T27" fmla="*/ 2147483647 h 1938"/>
              <a:gd name="T28" fmla="*/ 2147483647 w 2208"/>
              <a:gd name="T29" fmla="*/ 2147483647 h 1938"/>
              <a:gd name="T30" fmla="*/ 2147483647 w 2208"/>
              <a:gd name="T31" fmla="*/ 2147483647 h 1938"/>
              <a:gd name="T32" fmla="*/ 2147483647 w 2208"/>
              <a:gd name="T33" fmla="*/ 2147483647 h 1938"/>
              <a:gd name="T34" fmla="*/ 2147483647 w 2208"/>
              <a:gd name="T35" fmla="*/ 2147483647 h 1938"/>
              <a:gd name="T36" fmla="*/ 2147483647 w 2208"/>
              <a:gd name="T37" fmla="*/ 2147483647 h 1938"/>
              <a:gd name="T38" fmla="*/ 2147483647 w 2208"/>
              <a:gd name="T39" fmla="*/ 2147483647 h 1938"/>
              <a:gd name="T40" fmla="*/ 2147483647 w 2208"/>
              <a:gd name="T41" fmla="*/ 2147483647 h 1938"/>
              <a:gd name="T42" fmla="*/ 2147483647 w 2208"/>
              <a:gd name="T43" fmla="*/ 2147483647 h 1938"/>
              <a:gd name="T44" fmla="*/ 2147483647 w 2208"/>
              <a:gd name="T45" fmla="*/ 2147483647 h 1938"/>
              <a:gd name="T46" fmla="*/ 2147483647 w 2208"/>
              <a:gd name="T47" fmla="*/ 2147483647 h 1938"/>
              <a:gd name="T48" fmla="*/ 2147483647 w 2208"/>
              <a:gd name="T49" fmla="*/ 2147483647 h 1938"/>
              <a:gd name="T50" fmla="*/ 2147483647 w 2208"/>
              <a:gd name="T51" fmla="*/ 2147483647 h 1938"/>
              <a:gd name="T52" fmla="*/ 2147483647 w 2208"/>
              <a:gd name="T53" fmla="*/ 2147483647 h 1938"/>
              <a:gd name="T54" fmla="*/ 2147483647 w 2208"/>
              <a:gd name="T55" fmla="*/ 2147483647 h 1938"/>
              <a:gd name="T56" fmla="*/ 2147483647 w 2208"/>
              <a:gd name="T57" fmla="*/ 2147483647 h 1938"/>
              <a:gd name="T58" fmla="*/ 2147483647 w 2208"/>
              <a:gd name="T59" fmla="*/ 2147483647 h 1938"/>
              <a:gd name="T60" fmla="*/ 0 w 2208"/>
              <a:gd name="T61" fmla="*/ 2147483647 h 1938"/>
              <a:gd name="T62" fmla="*/ 0 w 2208"/>
              <a:gd name="T63" fmla="*/ 2147483647 h 1938"/>
              <a:gd name="T64" fmla="*/ 2147483647 w 2208"/>
              <a:gd name="T65" fmla="*/ 2147483647 h 1938"/>
              <a:gd name="T66" fmla="*/ 2147483647 w 2208"/>
              <a:gd name="T67" fmla="*/ 2147483647 h 1938"/>
              <a:gd name="T68" fmla="*/ 2147483647 w 2208"/>
              <a:gd name="T69" fmla="*/ 2147483647 h 1938"/>
              <a:gd name="T70" fmla="*/ 2147483647 w 2208"/>
              <a:gd name="T71" fmla="*/ 2147483647 h 1938"/>
              <a:gd name="T72" fmla="*/ 2147483647 w 2208"/>
              <a:gd name="T73" fmla="*/ 2147483647 h 1938"/>
              <a:gd name="T74" fmla="*/ 2147483647 w 2208"/>
              <a:gd name="T75" fmla="*/ 2147483647 h 1938"/>
              <a:gd name="T76" fmla="*/ 2147483647 w 2208"/>
              <a:gd name="T77" fmla="*/ 2147483647 h 1938"/>
              <a:gd name="T78" fmla="*/ 2147483647 w 2208"/>
              <a:gd name="T79" fmla="*/ 2147483647 h 1938"/>
              <a:gd name="T80" fmla="*/ 2147483647 w 2208"/>
              <a:gd name="T81" fmla="*/ 2147483647 h 1938"/>
              <a:gd name="T82" fmla="*/ 2147483647 w 2208"/>
              <a:gd name="T83" fmla="*/ 2147483647 h 1938"/>
              <a:gd name="T84" fmla="*/ 2147483647 w 2208"/>
              <a:gd name="T85" fmla="*/ 2147483647 h 1938"/>
              <a:gd name="T86" fmla="*/ 2147483647 w 2208"/>
              <a:gd name="T87" fmla="*/ 2147483647 h 1938"/>
              <a:gd name="T88" fmla="*/ 2147483647 w 2208"/>
              <a:gd name="T89" fmla="*/ 2147483647 h 1938"/>
              <a:gd name="T90" fmla="*/ 2147483647 w 2208"/>
              <a:gd name="T91" fmla="*/ 2147483647 h 1938"/>
              <a:gd name="T92" fmla="*/ 2147483647 w 2208"/>
              <a:gd name="T93" fmla="*/ 2147483647 h 1938"/>
              <a:gd name="T94" fmla="*/ 2147483647 w 2208"/>
              <a:gd name="T95" fmla="*/ 0 h 1938"/>
              <a:gd name="T96" fmla="*/ 2147483647 w 2208"/>
              <a:gd name="T97" fmla="*/ 0 h 1938"/>
              <a:gd name="T98" fmla="*/ 2147483647 w 2208"/>
              <a:gd name="T99" fmla="*/ 0 h 1938"/>
              <a:gd name="T100" fmla="*/ 2147483647 w 2208"/>
              <a:gd name="T101" fmla="*/ 2147483647 h 1938"/>
              <a:gd name="T102" fmla="*/ 2147483647 w 2208"/>
              <a:gd name="T103" fmla="*/ 2147483647 h 1938"/>
              <a:gd name="T104" fmla="*/ 2147483647 w 2208"/>
              <a:gd name="T105" fmla="*/ 2147483647 h 1938"/>
              <a:gd name="T106" fmla="*/ 2147483647 w 2208"/>
              <a:gd name="T107" fmla="*/ 2147483647 h 1938"/>
              <a:gd name="T108" fmla="*/ 2147483647 w 2208"/>
              <a:gd name="T109" fmla="*/ 2147483647 h 1938"/>
              <a:gd name="T110" fmla="*/ 2147483647 w 2208"/>
              <a:gd name="T111" fmla="*/ 2147483647 h 1938"/>
              <a:gd name="T112" fmla="*/ 2147483647 w 2208"/>
              <a:gd name="T113" fmla="*/ 2147483647 h 1938"/>
              <a:gd name="T114" fmla="*/ 2147483647 w 2208"/>
              <a:gd name="T115" fmla="*/ 2147483647 h 1938"/>
              <a:gd name="T116" fmla="*/ 2147483647 w 2208"/>
              <a:gd name="T117" fmla="*/ 2147483647 h 19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 h="1938">
                <a:moveTo>
                  <a:pt x="2082" y="660"/>
                </a:moveTo>
                <a:lnTo>
                  <a:pt x="2112" y="720"/>
                </a:lnTo>
                <a:lnTo>
                  <a:pt x="2160" y="816"/>
                </a:lnTo>
                <a:lnTo>
                  <a:pt x="2160" y="864"/>
                </a:lnTo>
                <a:lnTo>
                  <a:pt x="2172" y="852"/>
                </a:lnTo>
                <a:lnTo>
                  <a:pt x="2190" y="894"/>
                </a:lnTo>
                <a:lnTo>
                  <a:pt x="2190" y="936"/>
                </a:lnTo>
                <a:lnTo>
                  <a:pt x="2208" y="1056"/>
                </a:lnTo>
                <a:lnTo>
                  <a:pt x="2208" y="1104"/>
                </a:lnTo>
                <a:lnTo>
                  <a:pt x="2172" y="1284"/>
                </a:lnTo>
                <a:lnTo>
                  <a:pt x="2148" y="1386"/>
                </a:lnTo>
                <a:lnTo>
                  <a:pt x="2064" y="1488"/>
                </a:lnTo>
                <a:lnTo>
                  <a:pt x="1920" y="1632"/>
                </a:lnTo>
                <a:lnTo>
                  <a:pt x="1878" y="1668"/>
                </a:lnTo>
                <a:lnTo>
                  <a:pt x="1788" y="1728"/>
                </a:lnTo>
                <a:lnTo>
                  <a:pt x="1674" y="1776"/>
                </a:lnTo>
                <a:lnTo>
                  <a:pt x="1596" y="1830"/>
                </a:lnTo>
                <a:lnTo>
                  <a:pt x="1440" y="1872"/>
                </a:lnTo>
                <a:lnTo>
                  <a:pt x="1290" y="1896"/>
                </a:lnTo>
                <a:lnTo>
                  <a:pt x="1146" y="1938"/>
                </a:lnTo>
                <a:lnTo>
                  <a:pt x="894" y="1830"/>
                </a:lnTo>
                <a:lnTo>
                  <a:pt x="804" y="1800"/>
                </a:lnTo>
                <a:lnTo>
                  <a:pt x="720" y="1776"/>
                </a:lnTo>
                <a:lnTo>
                  <a:pt x="672" y="1776"/>
                </a:lnTo>
                <a:lnTo>
                  <a:pt x="576" y="1776"/>
                </a:lnTo>
                <a:lnTo>
                  <a:pt x="480" y="1776"/>
                </a:lnTo>
                <a:lnTo>
                  <a:pt x="336" y="1680"/>
                </a:lnTo>
                <a:lnTo>
                  <a:pt x="288" y="1632"/>
                </a:lnTo>
                <a:lnTo>
                  <a:pt x="144" y="1536"/>
                </a:lnTo>
                <a:lnTo>
                  <a:pt x="48" y="1344"/>
                </a:lnTo>
                <a:lnTo>
                  <a:pt x="0" y="1200"/>
                </a:lnTo>
                <a:lnTo>
                  <a:pt x="0" y="1152"/>
                </a:lnTo>
                <a:lnTo>
                  <a:pt x="144" y="1104"/>
                </a:lnTo>
                <a:lnTo>
                  <a:pt x="240" y="1056"/>
                </a:lnTo>
                <a:lnTo>
                  <a:pt x="240" y="960"/>
                </a:lnTo>
                <a:lnTo>
                  <a:pt x="144" y="864"/>
                </a:lnTo>
                <a:lnTo>
                  <a:pt x="96" y="768"/>
                </a:lnTo>
                <a:lnTo>
                  <a:pt x="192" y="672"/>
                </a:lnTo>
                <a:lnTo>
                  <a:pt x="240" y="672"/>
                </a:lnTo>
                <a:lnTo>
                  <a:pt x="336" y="576"/>
                </a:lnTo>
                <a:lnTo>
                  <a:pt x="384" y="528"/>
                </a:lnTo>
                <a:lnTo>
                  <a:pt x="480" y="336"/>
                </a:lnTo>
                <a:lnTo>
                  <a:pt x="480" y="240"/>
                </a:lnTo>
                <a:lnTo>
                  <a:pt x="540" y="174"/>
                </a:lnTo>
                <a:lnTo>
                  <a:pt x="624" y="144"/>
                </a:lnTo>
                <a:lnTo>
                  <a:pt x="720" y="96"/>
                </a:lnTo>
                <a:lnTo>
                  <a:pt x="792" y="66"/>
                </a:lnTo>
                <a:lnTo>
                  <a:pt x="960" y="0"/>
                </a:lnTo>
                <a:lnTo>
                  <a:pt x="1056" y="0"/>
                </a:lnTo>
                <a:lnTo>
                  <a:pt x="1392" y="0"/>
                </a:lnTo>
                <a:lnTo>
                  <a:pt x="1584" y="48"/>
                </a:lnTo>
                <a:lnTo>
                  <a:pt x="1680" y="96"/>
                </a:lnTo>
                <a:lnTo>
                  <a:pt x="1728" y="174"/>
                </a:lnTo>
                <a:lnTo>
                  <a:pt x="1824" y="288"/>
                </a:lnTo>
                <a:lnTo>
                  <a:pt x="1920" y="384"/>
                </a:lnTo>
                <a:lnTo>
                  <a:pt x="1968" y="480"/>
                </a:lnTo>
                <a:lnTo>
                  <a:pt x="2016" y="528"/>
                </a:lnTo>
                <a:lnTo>
                  <a:pt x="2064" y="624"/>
                </a:lnTo>
                <a:lnTo>
                  <a:pt x="2082" y="660"/>
                </a:lnTo>
                <a:close/>
              </a:path>
            </a:pathLst>
          </a:custGeom>
          <a:noFill/>
          <a:ln w="28575" cap="flat" cmpd="sng">
            <a:solidFill>
              <a:srgbClr val="FFFF00"/>
            </a:solidFill>
            <a:prstDash val="solid"/>
            <a:round/>
            <a:headEnd/>
            <a:tailEnd/>
          </a:ln>
          <a:effectLst/>
        </p:spPr>
        <p:txBody>
          <a:bodyPr anchor="ctr"/>
          <a:lstStyle/>
          <a:p>
            <a:endParaRPr lang="en-US"/>
          </a:p>
        </p:txBody>
      </p:sp>
      <p:sp>
        <p:nvSpPr>
          <p:cNvPr id="74766" name="Line 11"/>
          <p:cNvSpPr>
            <a:spLocks noChangeShapeType="1"/>
          </p:cNvSpPr>
          <p:nvPr/>
        </p:nvSpPr>
        <p:spPr bwMode="auto">
          <a:xfrm flipH="1">
            <a:off x="6019800" y="457200"/>
            <a:ext cx="533400" cy="1219200"/>
          </a:xfrm>
          <a:prstGeom prst="line">
            <a:avLst/>
          </a:prstGeom>
          <a:noFill/>
          <a:ln w="53975">
            <a:solidFill>
              <a:srgbClr val="FFFF00"/>
            </a:solidFill>
            <a:round/>
            <a:headEnd/>
            <a:tailEnd type="triangle" w="lg" len="lg"/>
          </a:ln>
          <a:effectLst/>
        </p:spPr>
        <p:txBody>
          <a:bodyPr anchor="ctr"/>
          <a:lstStyle/>
          <a:p>
            <a:endParaRPr lang="en-US"/>
          </a:p>
        </p:txBody>
      </p:sp>
      <p:sp>
        <p:nvSpPr>
          <p:cNvPr id="74767" name="Line 9"/>
          <p:cNvSpPr>
            <a:spLocks noChangeShapeType="1"/>
          </p:cNvSpPr>
          <p:nvPr/>
        </p:nvSpPr>
        <p:spPr bwMode="auto">
          <a:xfrm>
            <a:off x="3505200" y="476250"/>
            <a:ext cx="1066800" cy="819150"/>
          </a:xfrm>
          <a:prstGeom prst="line">
            <a:avLst/>
          </a:prstGeom>
          <a:noFill/>
          <a:ln w="53975">
            <a:solidFill>
              <a:srgbClr val="FFFF00"/>
            </a:solidFill>
            <a:round/>
            <a:headEnd/>
            <a:tailEnd type="triangle" w="lg" len="lg"/>
          </a:ln>
          <a:effectLst/>
        </p:spPr>
        <p:txBody>
          <a:bodyPr anchor="ctr"/>
          <a:lstStyle/>
          <a:p>
            <a:endParaRPr lang="en-US"/>
          </a:p>
        </p:txBody>
      </p:sp>
      <p:sp>
        <p:nvSpPr>
          <p:cNvPr id="74768" name="Line 12"/>
          <p:cNvSpPr>
            <a:spLocks noChangeShapeType="1"/>
          </p:cNvSpPr>
          <p:nvPr/>
        </p:nvSpPr>
        <p:spPr bwMode="auto">
          <a:xfrm>
            <a:off x="2514600" y="1447800"/>
            <a:ext cx="1295400" cy="533400"/>
          </a:xfrm>
          <a:prstGeom prst="line">
            <a:avLst/>
          </a:prstGeom>
          <a:noFill/>
          <a:ln w="53975">
            <a:solidFill>
              <a:srgbClr val="FFFF00"/>
            </a:solidFill>
            <a:round/>
            <a:headEnd/>
            <a:tailEnd type="triangle" w="lg" len="lg"/>
          </a:ln>
          <a:effectLst/>
        </p:spPr>
        <p:txBody>
          <a:bodyPr anchor="ctr"/>
          <a:lstStyle/>
          <a:p>
            <a:endParaRPr lang="en-US"/>
          </a:p>
        </p:txBody>
      </p:sp>
      <p:sp>
        <p:nvSpPr>
          <p:cNvPr id="74769" name="Line 10"/>
          <p:cNvSpPr>
            <a:spLocks noChangeShapeType="1"/>
          </p:cNvSpPr>
          <p:nvPr/>
        </p:nvSpPr>
        <p:spPr bwMode="auto">
          <a:xfrm flipH="1" flipV="1">
            <a:off x="6400800" y="3352800"/>
            <a:ext cx="571500" cy="654050"/>
          </a:xfrm>
          <a:prstGeom prst="line">
            <a:avLst/>
          </a:prstGeom>
          <a:noFill/>
          <a:ln w="53975">
            <a:solidFill>
              <a:srgbClr val="FFFF00"/>
            </a:solidFill>
            <a:round/>
            <a:headEnd/>
            <a:tailEnd type="triangle" w="lg" len="lg"/>
          </a:ln>
          <a:effectLst/>
        </p:spPr>
        <p:txBody>
          <a:bodyPr anchor="ctr"/>
          <a:lstStyle/>
          <a:p>
            <a:endParaRPr lang="en-US"/>
          </a:p>
        </p:txBody>
      </p:sp>
      <p:sp>
        <p:nvSpPr>
          <p:cNvPr id="74770" name="Freeform 18"/>
          <p:cNvSpPr>
            <a:spLocks/>
          </p:cNvSpPr>
          <p:nvPr/>
        </p:nvSpPr>
        <p:spPr bwMode="auto">
          <a:xfrm>
            <a:off x="4953000" y="1905000"/>
            <a:ext cx="1524000" cy="1752600"/>
          </a:xfrm>
          <a:custGeom>
            <a:avLst/>
            <a:gdLst>
              <a:gd name="T0" fmla="*/ 2147483647 w 960"/>
              <a:gd name="T1" fmla="*/ 2147483647 h 1104"/>
              <a:gd name="T2" fmla="*/ 2147483647 w 960"/>
              <a:gd name="T3" fmla="*/ 2147483647 h 1104"/>
              <a:gd name="T4" fmla="*/ 2147483647 w 960"/>
              <a:gd name="T5" fmla="*/ 2147483647 h 1104"/>
              <a:gd name="T6" fmla="*/ 2147483647 w 960"/>
              <a:gd name="T7" fmla="*/ 2147483647 h 1104"/>
              <a:gd name="T8" fmla="*/ 2147483647 w 960"/>
              <a:gd name="T9" fmla="*/ 2147483647 h 1104"/>
              <a:gd name="T10" fmla="*/ 0 w 960"/>
              <a:gd name="T11" fmla="*/ 2147483647 h 1104"/>
              <a:gd name="T12" fmla="*/ 2147483647 w 960"/>
              <a:gd name="T13" fmla="*/ 2147483647 h 1104"/>
              <a:gd name="T14" fmla="*/ 2147483647 w 960"/>
              <a:gd name="T15" fmla="*/ 2147483647 h 1104"/>
              <a:gd name="T16" fmla="*/ 2147483647 w 960"/>
              <a:gd name="T17" fmla="*/ 2147483647 h 1104"/>
              <a:gd name="T18" fmla="*/ 2147483647 w 960"/>
              <a:gd name="T19" fmla="*/ 0 h 1104"/>
              <a:gd name="T20" fmla="*/ 2147483647 w 960"/>
              <a:gd name="T21" fmla="*/ 0 h 1104"/>
              <a:gd name="T22" fmla="*/ 2147483647 w 960"/>
              <a:gd name="T23" fmla="*/ 2147483647 h 1104"/>
              <a:gd name="T24" fmla="*/ 2147483647 w 960"/>
              <a:gd name="T25" fmla="*/ 2147483647 h 1104"/>
              <a:gd name="T26" fmla="*/ 2147483647 w 960"/>
              <a:gd name="T27" fmla="*/ 2147483647 h 1104"/>
              <a:gd name="T28" fmla="*/ 2147483647 w 960"/>
              <a:gd name="T29" fmla="*/ 2147483647 h 1104"/>
              <a:gd name="T30" fmla="*/ 2147483647 w 960"/>
              <a:gd name="T31" fmla="*/ 2147483647 h 1104"/>
              <a:gd name="T32" fmla="*/ 2147483647 w 960"/>
              <a:gd name="T33" fmla="*/ 2147483647 h 1104"/>
              <a:gd name="T34" fmla="*/ 2147483647 w 960"/>
              <a:gd name="T35" fmla="*/ 2147483647 h 1104"/>
              <a:gd name="T36" fmla="*/ 2147483647 w 960"/>
              <a:gd name="T37" fmla="*/ 2147483647 h 1104"/>
              <a:gd name="T38" fmla="*/ 2147483647 w 960"/>
              <a:gd name="T39" fmla="*/ 2147483647 h 1104"/>
              <a:gd name="T40" fmla="*/ 2147483647 w 960"/>
              <a:gd name="T41" fmla="*/ 2147483647 h 1104"/>
              <a:gd name="T42" fmla="*/ 2147483647 w 960"/>
              <a:gd name="T43" fmla="*/ 2147483647 h 1104"/>
              <a:gd name="T44" fmla="*/ 2147483647 w 960"/>
              <a:gd name="T45" fmla="*/ 2147483647 h 1104"/>
              <a:gd name="T46" fmla="*/ 2147483647 w 960"/>
              <a:gd name="T47" fmla="*/ 2147483647 h 1104"/>
              <a:gd name="T48" fmla="*/ 2147483647 w 960"/>
              <a:gd name="T49" fmla="*/ 2147483647 h 1104"/>
              <a:gd name="T50" fmla="*/ 2147483647 w 960"/>
              <a:gd name="T51" fmla="*/ 2147483647 h 1104"/>
              <a:gd name="T52" fmla="*/ 2147483647 w 960"/>
              <a:gd name="T53" fmla="*/ 2147483647 h 1104"/>
              <a:gd name="T54" fmla="*/ 2147483647 w 960"/>
              <a:gd name="T55" fmla="*/ 2147483647 h 110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60" h="1104">
                <a:moveTo>
                  <a:pt x="240" y="1056"/>
                </a:moveTo>
                <a:lnTo>
                  <a:pt x="192" y="1008"/>
                </a:lnTo>
                <a:lnTo>
                  <a:pt x="144" y="912"/>
                </a:lnTo>
                <a:lnTo>
                  <a:pt x="96" y="816"/>
                </a:lnTo>
                <a:lnTo>
                  <a:pt x="48" y="720"/>
                </a:lnTo>
                <a:lnTo>
                  <a:pt x="0" y="624"/>
                </a:lnTo>
                <a:lnTo>
                  <a:pt x="144" y="432"/>
                </a:lnTo>
                <a:lnTo>
                  <a:pt x="288" y="288"/>
                </a:lnTo>
                <a:lnTo>
                  <a:pt x="384" y="96"/>
                </a:lnTo>
                <a:lnTo>
                  <a:pt x="480" y="0"/>
                </a:lnTo>
                <a:lnTo>
                  <a:pt x="576" y="0"/>
                </a:lnTo>
                <a:lnTo>
                  <a:pt x="720" y="48"/>
                </a:lnTo>
                <a:lnTo>
                  <a:pt x="816" y="96"/>
                </a:lnTo>
                <a:lnTo>
                  <a:pt x="912" y="144"/>
                </a:lnTo>
                <a:lnTo>
                  <a:pt x="960" y="288"/>
                </a:lnTo>
                <a:lnTo>
                  <a:pt x="960" y="384"/>
                </a:lnTo>
                <a:lnTo>
                  <a:pt x="960" y="432"/>
                </a:lnTo>
                <a:lnTo>
                  <a:pt x="960" y="576"/>
                </a:lnTo>
                <a:lnTo>
                  <a:pt x="912" y="672"/>
                </a:lnTo>
                <a:lnTo>
                  <a:pt x="864" y="768"/>
                </a:lnTo>
                <a:lnTo>
                  <a:pt x="816" y="864"/>
                </a:lnTo>
                <a:lnTo>
                  <a:pt x="720" y="960"/>
                </a:lnTo>
                <a:lnTo>
                  <a:pt x="672" y="1008"/>
                </a:lnTo>
                <a:lnTo>
                  <a:pt x="576" y="1056"/>
                </a:lnTo>
                <a:lnTo>
                  <a:pt x="480" y="1104"/>
                </a:lnTo>
                <a:lnTo>
                  <a:pt x="336" y="1104"/>
                </a:lnTo>
                <a:lnTo>
                  <a:pt x="288" y="1104"/>
                </a:lnTo>
                <a:lnTo>
                  <a:pt x="240" y="1056"/>
                </a:lnTo>
                <a:close/>
              </a:path>
            </a:pathLst>
          </a:custGeom>
          <a:noFill/>
          <a:ln w="38100" cap="flat" cmpd="sng">
            <a:solidFill>
              <a:srgbClr val="FF3300"/>
            </a:solidFill>
            <a:prstDash val="solid"/>
            <a:round/>
            <a:headEnd/>
            <a:tailEnd/>
          </a:ln>
          <a:effectLst/>
        </p:spPr>
        <p:txBody>
          <a:bodyPr anchor="ctr"/>
          <a:lstStyle/>
          <a:p>
            <a:endParaRPr lang="en-US"/>
          </a:p>
        </p:txBody>
      </p:sp>
      <p:sp>
        <p:nvSpPr>
          <p:cNvPr id="74771" name="Freeform 19"/>
          <p:cNvSpPr>
            <a:spLocks/>
          </p:cNvSpPr>
          <p:nvPr/>
        </p:nvSpPr>
        <p:spPr bwMode="auto">
          <a:xfrm>
            <a:off x="4343400" y="1600200"/>
            <a:ext cx="1371600" cy="1295400"/>
          </a:xfrm>
          <a:custGeom>
            <a:avLst/>
            <a:gdLst>
              <a:gd name="T0" fmla="*/ 2147483647 w 864"/>
              <a:gd name="T1" fmla="*/ 2147483647 h 816"/>
              <a:gd name="T2" fmla="*/ 2147483647 w 864"/>
              <a:gd name="T3" fmla="*/ 2147483647 h 816"/>
              <a:gd name="T4" fmla="*/ 2147483647 w 864"/>
              <a:gd name="T5" fmla="*/ 2147483647 h 816"/>
              <a:gd name="T6" fmla="*/ 2147483647 w 864"/>
              <a:gd name="T7" fmla="*/ 2147483647 h 816"/>
              <a:gd name="T8" fmla="*/ 2147483647 w 864"/>
              <a:gd name="T9" fmla="*/ 2147483647 h 816"/>
              <a:gd name="T10" fmla="*/ 2147483647 w 864"/>
              <a:gd name="T11" fmla="*/ 2147483647 h 816"/>
              <a:gd name="T12" fmla="*/ 2147483647 w 864"/>
              <a:gd name="T13" fmla="*/ 2147483647 h 816"/>
              <a:gd name="T14" fmla="*/ 2147483647 w 864"/>
              <a:gd name="T15" fmla="*/ 2147483647 h 816"/>
              <a:gd name="T16" fmla="*/ 2147483647 w 864"/>
              <a:gd name="T17" fmla="*/ 2147483647 h 816"/>
              <a:gd name="T18" fmla="*/ 2147483647 w 864"/>
              <a:gd name="T19" fmla="*/ 2147483647 h 816"/>
              <a:gd name="T20" fmla="*/ 2147483647 w 864"/>
              <a:gd name="T21" fmla="*/ 2147483647 h 816"/>
              <a:gd name="T22" fmla="*/ 2147483647 w 864"/>
              <a:gd name="T23" fmla="*/ 2147483647 h 816"/>
              <a:gd name="T24" fmla="*/ 2147483647 w 864"/>
              <a:gd name="T25" fmla="*/ 2147483647 h 816"/>
              <a:gd name="T26" fmla="*/ 2147483647 w 864"/>
              <a:gd name="T27" fmla="*/ 2147483647 h 816"/>
              <a:gd name="T28" fmla="*/ 0 w 864"/>
              <a:gd name="T29" fmla="*/ 2147483647 h 816"/>
              <a:gd name="T30" fmla="*/ 0 w 864"/>
              <a:gd name="T31" fmla="*/ 2147483647 h 816"/>
              <a:gd name="T32" fmla="*/ 0 w 864"/>
              <a:gd name="T33" fmla="*/ 2147483647 h 816"/>
              <a:gd name="T34" fmla="*/ 0 w 864"/>
              <a:gd name="T35" fmla="*/ 2147483647 h 816"/>
              <a:gd name="T36" fmla="*/ 2147483647 w 864"/>
              <a:gd name="T37" fmla="*/ 2147483647 h 816"/>
              <a:gd name="T38" fmla="*/ 2147483647 w 864"/>
              <a:gd name="T39" fmla="*/ 2147483647 h 816"/>
              <a:gd name="T40" fmla="*/ 2147483647 w 864"/>
              <a:gd name="T41" fmla="*/ 2147483647 h 816"/>
              <a:gd name="T42" fmla="*/ 2147483647 w 864"/>
              <a:gd name="T43" fmla="*/ 0 h 816"/>
              <a:gd name="T44" fmla="*/ 2147483647 w 864"/>
              <a:gd name="T45" fmla="*/ 0 h 816"/>
              <a:gd name="T46" fmla="*/ 2147483647 w 864"/>
              <a:gd name="T47" fmla="*/ 2147483647 h 816"/>
              <a:gd name="T48" fmla="*/ 2147483647 w 864"/>
              <a:gd name="T49" fmla="*/ 2147483647 h 816"/>
              <a:gd name="T50" fmla="*/ 2147483647 w 864"/>
              <a:gd name="T51" fmla="*/ 2147483647 h 816"/>
              <a:gd name="T52" fmla="*/ 2147483647 w 864"/>
              <a:gd name="T53" fmla="*/ 2147483647 h 81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64" h="816">
                <a:moveTo>
                  <a:pt x="864" y="144"/>
                </a:moveTo>
                <a:lnTo>
                  <a:pt x="768" y="288"/>
                </a:lnTo>
                <a:lnTo>
                  <a:pt x="720" y="336"/>
                </a:lnTo>
                <a:lnTo>
                  <a:pt x="672" y="432"/>
                </a:lnTo>
                <a:lnTo>
                  <a:pt x="624" y="480"/>
                </a:lnTo>
                <a:lnTo>
                  <a:pt x="576" y="576"/>
                </a:lnTo>
                <a:lnTo>
                  <a:pt x="528" y="576"/>
                </a:lnTo>
                <a:lnTo>
                  <a:pt x="480" y="672"/>
                </a:lnTo>
                <a:lnTo>
                  <a:pt x="384" y="768"/>
                </a:lnTo>
                <a:lnTo>
                  <a:pt x="384" y="816"/>
                </a:lnTo>
                <a:lnTo>
                  <a:pt x="240" y="720"/>
                </a:lnTo>
                <a:lnTo>
                  <a:pt x="192" y="624"/>
                </a:lnTo>
                <a:lnTo>
                  <a:pt x="96" y="480"/>
                </a:lnTo>
                <a:lnTo>
                  <a:pt x="48" y="432"/>
                </a:lnTo>
                <a:lnTo>
                  <a:pt x="0" y="384"/>
                </a:lnTo>
                <a:lnTo>
                  <a:pt x="0" y="288"/>
                </a:lnTo>
                <a:lnTo>
                  <a:pt x="0" y="240"/>
                </a:lnTo>
                <a:lnTo>
                  <a:pt x="0" y="144"/>
                </a:lnTo>
                <a:lnTo>
                  <a:pt x="96" y="48"/>
                </a:lnTo>
                <a:lnTo>
                  <a:pt x="192" y="48"/>
                </a:lnTo>
                <a:lnTo>
                  <a:pt x="288" y="48"/>
                </a:lnTo>
                <a:lnTo>
                  <a:pt x="384" y="0"/>
                </a:lnTo>
                <a:lnTo>
                  <a:pt x="480" y="0"/>
                </a:lnTo>
                <a:lnTo>
                  <a:pt x="576" y="48"/>
                </a:lnTo>
                <a:lnTo>
                  <a:pt x="624" y="48"/>
                </a:lnTo>
                <a:lnTo>
                  <a:pt x="768" y="144"/>
                </a:lnTo>
                <a:lnTo>
                  <a:pt x="864" y="144"/>
                </a:lnTo>
                <a:close/>
              </a:path>
            </a:pathLst>
          </a:custGeom>
          <a:noFill/>
          <a:ln w="38100" cap="flat" cmpd="sng">
            <a:solidFill>
              <a:srgbClr val="0000CC"/>
            </a:solidFill>
            <a:prstDash val="solid"/>
            <a:round/>
            <a:headEnd/>
            <a:tailEnd/>
          </a:ln>
          <a:effectLst/>
        </p:spPr>
        <p:txBody>
          <a:bodyPr anchor="ctr"/>
          <a:lstStyle/>
          <a:p>
            <a:endParaRPr lang="en-US"/>
          </a:p>
        </p:txBody>
      </p:sp>
      <p:sp>
        <p:nvSpPr>
          <p:cNvPr id="74772" name="Freeform 20"/>
          <p:cNvSpPr>
            <a:spLocks/>
          </p:cNvSpPr>
          <p:nvPr/>
        </p:nvSpPr>
        <p:spPr bwMode="auto">
          <a:xfrm>
            <a:off x="3733800" y="2209800"/>
            <a:ext cx="1143000" cy="1371600"/>
          </a:xfrm>
          <a:custGeom>
            <a:avLst/>
            <a:gdLst>
              <a:gd name="T0" fmla="*/ 2147483647 w 720"/>
              <a:gd name="T1" fmla="*/ 2147483647 h 864"/>
              <a:gd name="T2" fmla="*/ 2147483647 w 720"/>
              <a:gd name="T3" fmla="*/ 2147483647 h 864"/>
              <a:gd name="T4" fmla="*/ 2147483647 w 720"/>
              <a:gd name="T5" fmla="*/ 2147483647 h 864"/>
              <a:gd name="T6" fmla="*/ 2147483647 w 720"/>
              <a:gd name="T7" fmla="*/ 2147483647 h 864"/>
              <a:gd name="T8" fmla="*/ 2147483647 w 720"/>
              <a:gd name="T9" fmla="*/ 2147483647 h 864"/>
              <a:gd name="T10" fmla="*/ 2147483647 w 720"/>
              <a:gd name="T11" fmla="*/ 2147483647 h 864"/>
              <a:gd name="T12" fmla="*/ 2147483647 w 720"/>
              <a:gd name="T13" fmla="*/ 0 h 864"/>
              <a:gd name="T14" fmla="*/ 2147483647 w 720"/>
              <a:gd name="T15" fmla="*/ 0 h 864"/>
              <a:gd name="T16" fmla="*/ 2147483647 w 720"/>
              <a:gd name="T17" fmla="*/ 0 h 864"/>
              <a:gd name="T18" fmla="*/ 2147483647 w 720"/>
              <a:gd name="T19" fmla="*/ 0 h 864"/>
              <a:gd name="T20" fmla="*/ 2147483647 w 720"/>
              <a:gd name="T21" fmla="*/ 2147483647 h 864"/>
              <a:gd name="T22" fmla="*/ 2147483647 w 720"/>
              <a:gd name="T23" fmla="*/ 2147483647 h 864"/>
              <a:gd name="T24" fmla="*/ 2147483647 w 720"/>
              <a:gd name="T25" fmla="*/ 2147483647 h 864"/>
              <a:gd name="T26" fmla="*/ 2147483647 w 720"/>
              <a:gd name="T27" fmla="*/ 2147483647 h 864"/>
              <a:gd name="T28" fmla="*/ 2147483647 w 720"/>
              <a:gd name="T29" fmla="*/ 2147483647 h 864"/>
              <a:gd name="T30" fmla="*/ 2147483647 w 720"/>
              <a:gd name="T31" fmla="*/ 2147483647 h 864"/>
              <a:gd name="T32" fmla="*/ 2147483647 w 720"/>
              <a:gd name="T33" fmla="*/ 2147483647 h 864"/>
              <a:gd name="T34" fmla="*/ 2147483647 w 720"/>
              <a:gd name="T35" fmla="*/ 2147483647 h 864"/>
              <a:gd name="T36" fmla="*/ 0 w 720"/>
              <a:gd name="T37" fmla="*/ 2147483647 h 864"/>
              <a:gd name="T38" fmla="*/ 0 w 720"/>
              <a:gd name="T39" fmla="*/ 2147483647 h 864"/>
              <a:gd name="T40" fmla="*/ 2147483647 w 720"/>
              <a:gd name="T41" fmla="*/ 2147483647 h 864"/>
              <a:gd name="T42" fmla="*/ 2147483647 w 720"/>
              <a:gd name="T43" fmla="*/ 2147483647 h 864"/>
              <a:gd name="T44" fmla="*/ 2147483647 w 720"/>
              <a:gd name="T45" fmla="*/ 2147483647 h 864"/>
              <a:gd name="T46" fmla="*/ 2147483647 w 720"/>
              <a:gd name="T47" fmla="*/ 2147483647 h 864"/>
              <a:gd name="T48" fmla="*/ 2147483647 w 720"/>
              <a:gd name="T49" fmla="*/ 2147483647 h 864"/>
              <a:gd name="T50" fmla="*/ 2147483647 w 720"/>
              <a:gd name="T51" fmla="*/ 2147483647 h 864"/>
              <a:gd name="T52" fmla="*/ 2147483647 w 720"/>
              <a:gd name="T53" fmla="*/ 2147483647 h 864"/>
              <a:gd name="T54" fmla="*/ 2147483647 w 720"/>
              <a:gd name="T55" fmla="*/ 2147483647 h 864"/>
              <a:gd name="T56" fmla="*/ 2147483647 w 720"/>
              <a:gd name="T57" fmla="*/ 2147483647 h 864"/>
              <a:gd name="T58" fmla="*/ 2147483647 w 720"/>
              <a:gd name="T59" fmla="*/ 2147483647 h 864"/>
              <a:gd name="T60" fmla="*/ 2147483647 w 720"/>
              <a:gd name="T61" fmla="*/ 2147483647 h 864"/>
              <a:gd name="T62" fmla="*/ 2147483647 w 720"/>
              <a:gd name="T63" fmla="*/ 2147483647 h 864"/>
              <a:gd name="T64" fmla="*/ 2147483647 w 720"/>
              <a:gd name="T65" fmla="*/ 2147483647 h 864"/>
              <a:gd name="T66" fmla="*/ 2147483647 w 720"/>
              <a:gd name="T67" fmla="*/ 2147483647 h 864"/>
              <a:gd name="T68" fmla="*/ 2147483647 w 720"/>
              <a:gd name="T69" fmla="*/ 2147483647 h 864"/>
              <a:gd name="T70" fmla="*/ 2147483647 w 720"/>
              <a:gd name="T71" fmla="*/ 2147483647 h 8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20" h="864">
                <a:moveTo>
                  <a:pt x="720" y="432"/>
                </a:moveTo>
                <a:lnTo>
                  <a:pt x="672" y="384"/>
                </a:lnTo>
                <a:lnTo>
                  <a:pt x="624" y="336"/>
                </a:lnTo>
                <a:lnTo>
                  <a:pt x="576" y="240"/>
                </a:lnTo>
                <a:lnTo>
                  <a:pt x="528" y="144"/>
                </a:lnTo>
                <a:lnTo>
                  <a:pt x="432" y="48"/>
                </a:lnTo>
                <a:lnTo>
                  <a:pt x="384" y="0"/>
                </a:lnTo>
                <a:lnTo>
                  <a:pt x="288" y="0"/>
                </a:lnTo>
                <a:lnTo>
                  <a:pt x="192" y="0"/>
                </a:lnTo>
                <a:lnTo>
                  <a:pt x="144" y="0"/>
                </a:lnTo>
                <a:lnTo>
                  <a:pt x="48" y="96"/>
                </a:lnTo>
                <a:lnTo>
                  <a:pt x="48" y="192"/>
                </a:lnTo>
                <a:lnTo>
                  <a:pt x="48" y="240"/>
                </a:lnTo>
                <a:lnTo>
                  <a:pt x="96" y="336"/>
                </a:lnTo>
                <a:lnTo>
                  <a:pt x="96" y="384"/>
                </a:lnTo>
                <a:lnTo>
                  <a:pt x="96" y="480"/>
                </a:lnTo>
                <a:lnTo>
                  <a:pt x="96" y="528"/>
                </a:lnTo>
                <a:lnTo>
                  <a:pt x="48" y="624"/>
                </a:lnTo>
                <a:lnTo>
                  <a:pt x="0" y="720"/>
                </a:lnTo>
                <a:lnTo>
                  <a:pt x="0" y="768"/>
                </a:lnTo>
                <a:lnTo>
                  <a:pt x="48" y="816"/>
                </a:lnTo>
                <a:lnTo>
                  <a:pt x="48" y="864"/>
                </a:lnTo>
                <a:lnTo>
                  <a:pt x="144" y="864"/>
                </a:lnTo>
                <a:lnTo>
                  <a:pt x="192" y="864"/>
                </a:lnTo>
                <a:lnTo>
                  <a:pt x="240" y="816"/>
                </a:lnTo>
                <a:lnTo>
                  <a:pt x="288" y="816"/>
                </a:lnTo>
                <a:lnTo>
                  <a:pt x="336" y="816"/>
                </a:lnTo>
                <a:lnTo>
                  <a:pt x="384" y="768"/>
                </a:lnTo>
                <a:lnTo>
                  <a:pt x="480" y="720"/>
                </a:lnTo>
                <a:lnTo>
                  <a:pt x="480" y="624"/>
                </a:lnTo>
                <a:lnTo>
                  <a:pt x="528" y="624"/>
                </a:lnTo>
                <a:lnTo>
                  <a:pt x="624" y="624"/>
                </a:lnTo>
                <a:lnTo>
                  <a:pt x="672" y="624"/>
                </a:lnTo>
                <a:lnTo>
                  <a:pt x="672" y="576"/>
                </a:lnTo>
                <a:lnTo>
                  <a:pt x="720" y="480"/>
                </a:lnTo>
                <a:lnTo>
                  <a:pt x="720" y="432"/>
                </a:lnTo>
                <a:close/>
              </a:path>
            </a:pathLst>
          </a:custGeom>
          <a:noFill/>
          <a:ln w="38100" cap="flat" cmpd="sng">
            <a:solidFill>
              <a:schemeClr val="hlink"/>
            </a:solidFill>
            <a:prstDash val="solid"/>
            <a:round/>
            <a:headEnd/>
            <a:tailEnd/>
          </a:ln>
          <a:effectLst/>
        </p:spPr>
        <p:txBody>
          <a:bodyPr anchor="ctr"/>
          <a:lstStyle/>
          <a:p>
            <a:endParaRPr lang="en-US"/>
          </a:p>
        </p:txBody>
      </p:sp>
      <p:sp>
        <p:nvSpPr>
          <p:cNvPr id="74773" name="Freeform 21"/>
          <p:cNvSpPr>
            <a:spLocks/>
          </p:cNvSpPr>
          <p:nvPr/>
        </p:nvSpPr>
        <p:spPr bwMode="auto">
          <a:xfrm>
            <a:off x="4724400" y="2971800"/>
            <a:ext cx="609600" cy="914400"/>
          </a:xfrm>
          <a:custGeom>
            <a:avLst/>
            <a:gdLst>
              <a:gd name="T0" fmla="*/ 2147483647 w 384"/>
              <a:gd name="T1" fmla="*/ 0 h 576"/>
              <a:gd name="T2" fmla="*/ 2147483647 w 384"/>
              <a:gd name="T3" fmla="*/ 2147483647 h 576"/>
              <a:gd name="T4" fmla="*/ 2147483647 w 384"/>
              <a:gd name="T5" fmla="*/ 2147483647 h 576"/>
              <a:gd name="T6" fmla="*/ 2147483647 w 384"/>
              <a:gd name="T7" fmla="*/ 2147483647 h 576"/>
              <a:gd name="T8" fmla="*/ 2147483647 w 384"/>
              <a:gd name="T9" fmla="*/ 2147483647 h 576"/>
              <a:gd name="T10" fmla="*/ 2147483647 w 384"/>
              <a:gd name="T11" fmla="*/ 2147483647 h 576"/>
              <a:gd name="T12" fmla="*/ 2147483647 w 384"/>
              <a:gd name="T13" fmla="*/ 2147483647 h 576"/>
              <a:gd name="T14" fmla="*/ 2147483647 w 384"/>
              <a:gd name="T15" fmla="*/ 2147483647 h 576"/>
              <a:gd name="T16" fmla="*/ 2147483647 w 384"/>
              <a:gd name="T17" fmla="*/ 2147483647 h 576"/>
              <a:gd name="T18" fmla="*/ 2147483647 w 384"/>
              <a:gd name="T19" fmla="*/ 2147483647 h 576"/>
              <a:gd name="T20" fmla="*/ 2147483647 w 384"/>
              <a:gd name="T21" fmla="*/ 2147483647 h 576"/>
              <a:gd name="T22" fmla="*/ 2147483647 w 384"/>
              <a:gd name="T23" fmla="*/ 2147483647 h 576"/>
              <a:gd name="T24" fmla="*/ 2147483647 w 384"/>
              <a:gd name="T25" fmla="*/ 2147483647 h 576"/>
              <a:gd name="T26" fmla="*/ 2147483647 w 384"/>
              <a:gd name="T27" fmla="*/ 2147483647 h 576"/>
              <a:gd name="T28" fmla="*/ 0 w 384"/>
              <a:gd name="T29" fmla="*/ 2147483647 h 576"/>
              <a:gd name="T30" fmla="*/ 0 w 384"/>
              <a:gd name="T31" fmla="*/ 2147483647 h 576"/>
              <a:gd name="T32" fmla="*/ 0 w 384"/>
              <a:gd name="T33" fmla="*/ 2147483647 h 576"/>
              <a:gd name="T34" fmla="*/ 0 w 384"/>
              <a:gd name="T35" fmla="*/ 2147483647 h 576"/>
              <a:gd name="T36" fmla="*/ 2147483647 w 384"/>
              <a:gd name="T37" fmla="*/ 2147483647 h 576"/>
              <a:gd name="T38" fmla="*/ 2147483647 w 384"/>
              <a:gd name="T39" fmla="*/ 2147483647 h 576"/>
              <a:gd name="T40" fmla="*/ 2147483647 w 384"/>
              <a:gd name="T41" fmla="*/ 0 h 576"/>
              <a:gd name="T42" fmla="*/ 2147483647 w 384"/>
              <a:gd name="T43" fmla="*/ 0 h 5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84" h="576">
                <a:moveTo>
                  <a:pt x="144" y="0"/>
                </a:moveTo>
                <a:lnTo>
                  <a:pt x="144" y="48"/>
                </a:lnTo>
                <a:lnTo>
                  <a:pt x="192" y="96"/>
                </a:lnTo>
                <a:lnTo>
                  <a:pt x="192" y="144"/>
                </a:lnTo>
                <a:lnTo>
                  <a:pt x="240" y="192"/>
                </a:lnTo>
                <a:lnTo>
                  <a:pt x="288" y="288"/>
                </a:lnTo>
                <a:lnTo>
                  <a:pt x="336" y="384"/>
                </a:lnTo>
                <a:lnTo>
                  <a:pt x="384" y="432"/>
                </a:lnTo>
                <a:lnTo>
                  <a:pt x="336" y="576"/>
                </a:lnTo>
                <a:lnTo>
                  <a:pt x="288" y="528"/>
                </a:lnTo>
                <a:lnTo>
                  <a:pt x="240" y="576"/>
                </a:lnTo>
                <a:lnTo>
                  <a:pt x="144" y="576"/>
                </a:lnTo>
                <a:lnTo>
                  <a:pt x="96" y="528"/>
                </a:lnTo>
                <a:lnTo>
                  <a:pt x="48" y="480"/>
                </a:lnTo>
                <a:lnTo>
                  <a:pt x="0" y="384"/>
                </a:lnTo>
                <a:lnTo>
                  <a:pt x="0" y="288"/>
                </a:lnTo>
                <a:lnTo>
                  <a:pt x="0" y="240"/>
                </a:lnTo>
                <a:lnTo>
                  <a:pt x="0" y="192"/>
                </a:lnTo>
                <a:lnTo>
                  <a:pt x="48" y="144"/>
                </a:lnTo>
                <a:lnTo>
                  <a:pt x="96" y="48"/>
                </a:lnTo>
                <a:lnTo>
                  <a:pt x="96" y="0"/>
                </a:lnTo>
                <a:lnTo>
                  <a:pt x="144" y="0"/>
                </a:lnTo>
                <a:close/>
              </a:path>
            </a:pathLst>
          </a:custGeom>
          <a:noFill/>
          <a:ln w="9525" cap="flat" cmpd="sng">
            <a:noFill/>
            <a:prstDash val="solid"/>
            <a:round/>
            <a:headEnd/>
            <a:tailEnd/>
          </a:ln>
          <a:effectLst/>
        </p:spPr>
        <p:txBody>
          <a:bodyPr anchor="ctr"/>
          <a:lstStyle/>
          <a:p>
            <a:endParaRPr lang="en-US"/>
          </a:p>
        </p:txBody>
      </p:sp>
      <p:sp>
        <p:nvSpPr>
          <p:cNvPr id="74774" name="Freeform 22"/>
          <p:cNvSpPr>
            <a:spLocks/>
          </p:cNvSpPr>
          <p:nvPr/>
        </p:nvSpPr>
        <p:spPr bwMode="auto">
          <a:xfrm>
            <a:off x="4343400" y="2971800"/>
            <a:ext cx="990600" cy="914400"/>
          </a:xfrm>
          <a:custGeom>
            <a:avLst/>
            <a:gdLst>
              <a:gd name="T0" fmla="*/ 2147483647 w 624"/>
              <a:gd name="T1" fmla="*/ 2147483647 h 576"/>
              <a:gd name="T2" fmla="*/ 2147483647 w 624"/>
              <a:gd name="T3" fmla="*/ 2147483647 h 576"/>
              <a:gd name="T4" fmla="*/ 2147483647 w 624"/>
              <a:gd name="T5" fmla="*/ 2147483647 h 576"/>
              <a:gd name="T6" fmla="*/ 2147483647 w 624"/>
              <a:gd name="T7" fmla="*/ 2147483647 h 576"/>
              <a:gd name="T8" fmla="*/ 2147483647 w 624"/>
              <a:gd name="T9" fmla="*/ 2147483647 h 576"/>
              <a:gd name="T10" fmla="*/ 2147483647 w 624"/>
              <a:gd name="T11" fmla="*/ 2147483647 h 576"/>
              <a:gd name="T12" fmla="*/ 2147483647 w 624"/>
              <a:gd name="T13" fmla="*/ 2147483647 h 576"/>
              <a:gd name="T14" fmla="*/ 2147483647 w 624"/>
              <a:gd name="T15" fmla="*/ 2147483647 h 576"/>
              <a:gd name="T16" fmla="*/ 2147483647 w 624"/>
              <a:gd name="T17" fmla="*/ 2147483647 h 576"/>
              <a:gd name="T18" fmla="*/ 2147483647 w 624"/>
              <a:gd name="T19" fmla="*/ 2147483647 h 576"/>
              <a:gd name="T20" fmla="*/ 0 w 624"/>
              <a:gd name="T21" fmla="*/ 2147483647 h 576"/>
              <a:gd name="T22" fmla="*/ 0 w 624"/>
              <a:gd name="T23" fmla="*/ 2147483647 h 576"/>
              <a:gd name="T24" fmla="*/ 2147483647 w 624"/>
              <a:gd name="T25" fmla="*/ 2147483647 h 576"/>
              <a:gd name="T26" fmla="*/ 2147483647 w 624"/>
              <a:gd name="T27" fmla="*/ 2147483647 h 576"/>
              <a:gd name="T28" fmla="*/ 2147483647 w 624"/>
              <a:gd name="T29" fmla="*/ 2147483647 h 576"/>
              <a:gd name="T30" fmla="*/ 2147483647 w 624"/>
              <a:gd name="T31" fmla="*/ 2147483647 h 576"/>
              <a:gd name="T32" fmla="*/ 2147483647 w 624"/>
              <a:gd name="T33" fmla="*/ 2147483647 h 576"/>
              <a:gd name="T34" fmla="*/ 2147483647 w 624"/>
              <a:gd name="T35" fmla="*/ 2147483647 h 576"/>
              <a:gd name="T36" fmla="*/ 2147483647 w 624"/>
              <a:gd name="T37" fmla="*/ 2147483647 h 576"/>
              <a:gd name="T38" fmla="*/ 2147483647 w 624"/>
              <a:gd name="T39" fmla="*/ 2147483647 h 576"/>
              <a:gd name="T40" fmla="*/ 2147483647 w 624"/>
              <a:gd name="T41" fmla="*/ 0 h 576"/>
              <a:gd name="T42" fmla="*/ 2147483647 w 624"/>
              <a:gd name="T43" fmla="*/ 0 h 576"/>
              <a:gd name="T44" fmla="*/ 2147483647 w 624"/>
              <a:gd name="T45" fmla="*/ 2147483647 h 57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24" h="576">
                <a:moveTo>
                  <a:pt x="432" y="48"/>
                </a:moveTo>
                <a:lnTo>
                  <a:pt x="480" y="144"/>
                </a:lnTo>
                <a:lnTo>
                  <a:pt x="576" y="336"/>
                </a:lnTo>
                <a:lnTo>
                  <a:pt x="624" y="480"/>
                </a:lnTo>
                <a:lnTo>
                  <a:pt x="576" y="528"/>
                </a:lnTo>
                <a:lnTo>
                  <a:pt x="384" y="576"/>
                </a:lnTo>
                <a:lnTo>
                  <a:pt x="240" y="480"/>
                </a:lnTo>
                <a:lnTo>
                  <a:pt x="144" y="432"/>
                </a:lnTo>
                <a:lnTo>
                  <a:pt x="96" y="384"/>
                </a:lnTo>
                <a:lnTo>
                  <a:pt x="48" y="384"/>
                </a:lnTo>
                <a:lnTo>
                  <a:pt x="0" y="336"/>
                </a:lnTo>
                <a:lnTo>
                  <a:pt x="0" y="288"/>
                </a:lnTo>
                <a:lnTo>
                  <a:pt x="48" y="288"/>
                </a:lnTo>
                <a:lnTo>
                  <a:pt x="96" y="240"/>
                </a:lnTo>
                <a:lnTo>
                  <a:pt x="96" y="192"/>
                </a:lnTo>
                <a:lnTo>
                  <a:pt x="144" y="144"/>
                </a:lnTo>
                <a:lnTo>
                  <a:pt x="192" y="144"/>
                </a:lnTo>
                <a:lnTo>
                  <a:pt x="288" y="144"/>
                </a:lnTo>
                <a:lnTo>
                  <a:pt x="336" y="144"/>
                </a:lnTo>
                <a:lnTo>
                  <a:pt x="336" y="48"/>
                </a:lnTo>
                <a:lnTo>
                  <a:pt x="336" y="0"/>
                </a:lnTo>
                <a:lnTo>
                  <a:pt x="384" y="0"/>
                </a:lnTo>
                <a:lnTo>
                  <a:pt x="432" y="48"/>
                </a:lnTo>
                <a:close/>
              </a:path>
            </a:pathLst>
          </a:custGeom>
          <a:noFill/>
          <a:ln w="38100" cap="flat" cmpd="sng">
            <a:solidFill>
              <a:schemeClr val="folHlink"/>
            </a:solidFill>
            <a:prstDash val="solid"/>
            <a:round/>
            <a:headEnd/>
            <a:tailEnd/>
          </a:ln>
          <a:effectLst/>
        </p:spPr>
        <p:txBody>
          <a:bodyPr anchor="ctr"/>
          <a:lstStyle/>
          <a:p>
            <a:endParaRPr lang="en-US"/>
          </a:p>
        </p:txBody>
      </p:sp>
      <p:sp>
        <p:nvSpPr>
          <p:cNvPr id="74775" name="Rectangle 2"/>
          <p:cNvSpPr>
            <a:spLocks noChangeArrowheads="1"/>
          </p:cNvSpPr>
          <p:nvPr/>
        </p:nvSpPr>
        <p:spPr bwMode="auto">
          <a:xfrm>
            <a:off x="0" y="5986463"/>
            <a:ext cx="9144000" cy="338137"/>
          </a:xfrm>
          <a:prstGeom prst="rect">
            <a:avLst/>
          </a:prstGeom>
          <a:noFill/>
          <a:ln w="9525">
            <a:noFill/>
            <a:miter lim="800000"/>
            <a:headEnd/>
            <a:tailEnd/>
          </a:ln>
        </p:spPr>
        <p:txBody>
          <a:bodyPr>
            <a:spAutoFit/>
          </a:bodyPr>
          <a:lstStyle/>
          <a:p>
            <a:pPr algn="ctr"/>
            <a:r>
              <a:rPr lang="en-US" sz="1600"/>
              <a:t>RA=right atrium, RV=right ventricle, LV=left ventricle, LA=Left atrium</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PPT586"/>
          <p:cNvPicPr>
            <a:picLocks noChangeAspect="1" noChangeArrowheads="1"/>
          </p:cNvPicPr>
          <p:nvPr/>
        </p:nvPicPr>
        <p:blipFill>
          <a:blip r:embed="rId2"/>
          <a:srcRect/>
          <a:stretch>
            <a:fillRect/>
          </a:stretch>
        </p:blipFill>
        <p:spPr bwMode="auto">
          <a:xfrm>
            <a:off x="1320800" y="88900"/>
            <a:ext cx="6502400" cy="6159500"/>
          </a:xfrm>
          <a:prstGeom prst="rect">
            <a:avLst/>
          </a:prstGeom>
          <a:noFill/>
          <a:ln w="9525">
            <a:noFill/>
            <a:miter lim="800000"/>
            <a:headEnd/>
            <a:tailEnd/>
          </a:ln>
          <a:effectLst/>
        </p:spPr>
      </p:pic>
      <p:sp>
        <p:nvSpPr>
          <p:cNvPr id="75779" name="Line 4"/>
          <p:cNvSpPr>
            <a:spLocks noChangeShapeType="1"/>
          </p:cNvSpPr>
          <p:nvPr/>
        </p:nvSpPr>
        <p:spPr bwMode="auto">
          <a:xfrm flipH="1" flipV="1">
            <a:off x="6477000" y="2946400"/>
            <a:ext cx="304800" cy="876300"/>
          </a:xfrm>
          <a:prstGeom prst="line">
            <a:avLst/>
          </a:prstGeom>
          <a:noFill/>
          <a:ln w="53975">
            <a:solidFill>
              <a:srgbClr val="FFFF00"/>
            </a:solidFill>
            <a:round/>
            <a:headEnd/>
            <a:tailEnd type="triangle" w="lg" len="lg"/>
          </a:ln>
          <a:effectLst/>
        </p:spPr>
        <p:txBody>
          <a:bodyPr anchor="ctr"/>
          <a:lstStyle/>
          <a:p>
            <a:endParaRPr lang="en-US"/>
          </a:p>
        </p:txBody>
      </p:sp>
      <p:sp>
        <p:nvSpPr>
          <p:cNvPr id="75780" name="Line 5"/>
          <p:cNvSpPr>
            <a:spLocks noChangeShapeType="1"/>
          </p:cNvSpPr>
          <p:nvPr/>
        </p:nvSpPr>
        <p:spPr bwMode="auto">
          <a:xfrm flipH="1">
            <a:off x="6400800" y="1120775"/>
            <a:ext cx="76200" cy="758825"/>
          </a:xfrm>
          <a:prstGeom prst="line">
            <a:avLst/>
          </a:prstGeom>
          <a:noFill/>
          <a:ln w="53975">
            <a:solidFill>
              <a:srgbClr val="FFFF00"/>
            </a:solidFill>
            <a:round/>
            <a:headEnd/>
            <a:tailEnd type="triangle" w="lg" len="lg"/>
          </a:ln>
          <a:effectLst/>
        </p:spPr>
        <p:txBody>
          <a:bodyPr anchor="ctr"/>
          <a:lstStyle/>
          <a:p>
            <a:endParaRPr lang="en-US"/>
          </a:p>
        </p:txBody>
      </p:sp>
      <p:sp>
        <p:nvSpPr>
          <p:cNvPr id="75781" name="Line 6"/>
          <p:cNvSpPr>
            <a:spLocks noChangeShapeType="1"/>
          </p:cNvSpPr>
          <p:nvPr/>
        </p:nvSpPr>
        <p:spPr bwMode="auto">
          <a:xfrm flipV="1">
            <a:off x="3810000" y="3403600"/>
            <a:ext cx="914400" cy="838200"/>
          </a:xfrm>
          <a:prstGeom prst="line">
            <a:avLst/>
          </a:prstGeom>
          <a:noFill/>
          <a:ln w="53975">
            <a:solidFill>
              <a:srgbClr val="FFFF00"/>
            </a:solidFill>
            <a:round/>
            <a:headEnd/>
            <a:tailEnd type="triangle" w="lg" len="lg"/>
          </a:ln>
          <a:effectLst/>
        </p:spPr>
        <p:txBody>
          <a:bodyPr anchor="ctr"/>
          <a:lstStyle/>
          <a:p>
            <a:endParaRPr lang="en-US"/>
          </a:p>
        </p:txBody>
      </p:sp>
      <p:sp>
        <p:nvSpPr>
          <p:cNvPr id="75782" name="Text Box 7"/>
          <p:cNvSpPr txBox="1">
            <a:spLocks noChangeArrowheads="1"/>
          </p:cNvSpPr>
          <p:nvPr/>
        </p:nvSpPr>
        <p:spPr bwMode="auto">
          <a:xfrm>
            <a:off x="2819400" y="2108200"/>
            <a:ext cx="1524000" cy="457200"/>
          </a:xfrm>
          <a:prstGeom prst="rect">
            <a:avLst/>
          </a:prstGeom>
          <a:noFill/>
          <a:ln w="9525">
            <a:noFill/>
            <a:miter lim="800000"/>
            <a:headEnd/>
            <a:tailEnd/>
          </a:ln>
          <a:effectLst/>
        </p:spPr>
        <p:txBody>
          <a:bodyPr>
            <a:spAutoFit/>
          </a:bodyPr>
          <a:lstStyle/>
          <a:p>
            <a:pPr>
              <a:spcBef>
                <a:spcPct val="50000"/>
              </a:spcBef>
            </a:pPr>
            <a:r>
              <a:rPr lang="en-US" sz="2400" b="1">
                <a:solidFill>
                  <a:schemeClr val="bg1"/>
                </a:solidFill>
              </a:rPr>
              <a:t>LIVER</a:t>
            </a:r>
            <a:endParaRPr lang="en-US" sz="3200" b="1">
              <a:solidFill>
                <a:schemeClr val="bg1"/>
              </a:solidFill>
            </a:endParaRPr>
          </a:p>
        </p:txBody>
      </p:sp>
      <p:sp>
        <p:nvSpPr>
          <p:cNvPr id="75783" name="Text Box 8"/>
          <p:cNvSpPr txBox="1">
            <a:spLocks noChangeArrowheads="1"/>
          </p:cNvSpPr>
          <p:nvPr/>
        </p:nvSpPr>
        <p:spPr bwMode="auto">
          <a:xfrm>
            <a:off x="2255838" y="4165600"/>
            <a:ext cx="2438400" cy="708025"/>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Pericardial effusion (PEFF)</a:t>
            </a:r>
          </a:p>
        </p:txBody>
      </p:sp>
      <p:sp>
        <p:nvSpPr>
          <p:cNvPr id="75784" name="Text Box 9"/>
          <p:cNvSpPr txBox="1">
            <a:spLocks noChangeArrowheads="1"/>
          </p:cNvSpPr>
          <p:nvPr/>
        </p:nvSpPr>
        <p:spPr bwMode="auto">
          <a:xfrm>
            <a:off x="5562600" y="720725"/>
            <a:ext cx="18288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5785" name="Text Box 10"/>
          <p:cNvSpPr txBox="1">
            <a:spLocks noChangeArrowheads="1"/>
          </p:cNvSpPr>
          <p:nvPr/>
        </p:nvSpPr>
        <p:spPr bwMode="auto">
          <a:xfrm>
            <a:off x="5715000" y="3784600"/>
            <a:ext cx="1752600" cy="400050"/>
          </a:xfrm>
          <a:prstGeom prst="rect">
            <a:avLst/>
          </a:prstGeom>
          <a:noFill/>
          <a:ln w="9525">
            <a:noFill/>
            <a:miter lim="800000"/>
            <a:headEnd/>
            <a:tailEnd/>
          </a:ln>
          <a:effectLst/>
        </p:spPr>
        <p:txBody>
          <a:bodyPr>
            <a:spAutoFit/>
          </a:bodyPr>
          <a:lstStyle/>
          <a:p>
            <a:pPr algn="ctr">
              <a:spcBef>
                <a:spcPct val="50000"/>
              </a:spcBef>
            </a:pPr>
            <a:r>
              <a:rPr lang="en-US" sz="2000" b="1">
                <a:solidFill>
                  <a:srgbClr val="FFFF00"/>
                </a:solidFill>
              </a:rPr>
              <a:t>Pericardium</a:t>
            </a:r>
          </a:p>
        </p:txBody>
      </p:sp>
      <p:sp>
        <p:nvSpPr>
          <p:cNvPr id="75786" name="Freeform 11"/>
          <p:cNvSpPr>
            <a:spLocks/>
          </p:cNvSpPr>
          <p:nvPr/>
        </p:nvSpPr>
        <p:spPr bwMode="auto">
          <a:xfrm>
            <a:off x="4260850" y="1481138"/>
            <a:ext cx="2428875" cy="2249487"/>
          </a:xfrm>
          <a:custGeom>
            <a:avLst/>
            <a:gdLst>
              <a:gd name="T0" fmla="*/ 2147483647 w 1530"/>
              <a:gd name="T1" fmla="*/ 2147483647 h 1417"/>
              <a:gd name="T2" fmla="*/ 2147483647 w 1530"/>
              <a:gd name="T3" fmla="*/ 2147483647 h 1417"/>
              <a:gd name="T4" fmla="*/ 2147483647 w 1530"/>
              <a:gd name="T5" fmla="*/ 2147483647 h 1417"/>
              <a:gd name="T6" fmla="*/ 2147483647 w 1530"/>
              <a:gd name="T7" fmla="*/ 2147483647 h 1417"/>
              <a:gd name="T8" fmla="*/ 2147483647 w 1530"/>
              <a:gd name="T9" fmla="*/ 2147483647 h 1417"/>
              <a:gd name="T10" fmla="*/ 2147483647 w 1530"/>
              <a:gd name="T11" fmla="*/ 2147483647 h 1417"/>
              <a:gd name="T12" fmla="*/ 2147483647 w 1530"/>
              <a:gd name="T13" fmla="*/ 2147483647 h 1417"/>
              <a:gd name="T14" fmla="*/ 2147483647 w 1530"/>
              <a:gd name="T15" fmla="*/ 2147483647 h 1417"/>
              <a:gd name="T16" fmla="*/ 2147483647 w 1530"/>
              <a:gd name="T17" fmla="*/ 2147483647 h 1417"/>
              <a:gd name="T18" fmla="*/ 2147483647 w 1530"/>
              <a:gd name="T19" fmla="*/ 2147483647 h 1417"/>
              <a:gd name="T20" fmla="*/ 2147483647 w 1530"/>
              <a:gd name="T21" fmla="*/ 2147483647 h 1417"/>
              <a:gd name="T22" fmla="*/ 2147483647 w 1530"/>
              <a:gd name="T23" fmla="*/ 2147483647 h 1417"/>
              <a:gd name="T24" fmla="*/ 2147483647 w 1530"/>
              <a:gd name="T25" fmla="*/ 2147483647 h 1417"/>
              <a:gd name="T26" fmla="*/ 2147483647 w 1530"/>
              <a:gd name="T27" fmla="*/ 2147483647 h 1417"/>
              <a:gd name="T28" fmla="*/ 2147483647 w 1530"/>
              <a:gd name="T29" fmla="*/ 2147483647 h 1417"/>
              <a:gd name="T30" fmla="*/ 2147483647 w 1530"/>
              <a:gd name="T31" fmla="*/ 2147483647 h 1417"/>
              <a:gd name="T32" fmla="*/ 2147483647 w 1530"/>
              <a:gd name="T33" fmla="*/ 2147483647 h 1417"/>
              <a:gd name="T34" fmla="*/ 2147483647 w 1530"/>
              <a:gd name="T35" fmla="*/ 2147483647 h 1417"/>
              <a:gd name="T36" fmla="*/ 2147483647 w 1530"/>
              <a:gd name="T37" fmla="*/ 2147483647 h 1417"/>
              <a:gd name="T38" fmla="*/ 2147483647 w 1530"/>
              <a:gd name="T39" fmla="*/ 2147483647 h 1417"/>
              <a:gd name="T40" fmla="*/ 2147483647 w 1530"/>
              <a:gd name="T41" fmla="*/ 2147483647 h 1417"/>
              <a:gd name="T42" fmla="*/ 2147483647 w 1530"/>
              <a:gd name="T43" fmla="*/ 2147483647 h 1417"/>
              <a:gd name="T44" fmla="*/ 2147483647 w 1530"/>
              <a:gd name="T45" fmla="*/ 2147483647 h 1417"/>
              <a:gd name="T46" fmla="*/ 2147483647 w 1530"/>
              <a:gd name="T47" fmla="*/ 2147483647 h 1417"/>
              <a:gd name="T48" fmla="*/ 2147483647 w 1530"/>
              <a:gd name="T49" fmla="*/ 2147483647 h 1417"/>
              <a:gd name="T50" fmla="*/ 2147483647 w 1530"/>
              <a:gd name="T51" fmla="*/ 2147483647 h 1417"/>
              <a:gd name="T52" fmla="*/ 2147483647 w 1530"/>
              <a:gd name="T53" fmla="*/ 2147483647 h 1417"/>
              <a:gd name="T54" fmla="*/ 2147483647 w 1530"/>
              <a:gd name="T55" fmla="*/ 2147483647 h 1417"/>
              <a:gd name="T56" fmla="*/ 2147483647 w 1530"/>
              <a:gd name="T57" fmla="*/ 2147483647 h 1417"/>
              <a:gd name="T58" fmla="*/ 2147483647 w 1530"/>
              <a:gd name="T59" fmla="*/ 2147483647 h 1417"/>
              <a:gd name="T60" fmla="*/ 2147483647 w 1530"/>
              <a:gd name="T61" fmla="*/ 2147483647 h 1417"/>
              <a:gd name="T62" fmla="*/ 2147483647 w 1530"/>
              <a:gd name="T63" fmla="*/ 2147483647 h 1417"/>
              <a:gd name="T64" fmla="*/ 2147483647 w 1530"/>
              <a:gd name="T65" fmla="*/ 2147483647 h 1417"/>
              <a:gd name="T66" fmla="*/ 2147483647 w 1530"/>
              <a:gd name="T67" fmla="*/ 2147483647 h 1417"/>
              <a:gd name="T68" fmla="*/ 2147483647 w 1530"/>
              <a:gd name="T69" fmla="*/ 2147483647 h 1417"/>
              <a:gd name="T70" fmla="*/ 2147483647 w 1530"/>
              <a:gd name="T71" fmla="*/ 2147483647 h 1417"/>
              <a:gd name="T72" fmla="*/ 2147483647 w 1530"/>
              <a:gd name="T73" fmla="*/ 2147483647 h 1417"/>
              <a:gd name="T74" fmla="*/ 2147483647 w 1530"/>
              <a:gd name="T75" fmla="*/ 2147483647 h 1417"/>
              <a:gd name="T76" fmla="*/ 2147483647 w 1530"/>
              <a:gd name="T77" fmla="*/ 2147483647 h 1417"/>
              <a:gd name="T78" fmla="*/ 2147483647 w 1530"/>
              <a:gd name="T79" fmla="*/ 2147483647 h 1417"/>
              <a:gd name="T80" fmla="*/ 2147483647 w 1530"/>
              <a:gd name="T81" fmla="*/ 2147483647 h 1417"/>
              <a:gd name="T82" fmla="*/ 2147483647 w 1530"/>
              <a:gd name="T83" fmla="*/ 2147483647 h 1417"/>
              <a:gd name="T84" fmla="*/ 2147483647 w 1530"/>
              <a:gd name="T85" fmla="*/ 2147483647 h 1417"/>
              <a:gd name="T86" fmla="*/ 2147483647 w 1530"/>
              <a:gd name="T87" fmla="*/ 2147483647 h 1417"/>
              <a:gd name="T88" fmla="*/ 2147483647 w 1530"/>
              <a:gd name="T89" fmla="*/ 2147483647 h 1417"/>
              <a:gd name="T90" fmla="*/ 2147483647 w 1530"/>
              <a:gd name="T91" fmla="*/ 2147483647 h 1417"/>
              <a:gd name="T92" fmla="*/ 2147483647 w 1530"/>
              <a:gd name="T93" fmla="*/ 2147483647 h 1417"/>
              <a:gd name="T94" fmla="*/ 2147483647 w 1530"/>
              <a:gd name="T95" fmla="*/ 2147483647 h 1417"/>
              <a:gd name="T96" fmla="*/ 2147483647 w 1530"/>
              <a:gd name="T97" fmla="*/ 2147483647 h 1417"/>
              <a:gd name="T98" fmla="*/ 2147483647 w 1530"/>
              <a:gd name="T99" fmla="*/ 2147483647 h 1417"/>
              <a:gd name="T100" fmla="*/ 2147483647 w 1530"/>
              <a:gd name="T101" fmla="*/ 2147483647 h 1417"/>
              <a:gd name="T102" fmla="*/ 2147483647 w 1530"/>
              <a:gd name="T103" fmla="*/ 2147483647 h 1417"/>
              <a:gd name="T104" fmla="*/ 2147483647 w 1530"/>
              <a:gd name="T105" fmla="*/ 2147483647 h 14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30" h="1417">
                <a:moveTo>
                  <a:pt x="765" y="38"/>
                </a:moveTo>
                <a:cubicBezTo>
                  <a:pt x="834" y="66"/>
                  <a:pt x="912" y="0"/>
                  <a:pt x="982" y="23"/>
                </a:cubicBezTo>
                <a:cubicBezTo>
                  <a:pt x="1029" y="17"/>
                  <a:pt x="1027" y="48"/>
                  <a:pt x="1066" y="23"/>
                </a:cubicBezTo>
                <a:cubicBezTo>
                  <a:pt x="1105" y="25"/>
                  <a:pt x="1174" y="20"/>
                  <a:pt x="1211" y="32"/>
                </a:cubicBezTo>
                <a:cubicBezTo>
                  <a:pt x="1222" y="36"/>
                  <a:pt x="1138" y="5"/>
                  <a:pt x="1168" y="5"/>
                </a:cubicBezTo>
                <a:cubicBezTo>
                  <a:pt x="1168" y="41"/>
                  <a:pt x="1245" y="75"/>
                  <a:pt x="1259" y="80"/>
                </a:cubicBezTo>
                <a:cubicBezTo>
                  <a:pt x="1274" y="85"/>
                  <a:pt x="1300" y="107"/>
                  <a:pt x="1300" y="107"/>
                </a:cubicBezTo>
                <a:cubicBezTo>
                  <a:pt x="1307" y="172"/>
                  <a:pt x="1328" y="177"/>
                  <a:pt x="1384" y="191"/>
                </a:cubicBezTo>
                <a:cubicBezTo>
                  <a:pt x="1392" y="233"/>
                  <a:pt x="1394" y="248"/>
                  <a:pt x="1438" y="263"/>
                </a:cubicBezTo>
                <a:cubicBezTo>
                  <a:pt x="1446" y="290"/>
                  <a:pt x="1471" y="324"/>
                  <a:pt x="1486" y="347"/>
                </a:cubicBezTo>
                <a:cubicBezTo>
                  <a:pt x="1504" y="374"/>
                  <a:pt x="1511" y="442"/>
                  <a:pt x="1522" y="473"/>
                </a:cubicBezTo>
                <a:cubicBezTo>
                  <a:pt x="1524" y="519"/>
                  <a:pt x="1523" y="553"/>
                  <a:pt x="1528" y="599"/>
                </a:cubicBezTo>
                <a:cubicBezTo>
                  <a:pt x="1530" y="613"/>
                  <a:pt x="1528" y="665"/>
                  <a:pt x="1528" y="665"/>
                </a:cubicBezTo>
                <a:cubicBezTo>
                  <a:pt x="1526" y="715"/>
                  <a:pt x="1507" y="750"/>
                  <a:pt x="1499" y="800"/>
                </a:cubicBezTo>
                <a:cubicBezTo>
                  <a:pt x="1498" y="808"/>
                  <a:pt x="1474" y="857"/>
                  <a:pt x="1468" y="863"/>
                </a:cubicBezTo>
                <a:cubicBezTo>
                  <a:pt x="1462" y="869"/>
                  <a:pt x="1468" y="826"/>
                  <a:pt x="1465" y="834"/>
                </a:cubicBezTo>
                <a:cubicBezTo>
                  <a:pt x="1443" y="884"/>
                  <a:pt x="1444" y="899"/>
                  <a:pt x="1438" y="917"/>
                </a:cubicBezTo>
                <a:cubicBezTo>
                  <a:pt x="1429" y="926"/>
                  <a:pt x="1391" y="955"/>
                  <a:pt x="1384" y="965"/>
                </a:cubicBezTo>
                <a:cubicBezTo>
                  <a:pt x="1380" y="971"/>
                  <a:pt x="1431" y="935"/>
                  <a:pt x="1426" y="941"/>
                </a:cubicBezTo>
                <a:cubicBezTo>
                  <a:pt x="1421" y="948"/>
                  <a:pt x="1381" y="939"/>
                  <a:pt x="1375" y="944"/>
                </a:cubicBezTo>
                <a:cubicBezTo>
                  <a:pt x="1369" y="949"/>
                  <a:pt x="1391" y="989"/>
                  <a:pt x="1384" y="1001"/>
                </a:cubicBezTo>
                <a:cubicBezTo>
                  <a:pt x="1377" y="1013"/>
                  <a:pt x="1350" y="1010"/>
                  <a:pt x="1330" y="1019"/>
                </a:cubicBezTo>
                <a:cubicBezTo>
                  <a:pt x="1321" y="1033"/>
                  <a:pt x="1275" y="1039"/>
                  <a:pt x="1266" y="1053"/>
                </a:cubicBezTo>
                <a:cubicBezTo>
                  <a:pt x="1258" y="1065"/>
                  <a:pt x="1239" y="1062"/>
                  <a:pt x="1225" y="1067"/>
                </a:cubicBezTo>
                <a:cubicBezTo>
                  <a:pt x="1210" y="1072"/>
                  <a:pt x="1197" y="1081"/>
                  <a:pt x="1183" y="1088"/>
                </a:cubicBezTo>
                <a:cubicBezTo>
                  <a:pt x="1150" y="1104"/>
                  <a:pt x="1172" y="1102"/>
                  <a:pt x="1135" y="1129"/>
                </a:cubicBezTo>
                <a:cubicBezTo>
                  <a:pt x="1113" y="1145"/>
                  <a:pt x="1088" y="1154"/>
                  <a:pt x="1060" y="1157"/>
                </a:cubicBezTo>
                <a:cubicBezTo>
                  <a:pt x="1058" y="1158"/>
                  <a:pt x="1016" y="1172"/>
                  <a:pt x="1012" y="1175"/>
                </a:cubicBezTo>
                <a:cubicBezTo>
                  <a:pt x="967" y="1210"/>
                  <a:pt x="950" y="1241"/>
                  <a:pt x="895" y="1259"/>
                </a:cubicBezTo>
                <a:cubicBezTo>
                  <a:pt x="891" y="1266"/>
                  <a:pt x="889" y="1276"/>
                  <a:pt x="882" y="1280"/>
                </a:cubicBezTo>
                <a:cubicBezTo>
                  <a:pt x="861" y="1292"/>
                  <a:pt x="815" y="1330"/>
                  <a:pt x="790" y="1337"/>
                </a:cubicBezTo>
                <a:cubicBezTo>
                  <a:pt x="766" y="1344"/>
                  <a:pt x="742" y="1372"/>
                  <a:pt x="718" y="1379"/>
                </a:cubicBezTo>
                <a:cubicBezTo>
                  <a:pt x="686" y="1412"/>
                  <a:pt x="675" y="1382"/>
                  <a:pt x="635" y="1396"/>
                </a:cubicBezTo>
                <a:cubicBezTo>
                  <a:pt x="387" y="1383"/>
                  <a:pt x="567" y="1417"/>
                  <a:pt x="463" y="1348"/>
                </a:cubicBezTo>
                <a:cubicBezTo>
                  <a:pt x="427" y="1292"/>
                  <a:pt x="476" y="1358"/>
                  <a:pt x="429" y="1321"/>
                </a:cubicBezTo>
                <a:cubicBezTo>
                  <a:pt x="385" y="1285"/>
                  <a:pt x="456" y="1309"/>
                  <a:pt x="381" y="1293"/>
                </a:cubicBezTo>
                <a:cubicBezTo>
                  <a:pt x="346" y="1270"/>
                  <a:pt x="323" y="1238"/>
                  <a:pt x="285" y="1225"/>
                </a:cubicBezTo>
                <a:cubicBezTo>
                  <a:pt x="253" y="1203"/>
                  <a:pt x="246" y="1205"/>
                  <a:pt x="230" y="1177"/>
                </a:cubicBezTo>
                <a:cubicBezTo>
                  <a:pt x="211" y="1144"/>
                  <a:pt x="220" y="1114"/>
                  <a:pt x="182" y="1101"/>
                </a:cubicBezTo>
                <a:cubicBezTo>
                  <a:pt x="162" y="1070"/>
                  <a:pt x="133" y="1046"/>
                  <a:pt x="107" y="1019"/>
                </a:cubicBezTo>
                <a:cubicBezTo>
                  <a:pt x="99" y="995"/>
                  <a:pt x="101" y="968"/>
                  <a:pt x="93" y="944"/>
                </a:cubicBezTo>
                <a:cubicBezTo>
                  <a:pt x="87" y="928"/>
                  <a:pt x="66" y="902"/>
                  <a:pt x="66" y="902"/>
                </a:cubicBezTo>
                <a:cubicBezTo>
                  <a:pt x="60" y="871"/>
                  <a:pt x="55" y="853"/>
                  <a:pt x="38" y="827"/>
                </a:cubicBezTo>
                <a:cubicBezTo>
                  <a:pt x="15" y="743"/>
                  <a:pt x="0" y="568"/>
                  <a:pt x="86" y="512"/>
                </a:cubicBezTo>
                <a:cubicBezTo>
                  <a:pt x="218" y="517"/>
                  <a:pt x="208" y="501"/>
                  <a:pt x="322" y="485"/>
                </a:cubicBezTo>
                <a:cubicBezTo>
                  <a:pt x="363" y="456"/>
                  <a:pt x="374" y="415"/>
                  <a:pt x="429" y="409"/>
                </a:cubicBezTo>
                <a:cubicBezTo>
                  <a:pt x="490" y="419"/>
                  <a:pt x="468" y="367"/>
                  <a:pt x="502" y="365"/>
                </a:cubicBezTo>
                <a:cubicBezTo>
                  <a:pt x="510" y="334"/>
                  <a:pt x="555" y="339"/>
                  <a:pt x="573" y="313"/>
                </a:cubicBezTo>
                <a:cubicBezTo>
                  <a:pt x="591" y="259"/>
                  <a:pt x="567" y="325"/>
                  <a:pt x="594" y="272"/>
                </a:cubicBezTo>
                <a:cubicBezTo>
                  <a:pt x="601" y="259"/>
                  <a:pt x="600" y="243"/>
                  <a:pt x="607" y="230"/>
                </a:cubicBezTo>
                <a:cubicBezTo>
                  <a:pt x="636" y="179"/>
                  <a:pt x="620" y="225"/>
                  <a:pt x="642" y="182"/>
                </a:cubicBezTo>
                <a:cubicBezTo>
                  <a:pt x="660" y="146"/>
                  <a:pt x="683" y="110"/>
                  <a:pt x="717" y="86"/>
                </a:cubicBezTo>
                <a:cubicBezTo>
                  <a:pt x="731" y="46"/>
                  <a:pt x="777" y="59"/>
                  <a:pt x="813" y="59"/>
                </a:cubicBezTo>
              </a:path>
            </a:pathLst>
          </a:custGeom>
          <a:noFill/>
          <a:ln w="38100" cap="flat" cmpd="sng">
            <a:solidFill>
              <a:srgbClr val="FFFF00"/>
            </a:solidFill>
            <a:prstDash val="solid"/>
            <a:round/>
            <a:headEnd/>
            <a:tailEnd/>
          </a:ln>
          <a:effectLst/>
        </p:spPr>
        <p:txBody>
          <a:bodyPr anchor="ctr"/>
          <a:lstStyle/>
          <a:p>
            <a:endParaRPr lang="en-US"/>
          </a:p>
        </p:txBody>
      </p:sp>
      <p:sp>
        <p:nvSpPr>
          <p:cNvPr id="75787" name="Freeform 13"/>
          <p:cNvSpPr>
            <a:spLocks/>
          </p:cNvSpPr>
          <p:nvPr/>
        </p:nvSpPr>
        <p:spPr bwMode="auto">
          <a:xfrm>
            <a:off x="5257800" y="2184400"/>
            <a:ext cx="1143000" cy="1066800"/>
          </a:xfrm>
          <a:custGeom>
            <a:avLst/>
            <a:gdLst>
              <a:gd name="T0" fmla="*/ 2147483647 w 720"/>
              <a:gd name="T1" fmla="*/ 2147483647 h 672"/>
              <a:gd name="T2" fmla="*/ 2147483647 w 720"/>
              <a:gd name="T3" fmla="*/ 2147483647 h 672"/>
              <a:gd name="T4" fmla="*/ 2147483647 w 720"/>
              <a:gd name="T5" fmla="*/ 2147483647 h 672"/>
              <a:gd name="T6" fmla="*/ 2147483647 w 720"/>
              <a:gd name="T7" fmla="*/ 0 h 672"/>
              <a:gd name="T8" fmla="*/ 2147483647 w 720"/>
              <a:gd name="T9" fmla="*/ 0 h 672"/>
              <a:gd name="T10" fmla="*/ 2147483647 w 720"/>
              <a:gd name="T11" fmla="*/ 0 h 672"/>
              <a:gd name="T12" fmla="*/ 2147483647 w 720"/>
              <a:gd name="T13" fmla="*/ 0 h 672"/>
              <a:gd name="T14" fmla="*/ 2147483647 w 720"/>
              <a:gd name="T15" fmla="*/ 2147483647 h 672"/>
              <a:gd name="T16" fmla="*/ 2147483647 w 720"/>
              <a:gd name="T17" fmla="*/ 2147483647 h 672"/>
              <a:gd name="T18" fmla="*/ 2147483647 w 720"/>
              <a:gd name="T19" fmla="*/ 2147483647 h 672"/>
              <a:gd name="T20" fmla="*/ 2147483647 w 720"/>
              <a:gd name="T21" fmla="*/ 2147483647 h 672"/>
              <a:gd name="T22" fmla="*/ 2147483647 w 720"/>
              <a:gd name="T23" fmla="*/ 2147483647 h 672"/>
              <a:gd name="T24" fmla="*/ 2147483647 w 720"/>
              <a:gd name="T25" fmla="*/ 2147483647 h 672"/>
              <a:gd name="T26" fmla="*/ 2147483647 w 720"/>
              <a:gd name="T27" fmla="*/ 2147483647 h 672"/>
              <a:gd name="T28" fmla="*/ 2147483647 w 720"/>
              <a:gd name="T29" fmla="*/ 2147483647 h 672"/>
              <a:gd name="T30" fmla="*/ 2147483647 w 720"/>
              <a:gd name="T31" fmla="*/ 2147483647 h 672"/>
              <a:gd name="T32" fmla="*/ 2147483647 w 720"/>
              <a:gd name="T33" fmla="*/ 2147483647 h 672"/>
              <a:gd name="T34" fmla="*/ 2147483647 w 720"/>
              <a:gd name="T35" fmla="*/ 2147483647 h 672"/>
              <a:gd name="T36" fmla="*/ 2147483647 w 720"/>
              <a:gd name="T37" fmla="*/ 2147483647 h 672"/>
              <a:gd name="T38" fmla="*/ 2147483647 w 720"/>
              <a:gd name="T39" fmla="*/ 2147483647 h 672"/>
              <a:gd name="T40" fmla="*/ 2147483647 w 720"/>
              <a:gd name="T41" fmla="*/ 2147483647 h 672"/>
              <a:gd name="T42" fmla="*/ 0 w 720"/>
              <a:gd name="T43" fmla="*/ 2147483647 h 672"/>
              <a:gd name="T44" fmla="*/ 0 w 720"/>
              <a:gd name="T45" fmla="*/ 2147483647 h 672"/>
              <a:gd name="T46" fmla="*/ 2147483647 w 720"/>
              <a:gd name="T47" fmla="*/ 2147483647 h 672"/>
              <a:gd name="T48" fmla="*/ 2147483647 w 720"/>
              <a:gd name="T49" fmla="*/ 2147483647 h 672"/>
              <a:gd name="T50" fmla="*/ 2147483647 w 720"/>
              <a:gd name="T51" fmla="*/ 2147483647 h 672"/>
              <a:gd name="T52" fmla="*/ 2147483647 w 720"/>
              <a:gd name="T53" fmla="*/ 2147483647 h 6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20" h="672">
                <a:moveTo>
                  <a:pt x="240" y="96"/>
                </a:moveTo>
                <a:lnTo>
                  <a:pt x="336" y="48"/>
                </a:lnTo>
                <a:lnTo>
                  <a:pt x="384" y="48"/>
                </a:lnTo>
                <a:lnTo>
                  <a:pt x="432" y="0"/>
                </a:lnTo>
                <a:lnTo>
                  <a:pt x="480" y="0"/>
                </a:lnTo>
                <a:lnTo>
                  <a:pt x="576" y="0"/>
                </a:lnTo>
                <a:lnTo>
                  <a:pt x="624" y="0"/>
                </a:lnTo>
                <a:lnTo>
                  <a:pt x="720" y="96"/>
                </a:lnTo>
                <a:lnTo>
                  <a:pt x="720" y="144"/>
                </a:lnTo>
                <a:lnTo>
                  <a:pt x="720" y="192"/>
                </a:lnTo>
                <a:lnTo>
                  <a:pt x="720" y="288"/>
                </a:lnTo>
                <a:lnTo>
                  <a:pt x="720" y="336"/>
                </a:lnTo>
                <a:lnTo>
                  <a:pt x="672" y="384"/>
                </a:lnTo>
                <a:lnTo>
                  <a:pt x="624" y="480"/>
                </a:lnTo>
                <a:lnTo>
                  <a:pt x="576" y="576"/>
                </a:lnTo>
                <a:lnTo>
                  <a:pt x="480" y="624"/>
                </a:lnTo>
                <a:lnTo>
                  <a:pt x="384" y="672"/>
                </a:lnTo>
                <a:lnTo>
                  <a:pt x="288" y="672"/>
                </a:lnTo>
                <a:lnTo>
                  <a:pt x="192" y="672"/>
                </a:lnTo>
                <a:lnTo>
                  <a:pt x="96" y="624"/>
                </a:lnTo>
                <a:lnTo>
                  <a:pt x="48" y="576"/>
                </a:lnTo>
                <a:lnTo>
                  <a:pt x="0" y="480"/>
                </a:lnTo>
                <a:lnTo>
                  <a:pt x="0" y="384"/>
                </a:lnTo>
                <a:lnTo>
                  <a:pt x="48" y="288"/>
                </a:lnTo>
                <a:lnTo>
                  <a:pt x="144" y="144"/>
                </a:lnTo>
                <a:lnTo>
                  <a:pt x="192" y="144"/>
                </a:lnTo>
                <a:lnTo>
                  <a:pt x="240" y="96"/>
                </a:lnTo>
                <a:close/>
              </a:path>
            </a:pathLst>
          </a:custGeom>
          <a:noFill/>
          <a:ln w="38100" cap="flat" cmpd="sng">
            <a:solidFill>
              <a:srgbClr val="FF0000"/>
            </a:solidFill>
            <a:prstDash val="solid"/>
            <a:round/>
            <a:headEnd/>
            <a:tailEnd/>
          </a:ln>
          <a:effectLst/>
        </p:spPr>
        <p:txBody>
          <a:bodyPr anchor="ctr"/>
          <a:lstStyle/>
          <a:p>
            <a:endParaRPr lang="en-US"/>
          </a:p>
        </p:txBody>
      </p:sp>
      <p:sp>
        <p:nvSpPr>
          <p:cNvPr id="75788" name="Text Box 8"/>
          <p:cNvSpPr txBox="1">
            <a:spLocks noChangeArrowheads="1"/>
          </p:cNvSpPr>
          <p:nvPr/>
        </p:nvSpPr>
        <p:spPr bwMode="auto">
          <a:xfrm>
            <a:off x="5562600" y="2667000"/>
            <a:ext cx="838200" cy="366713"/>
          </a:xfrm>
          <a:prstGeom prst="rect">
            <a:avLst/>
          </a:prstGeom>
          <a:noFill/>
          <a:ln w="9525">
            <a:noFill/>
            <a:miter lim="800000"/>
            <a:headEnd/>
            <a:tailEnd/>
          </a:ln>
          <a:effectLst/>
        </p:spPr>
        <p:txBody>
          <a:bodyPr>
            <a:spAutoFit/>
          </a:bodyPr>
          <a:lstStyle/>
          <a:p>
            <a:pPr>
              <a:spcBef>
                <a:spcPct val="50000"/>
              </a:spcBef>
            </a:pPr>
            <a:r>
              <a:rPr lang="en-US" b="1">
                <a:solidFill>
                  <a:schemeClr val="bg1"/>
                </a:solidFill>
              </a:rPr>
              <a:t>LV</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
          <p:cNvSpPr>
            <a:spLocks noChangeArrowheads="1"/>
          </p:cNvSpPr>
          <p:nvPr/>
        </p:nvSpPr>
        <p:spPr bwMode="auto">
          <a:xfrm>
            <a:off x="457200" y="685800"/>
            <a:ext cx="4953000" cy="4894263"/>
          </a:xfrm>
          <a:prstGeom prst="rect">
            <a:avLst/>
          </a:prstGeom>
          <a:noFill/>
          <a:ln w="9525">
            <a:noFill/>
            <a:miter lim="800000"/>
            <a:headEnd/>
            <a:tailEnd/>
          </a:ln>
        </p:spPr>
        <p:txBody>
          <a:bodyPr>
            <a:spAutoFit/>
          </a:bodyPr>
          <a:lstStyle/>
          <a:p>
            <a:r>
              <a:rPr lang="en-US" sz="3200">
                <a:latin typeface="Arial Black" pitchFamily="34" charset="0"/>
              </a:rPr>
              <a:t>Atlas for Heart and Pericardium</a:t>
            </a:r>
          </a:p>
          <a:p>
            <a:endParaRPr lang="en-US" sz="3200">
              <a:latin typeface="Arial Black" pitchFamily="34" charset="0"/>
            </a:endParaRPr>
          </a:p>
          <a:p>
            <a:r>
              <a:rPr lang="en-US" sz="2400" b="1">
                <a:latin typeface="Arial Black" pitchFamily="34" charset="0"/>
              </a:rPr>
              <a:t>Pericardium: based on anatomy</a:t>
            </a:r>
          </a:p>
          <a:p>
            <a:endParaRPr lang="en-US" sz="2400" b="1">
              <a:latin typeface="Arial Black" pitchFamily="34" charset="0"/>
            </a:endParaRPr>
          </a:p>
          <a:p>
            <a:endParaRPr lang="en-US" sz="2400" b="1">
              <a:latin typeface="Arial Black" pitchFamily="34" charset="0"/>
            </a:endParaRPr>
          </a:p>
          <a:p>
            <a:r>
              <a:rPr lang="en-US" sz="2400" b="1">
                <a:latin typeface="Arial Black" pitchFamily="34" charset="0"/>
              </a:rPr>
              <a:t>Heart: based on consensus contours of most RTOG centers/previous trials, actually including part of pericardium </a:t>
            </a:r>
          </a:p>
        </p:txBody>
      </p:sp>
      <p:pic>
        <p:nvPicPr>
          <p:cNvPr id="76803" name="Picture 3"/>
          <p:cNvPicPr>
            <a:picLocks noChangeAspect="1" noChangeArrowheads="1"/>
          </p:cNvPicPr>
          <p:nvPr/>
        </p:nvPicPr>
        <p:blipFill>
          <a:blip r:embed="rId2"/>
          <a:srcRect l="52838" t="8073"/>
          <a:stretch>
            <a:fillRect/>
          </a:stretch>
        </p:blipFill>
        <p:spPr bwMode="auto">
          <a:xfrm>
            <a:off x="5394325" y="701675"/>
            <a:ext cx="3579813" cy="4994275"/>
          </a:xfrm>
          <a:prstGeom prst="rect">
            <a:avLst/>
          </a:prstGeom>
          <a:noFill/>
          <a:ln w="9525">
            <a:noFill/>
            <a:miter lim="800000"/>
            <a:headEnd/>
            <a:tailEnd/>
          </a:ln>
          <a:effectLst/>
        </p:spPr>
      </p:pic>
      <p:sp>
        <p:nvSpPr>
          <p:cNvPr id="4" name="Right Arrow 3"/>
          <p:cNvSpPr/>
          <p:nvPr/>
        </p:nvSpPr>
        <p:spPr>
          <a:xfrm>
            <a:off x="3200400" y="2895600"/>
            <a:ext cx="2057400" cy="5334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xfrm>
            <a:off x="457200" y="533400"/>
            <a:ext cx="8229600" cy="1143000"/>
          </a:xfrm>
        </p:spPr>
        <p:txBody>
          <a:bodyPr/>
          <a:lstStyle/>
          <a:p>
            <a:r>
              <a:rPr lang="en-US" smtClean="0">
                <a:latin typeface="Arial Black" pitchFamily="34" charset="0"/>
                <a:ea typeface="ヒラギノ角ゴ Pro W3" pitchFamily="-60" charset="-128"/>
                <a:cs typeface="Arial Black" pitchFamily="34" charset="0"/>
              </a:rPr>
              <a:t>Pericardium starts</a:t>
            </a:r>
          </a:p>
        </p:txBody>
      </p:sp>
      <p:pic>
        <p:nvPicPr>
          <p:cNvPr id="77827" name="Content Placeholder 9" descr="Screen Clipping"/>
          <p:cNvPicPr>
            <a:picLocks noGrp="1" noChangeAspect="1"/>
          </p:cNvPicPr>
          <p:nvPr>
            <p:ph sz="half" idx="1"/>
          </p:nvPr>
        </p:nvPicPr>
        <p:blipFill>
          <a:blip r:embed="rId3"/>
          <a:srcRect/>
          <a:stretch>
            <a:fillRect/>
          </a:stretch>
        </p:blipFill>
        <p:spPr>
          <a:xfrm>
            <a:off x="457200" y="2641600"/>
            <a:ext cx="4138613" cy="2395538"/>
          </a:xfrm>
        </p:spPr>
      </p:pic>
      <p:pic>
        <p:nvPicPr>
          <p:cNvPr id="77828" name="Content Placeholder 10" descr="Screen Clipping"/>
          <p:cNvPicPr>
            <a:picLocks noGrp="1" noChangeAspect="1"/>
          </p:cNvPicPr>
          <p:nvPr>
            <p:ph sz="half" idx="2"/>
          </p:nvPr>
        </p:nvPicPr>
        <p:blipFill>
          <a:blip r:embed="rId4"/>
          <a:srcRect/>
          <a:stretch>
            <a:fillRect/>
          </a:stretch>
        </p:blipFill>
        <p:spPr>
          <a:xfrm>
            <a:off x="4648200" y="2689225"/>
            <a:ext cx="4038600" cy="2347913"/>
          </a:xfrm>
        </p:spPr>
      </p:pic>
      <p:sp>
        <p:nvSpPr>
          <p:cNvPr id="77829" name="TextBox 17"/>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24" name="Straight Arrow Connector 23"/>
          <p:cNvCxnSpPr>
            <a:stCxn id="77829" idx="2"/>
          </p:cNvCxnSpPr>
          <p:nvPr/>
        </p:nvCxnSpPr>
        <p:spPr>
          <a:xfrm flipH="1">
            <a:off x="6680200" y="2349500"/>
            <a:ext cx="925513" cy="10795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7831" name="TextBox 31"/>
          <p:cNvSpPr txBox="1">
            <a:spLocks noChangeArrowheads="1"/>
          </p:cNvSpPr>
          <p:nvPr/>
        </p:nvSpPr>
        <p:spPr bwMode="auto">
          <a:xfrm>
            <a:off x="6705600" y="3810000"/>
            <a:ext cx="274638" cy="276225"/>
          </a:xfrm>
          <a:prstGeom prst="rect">
            <a:avLst/>
          </a:prstGeom>
          <a:noFill/>
          <a:ln w="9525">
            <a:noFill/>
            <a:miter lim="800000"/>
            <a:headEnd/>
            <a:tailEnd/>
          </a:ln>
        </p:spPr>
        <p:txBody>
          <a:bodyPr wrap="none">
            <a:spAutoFit/>
          </a:bodyPr>
          <a:lstStyle/>
          <a:p>
            <a:r>
              <a:rPr lang="en-US" sz="1200"/>
              <a:t>A</a:t>
            </a:r>
          </a:p>
        </p:txBody>
      </p:sp>
      <p:sp>
        <p:nvSpPr>
          <p:cNvPr id="77832" name="Rectangle 1"/>
          <p:cNvSpPr>
            <a:spLocks noChangeArrowheads="1"/>
          </p:cNvSpPr>
          <p:nvPr/>
        </p:nvSpPr>
        <p:spPr bwMode="auto">
          <a:xfrm>
            <a:off x="515938" y="5286375"/>
            <a:ext cx="8545512" cy="369888"/>
          </a:xfrm>
          <a:prstGeom prst="rect">
            <a:avLst/>
          </a:prstGeom>
          <a:noFill/>
          <a:ln w="9525">
            <a:noFill/>
            <a:miter lim="800000"/>
            <a:headEnd/>
            <a:tailEnd/>
          </a:ln>
        </p:spPr>
        <p:txBody>
          <a:bodyPr wrap="none">
            <a:spAutoFit/>
          </a:bodyPr>
          <a:lstStyle/>
          <a:p>
            <a:r>
              <a:rPr lang="en-US"/>
              <a:t>Pericardium starts at 1-2 slices (5-6 mm) above the superior end of the aortic arch</a:t>
            </a:r>
          </a:p>
        </p:txBody>
      </p:sp>
      <p:sp>
        <p:nvSpPr>
          <p:cNvPr id="5" name="Freeform 4"/>
          <p:cNvSpPr/>
          <p:nvPr/>
        </p:nvSpPr>
        <p:spPr>
          <a:xfrm>
            <a:off x="2133600" y="3276600"/>
            <a:ext cx="644525" cy="762000"/>
          </a:xfrm>
          <a:custGeom>
            <a:avLst/>
            <a:gdLst>
              <a:gd name="connsiteX0" fmla="*/ 485775 w 590550"/>
              <a:gd name="connsiteY0" fmla="*/ 762000 h 762000"/>
              <a:gd name="connsiteX1" fmla="*/ 442913 w 590550"/>
              <a:gd name="connsiteY1" fmla="*/ 719137 h 762000"/>
              <a:gd name="connsiteX2" fmla="*/ 381000 w 590550"/>
              <a:gd name="connsiteY2" fmla="*/ 514350 h 762000"/>
              <a:gd name="connsiteX3" fmla="*/ 352425 w 590550"/>
              <a:gd name="connsiteY3" fmla="*/ 485775 h 762000"/>
              <a:gd name="connsiteX4" fmla="*/ 276225 w 590550"/>
              <a:gd name="connsiteY4" fmla="*/ 438150 h 762000"/>
              <a:gd name="connsiteX5" fmla="*/ 123825 w 590550"/>
              <a:gd name="connsiteY5" fmla="*/ 366712 h 762000"/>
              <a:gd name="connsiteX6" fmla="*/ 80963 w 590550"/>
              <a:gd name="connsiteY6" fmla="*/ 338137 h 762000"/>
              <a:gd name="connsiteX7" fmla="*/ 19050 w 590550"/>
              <a:gd name="connsiteY7" fmla="*/ 276225 h 762000"/>
              <a:gd name="connsiteX8" fmla="*/ 0 w 590550"/>
              <a:gd name="connsiteY8" fmla="*/ 228600 h 762000"/>
              <a:gd name="connsiteX9" fmla="*/ 14288 w 590550"/>
              <a:gd name="connsiteY9" fmla="*/ 142875 h 762000"/>
              <a:gd name="connsiteX10" fmla="*/ 42863 w 590550"/>
              <a:gd name="connsiteY10" fmla="*/ 85725 h 762000"/>
              <a:gd name="connsiteX11" fmla="*/ 104775 w 590550"/>
              <a:gd name="connsiteY11" fmla="*/ 0 h 762000"/>
              <a:gd name="connsiteX12" fmla="*/ 104775 w 590550"/>
              <a:gd name="connsiteY12" fmla="*/ 0 h 762000"/>
              <a:gd name="connsiteX13" fmla="*/ 261938 w 590550"/>
              <a:gd name="connsiteY13" fmla="*/ 4762 h 762000"/>
              <a:gd name="connsiteX14" fmla="*/ 285750 w 590550"/>
              <a:gd name="connsiteY14" fmla="*/ 42862 h 762000"/>
              <a:gd name="connsiteX15" fmla="*/ 347663 w 590550"/>
              <a:gd name="connsiteY15" fmla="*/ 47625 h 762000"/>
              <a:gd name="connsiteX16" fmla="*/ 357188 w 590550"/>
              <a:gd name="connsiteY16" fmla="*/ 85725 h 762000"/>
              <a:gd name="connsiteX17" fmla="*/ 395288 w 590550"/>
              <a:gd name="connsiteY17" fmla="*/ 119062 h 762000"/>
              <a:gd name="connsiteX18" fmla="*/ 433388 w 590550"/>
              <a:gd name="connsiteY18" fmla="*/ 152400 h 762000"/>
              <a:gd name="connsiteX19" fmla="*/ 500063 w 590550"/>
              <a:gd name="connsiteY19" fmla="*/ 280987 h 762000"/>
              <a:gd name="connsiteX20" fmla="*/ 490538 w 590550"/>
              <a:gd name="connsiteY20" fmla="*/ 319087 h 762000"/>
              <a:gd name="connsiteX21" fmla="*/ 490538 w 590550"/>
              <a:gd name="connsiteY21" fmla="*/ 366712 h 762000"/>
              <a:gd name="connsiteX22" fmla="*/ 514350 w 590550"/>
              <a:gd name="connsiteY22" fmla="*/ 395287 h 762000"/>
              <a:gd name="connsiteX23" fmla="*/ 514350 w 590550"/>
              <a:gd name="connsiteY23" fmla="*/ 395287 h 762000"/>
              <a:gd name="connsiteX24" fmla="*/ 547688 w 590550"/>
              <a:gd name="connsiteY24" fmla="*/ 452437 h 762000"/>
              <a:gd name="connsiteX25" fmla="*/ 547688 w 590550"/>
              <a:gd name="connsiteY25" fmla="*/ 452437 h 762000"/>
              <a:gd name="connsiteX26" fmla="*/ 566738 w 590550"/>
              <a:gd name="connsiteY26" fmla="*/ 519112 h 762000"/>
              <a:gd name="connsiteX27" fmla="*/ 566738 w 590550"/>
              <a:gd name="connsiteY27" fmla="*/ 519112 h 762000"/>
              <a:gd name="connsiteX28" fmla="*/ 585788 w 590550"/>
              <a:gd name="connsiteY28" fmla="*/ 604837 h 762000"/>
              <a:gd name="connsiteX29" fmla="*/ 590550 w 590550"/>
              <a:gd name="connsiteY29" fmla="*/ 647700 h 762000"/>
              <a:gd name="connsiteX30" fmla="*/ 585788 w 590550"/>
              <a:gd name="connsiteY30" fmla="*/ 709612 h 762000"/>
              <a:gd name="connsiteX31" fmla="*/ 547688 w 590550"/>
              <a:gd name="connsiteY31" fmla="*/ 733425 h 762000"/>
              <a:gd name="connsiteX32" fmla="*/ 485775 w 590550"/>
              <a:gd name="connsiteY32"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0550" h="762000">
                <a:moveTo>
                  <a:pt x="485775" y="762000"/>
                </a:moveTo>
                <a:lnTo>
                  <a:pt x="442913" y="719137"/>
                </a:lnTo>
                <a:lnTo>
                  <a:pt x="381000" y="514350"/>
                </a:lnTo>
                <a:lnTo>
                  <a:pt x="352425" y="485775"/>
                </a:lnTo>
                <a:lnTo>
                  <a:pt x="276225" y="438150"/>
                </a:lnTo>
                <a:lnTo>
                  <a:pt x="123825" y="366712"/>
                </a:lnTo>
                <a:lnTo>
                  <a:pt x="80963" y="338137"/>
                </a:lnTo>
                <a:lnTo>
                  <a:pt x="19050" y="276225"/>
                </a:lnTo>
                <a:lnTo>
                  <a:pt x="0" y="228600"/>
                </a:lnTo>
                <a:lnTo>
                  <a:pt x="14288" y="142875"/>
                </a:lnTo>
                <a:lnTo>
                  <a:pt x="42863" y="85725"/>
                </a:lnTo>
                <a:lnTo>
                  <a:pt x="104775" y="0"/>
                </a:lnTo>
                <a:lnTo>
                  <a:pt x="104775" y="0"/>
                </a:lnTo>
                <a:lnTo>
                  <a:pt x="261938" y="4762"/>
                </a:lnTo>
                <a:lnTo>
                  <a:pt x="285750" y="42862"/>
                </a:lnTo>
                <a:lnTo>
                  <a:pt x="347663" y="47625"/>
                </a:lnTo>
                <a:lnTo>
                  <a:pt x="357188" y="85725"/>
                </a:lnTo>
                <a:lnTo>
                  <a:pt x="395288" y="119062"/>
                </a:lnTo>
                <a:lnTo>
                  <a:pt x="433388" y="152400"/>
                </a:lnTo>
                <a:lnTo>
                  <a:pt x="500063" y="280987"/>
                </a:lnTo>
                <a:lnTo>
                  <a:pt x="490538" y="319087"/>
                </a:lnTo>
                <a:lnTo>
                  <a:pt x="490538" y="366712"/>
                </a:lnTo>
                <a:lnTo>
                  <a:pt x="514350" y="395287"/>
                </a:lnTo>
                <a:lnTo>
                  <a:pt x="514350" y="395287"/>
                </a:lnTo>
                <a:lnTo>
                  <a:pt x="547688" y="452437"/>
                </a:lnTo>
                <a:lnTo>
                  <a:pt x="547688" y="452437"/>
                </a:lnTo>
                <a:lnTo>
                  <a:pt x="566738" y="519112"/>
                </a:lnTo>
                <a:lnTo>
                  <a:pt x="566738" y="519112"/>
                </a:lnTo>
                <a:lnTo>
                  <a:pt x="585788" y="604837"/>
                </a:lnTo>
                <a:lnTo>
                  <a:pt x="590550" y="647700"/>
                </a:lnTo>
                <a:lnTo>
                  <a:pt x="585788" y="709612"/>
                </a:lnTo>
                <a:lnTo>
                  <a:pt x="547688" y="733425"/>
                </a:lnTo>
                <a:lnTo>
                  <a:pt x="485775" y="762000"/>
                </a:lnTo>
                <a:close/>
              </a:path>
            </a:pathLst>
          </a:cu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 name="Straight Arrow Connector 10"/>
          <p:cNvCxnSpPr/>
          <p:nvPr/>
        </p:nvCxnSpPr>
        <p:spPr>
          <a:xfrm flipH="1">
            <a:off x="2514600" y="2586038"/>
            <a:ext cx="838200" cy="77946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7835" name="TextBox 11"/>
          <p:cNvSpPr txBox="1">
            <a:spLocks noChangeArrowheads="1"/>
          </p:cNvSpPr>
          <p:nvPr/>
        </p:nvSpPr>
        <p:spPr bwMode="auto">
          <a:xfrm>
            <a:off x="2778125" y="2244725"/>
            <a:ext cx="1311275" cy="368300"/>
          </a:xfrm>
          <a:prstGeom prst="rect">
            <a:avLst/>
          </a:prstGeom>
          <a:noFill/>
          <a:ln w="9525">
            <a:noFill/>
            <a:miter lim="800000"/>
            <a:headEnd/>
            <a:tailEnd/>
          </a:ln>
        </p:spPr>
        <p:txBody>
          <a:bodyPr wrap="none">
            <a:spAutoFit/>
          </a:bodyPr>
          <a:lstStyle/>
          <a:p>
            <a:r>
              <a:rPr lang="en-US"/>
              <a:t>Pericardium</a:t>
            </a:r>
          </a:p>
        </p:txBody>
      </p:sp>
      <p:cxnSp>
        <p:nvCxnSpPr>
          <p:cNvPr id="14" name="Straight Arrow Connector 13"/>
          <p:cNvCxnSpPr/>
          <p:nvPr/>
        </p:nvCxnSpPr>
        <p:spPr>
          <a:xfrm>
            <a:off x="2209800" y="2163763"/>
            <a:ext cx="0" cy="1189037"/>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77837" name="Rectangle 7"/>
          <p:cNvSpPr>
            <a:spLocks noChangeArrowheads="1"/>
          </p:cNvSpPr>
          <p:nvPr/>
        </p:nvSpPr>
        <p:spPr bwMode="auto">
          <a:xfrm>
            <a:off x="1054100" y="1795463"/>
            <a:ext cx="2300288" cy="368300"/>
          </a:xfrm>
          <a:prstGeom prst="rect">
            <a:avLst/>
          </a:prstGeom>
          <a:noFill/>
          <a:ln w="9525">
            <a:noFill/>
            <a:miter lim="800000"/>
            <a:headEnd/>
            <a:tailEnd/>
          </a:ln>
        </p:spPr>
        <p:txBody>
          <a:bodyPr wrap="none">
            <a:spAutoFit/>
          </a:bodyPr>
          <a:lstStyle/>
          <a:p>
            <a:r>
              <a:rPr lang="en-US"/>
              <a:t>Brachiocephalic vein</a:t>
            </a:r>
          </a:p>
        </p:txBody>
      </p:sp>
      <p:sp>
        <p:nvSpPr>
          <p:cNvPr id="10" name="Freeform 9"/>
          <p:cNvSpPr/>
          <p:nvPr/>
        </p:nvSpPr>
        <p:spPr>
          <a:xfrm>
            <a:off x="2143125" y="3338513"/>
            <a:ext cx="314325" cy="276225"/>
          </a:xfrm>
          <a:custGeom>
            <a:avLst/>
            <a:gdLst>
              <a:gd name="connsiteX0" fmla="*/ 0 w 314325"/>
              <a:gd name="connsiteY0" fmla="*/ 166687 h 276225"/>
              <a:gd name="connsiteX1" fmla="*/ 14288 w 314325"/>
              <a:gd name="connsiteY1" fmla="*/ 104775 h 276225"/>
              <a:gd name="connsiteX2" fmla="*/ 14288 w 314325"/>
              <a:gd name="connsiteY2" fmla="*/ 80962 h 276225"/>
              <a:gd name="connsiteX3" fmla="*/ 28575 w 314325"/>
              <a:gd name="connsiteY3" fmla="*/ 80962 h 276225"/>
              <a:gd name="connsiteX4" fmla="*/ 28575 w 314325"/>
              <a:gd name="connsiteY4" fmla="*/ 52387 h 276225"/>
              <a:gd name="connsiteX5" fmla="*/ 109538 w 314325"/>
              <a:gd name="connsiteY5" fmla="*/ 0 h 276225"/>
              <a:gd name="connsiteX6" fmla="*/ 109538 w 314325"/>
              <a:gd name="connsiteY6" fmla="*/ 0 h 276225"/>
              <a:gd name="connsiteX7" fmla="*/ 152400 w 314325"/>
              <a:gd name="connsiteY7" fmla="*/ 0 h 276225"/>
              <a:gd name="connsiteX8" fmla="*/ 152400 w 314325"/>
              <a:gd name="connsiteY8" fmla="*/ 0 h 276225"/>
              <a:gd name="connsiteX9" fmla="*/ 233363 w 314325"/>
              <a:gd name="connsiteY9" fmla="*/ 28575 h 276225"/>
              <a:gd name="connsiteX10" fmla="*/ 233363 w 314325"/>
              <a:gd name="connsiteY10" fmla="*/ 28575 h 276225"/>
              <a:gd name="connsiteX11" fmla="*/ 266700 w 314325"/>
              <a:gd name="connsiteY11" fmla="*/ 57150 h 276225"/>
              <a:gd name="connsiteX12" fmla="*/ 295275 w 314325"/>
              <a:gd name="connsiteY12" fmla="*/ 90487 h 276225"/>
              <a:gd name="connsiteX13" fmla="*/ 304800 w 314325"/>
              <a:gd name="connsiteY13" fmla="*/ 128587 h 276225"/>
              <a:gd name="connsiteX14" fmla="*/ 304800 w 314325"/>
              <a:gd name="connsiteY14" fmla="*/ 128587 h 276225"/>
              <a:gd name="connsiteX15" fmla="*/ 314325 w 314325"/>
              <a:gd name="connsiteY15" fmla="*/ 190500 h 276225"/>
              <a:gd name="connsiteX16" fmla="*/ 304800 w 314325"/>
              <a:gd name="connsiteY16" fmla="*/ 195262 h 276225"/>
              <a:gd name="connsiteX17" fmla="*/ 247650 w 314325"/>
              <a:gd name="connsiteY17" fmla="*/ 200025 h 276225"/>
              <a:gd name="connsiteX18" fmla="*/ 180975 w 314325"/>
              <a:gd name="connsiteY18" fmla="*/ 185737 h 276225"/>
              <a:gd name="connsiteX19" fmla="*/ 138113 w 314325"/>
              <a:gd name="connsiteY19" fmla="*/ 195262 h 276225"/>
              <a:gd name="connsiteX20" fmla="*/ 119063 w 314325"/>
              <a:gd name="connsiteY20" fmla="*/ 195262 h 276225"/>
              <a:gd name="connsiteX21" fmla="*/ 104775 w 314325"/>
              <a:gd name="connsiteY21" fmla="*/ 200025 h 276225"/>
              <a:gd name="connsiteX22" fmla="*/ 104775 w 314325"/>
              <a:gd name="connsiteY22" fmla="*/ 228600 h 276225"/>
              <a:gd name="connsiteX23" fmla="*/ 109538 w 314325"/>
              <a:gd name="connsiteY23" fmla="*/ 247650 h 276225"/>
              <a:gd name="connsiteX24" fmla="*/ 109538 w 314325"/>
              <a:gd name="connsiteY24" fmla="*/ 247650 h 276225"/>
              <a:gd name="connsiteX25" fmla="*/ 114300 w 314325"/>
              <a:gd name="connsiteY25" fmla="*/ 276225 h 276225"/>
              <a:gd name="connsiteX26" fmla="*/ 114300 w 314325"/>
              <a:gd name="connsiteY26" fmla="*/ 276225 h 276225"/>
              <a:gd name="connsiteX27" fmla="*/ 80963 w 314325"/>
              <a:gd name="connsiteY27" fmla="*/ 252412 h 276225"/>
              <a:gd name="connsiteX28" fmla="*/ 42863 w 314325"/>
              <a:gd name="connsiteY28" fmla="*/ 252412 h 276225"/>
              <a:gd name="connsiteX29" fmla="*/ 0 w 314325"/>
              <a:gd name="connsiteY29" fmla="*/ 16668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325" h="276225">
                <a:moveTo>
                  <a:pt x="0" y="166687"/>
                </a:moveTo>
                <a:lnTo>
                  <a:pt x="14288" y="104775"/>
                </a:lnTo>
                <a:lnTo>
                  <a:pt x="14288" y="80962"/>
                </a:lnTo>
                <a:lnTo>
                  <a:pt x="28575" y="80962"/>
                </a:lnTo>
                <a:lnTo>
                  <a:pt x="28575" y="52387"/>
                </a:lnTo>
                <a:lnTo>
                  <a:pt x="109538" y="0"/>
                </a:lnTo>
                <a:lnTo>
                  <a:pt x="109538" y="0"/>
                </a:lnTo>
                <a:lnTo>
                  <a:pt x="152400" y="0"/>
                </a:lnTo>
                <a:lnTo>
                  <a:pt x="152400" y="0"/>
                </a:lnTo>
                <a:lnTo>
                  <a:pt x="233363" y="28575"/>
                </a:lnTo>
                <a:lnTo>
                  <a:pt x="233363" y="28575"/>
                </a:lnTo>
                <a:lnTo>
                  <a:pt x="266700" y="57150"/>
                </a:lnTo>
                <a:lnTo>
                  <a:pt x="295275" y="90487"/>
                </a:lnTo>
                <a:lnTo>
                  <a:pt x="304800" y="128587"/>
                </a:lnTo>
                <a:lnTo>
                  <a:pt x="304800" y="128587"/>
                </a:lnTo>
                <a:lnTo>
                  <a:pt x="314325" y="190500"/>
                </a:lnTo>
                <a:lnTo>
                  <a:pt x="304800" y="195262"/>
                </a:lnTo>
                <a:lnTo>
                  <a:pt x="247650" y="200025"/>
                </a:lnTo>
                <a:lnTo>
                  <a:pt x="180975" y="185737"/>
                </a:lnTo>
                <a:lnTo>
                  <a:pt x="138113" y="195262"/>
                </a:lnTo>
                <a:lnTo>
                  <a:pt x="119063" y="195262"/>
                </a:lnTo>
                <a:lnTo>
                  <a:pt x="104775" y="200025"/>
                </a:lnTo>
                <a:lnTo>
                  <a:pt x="104775" y="228600"/>
                </a:lnTo>
                <a:lnTo>
                  <a:pt x="109538" y="247650"/>
                </a:lnTo>
                <a:lnTo>
                  <a:pt x="109538" y="247650"/>
                </a:lnTo>
                <a:lnTo>
                  <a:pt x="114300" y="276225"/>
                </a:lnTo>
                <a:lnTo>
                  <a:pt x="114300" y="276225"/>
                </a:lnTo>
                <a:lnTo>
                  <a:pt x="80963" y="252412"/>
                </a:lnTo>
                <a:lnTo>
                  <a:pt x="42863" y="252412"/>
                </a:lnTo>
                <a:lnTo>
                  <a:pt x="0" y="166687"/>
                </a:lnTo>
                <a:close/>
              </a:path>
            </a:pathLst>
          </a:custGeom>
          <a:noFill/>
          <a:ln w="19050">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9" name="Straight Arrow Connector 18"/>
          <p:cNvCxnSpPr/>
          <p:nvPr/>
        </p:nvCxnSpPr>
        <p:spPr>
          <a:xfrm>
            <a:off x="1054100" y="2514600"/>
            <a:ext cx="1274763" cy="10493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590800" y="2349500"/>
            <a:ext cx="1981200" cy="12652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705100" y="3886200"/>
            <a:ext cx="266700" cy="1809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7842" name="Rectangle 22"/>
          <p:cNvSpPr>
            <a:spLocks noChangeArrowheads="1"/>
          </p:cNvSpPr>
          <p:nvPr/>
        </p:nvSpPr>
        <p:spPr bwMode="auto">
          <a:xfrm>
            <a:off x="4191000" y="1979613"/>
            <a:ext cx="1979613" cy="368300"/>
          </a:xfrm>
          <a:prstGeom prst="rect">
            <a:avLst/>
          </a:prstGeom>
          <a:noFill/>
          <a:ln w="9525">
            <a:noFill/>
            <a:miter lim="800000"/>
            <a:headEnd/>
            <a:tailEnd/>
          </a:ln>
        </p:spPr>
        <p:txBody>
          <a:bodyPr wrap="none">
            <a:spAutoFit/>
          </a:bodyPr>
          <a:lstStyle/>
          <a:p>
            <a:r>
              <a:rPr lang="en-US"/>
              <a:t>Left carotid artery</a:t>
            </a:r>
          </a:p>
        </p:txBody>
      </p:sp>
      <p:sp>
        <p:nvSpPr>
          <p:cNvPr id="77843" name="Rectangle 32"/>
          <p:cNvSpPr>
            <a:spLocks noChangeArrowheads="1"/>
          </p:cNvSpPr>
          <p:nvPr/>
        </p:nvSpPr>
        <p:spPr bwMode="auto">
          <a:xfrm>
            <a:off x="50800" y="2163763"/>
            <a:ext cx="1966913" cy="369887"/>
          </a:xfrm>
          <a:prstGeom prst="rect">
            <a:avLst/>
          </a:prstGeom>
          <a:noFill/>
          <a:ln w="9525">
            <a:noFill/>
            <a:miter lim="800000"/>
            <a:headEnd/>
            <a:tailEnd/>
          </a:ln>
        </p:spPr>
        <p:txBody>
          <a:bodyPr wrap="none">
            <a:spAutoFit/>
          </a:bodyPr>
          <a:lstStyle/>
          <a:p>
            <a:r>
              <a:rPr lang="en-US"/>
              <a:t>Innominate artery</a:t>
            </a:r>
          </a:p>
        </p:txBody>
      </p:sp>
      <p:sp>
        <p:nvSpPr>
          <p:cNvPr id="77844" name="Rectangle 41"/>
          <p:cNvSpPr>
            <a:spLocks noChangeArrowheads="1"/>
          </p:cNvSpPr>
          <p:nvPr/>
        </p:nvSpPr>
        <p:spPr bwMode="auto">
          <a:xfrm>
            <a:off x="2693988" y="3948113"/>
            <a:ext cx="1333500" cy="584200"/>
          </a:xfrm>
          <a:prstGeom prst="rect">
            <a:avLst/>
          </a:prstGeom>
          <a:noFill/>
          <a:ln w="9525">
            <a:noFill/>
            <a:miter lim="800000"/>
            <a:headEnd/>
            <a:tailEnd/>
          </a:ln>
        </p:spPr>
        <p:txBody>
          <a:bodyPr>
            <a:spAutoFit/>
          </a:bodyPr>
          <a:lstStyle/>
          <a:p>
            <a:r>
              <a:rPr lang="en-US" sz="1600">
                <a:solidFill>
                  <a:schemeClr val="bg1"/>
                </a:solidFill>
              </a:rPr>
              <a:t>Subclavian </a:t>
            </a:r>
          </a:p>
          <a:p>
            <a:r>
              <a:rPr lang="en-US" sz="1600">
                <a:solidFill>
                  <a:schemeClr val="bg1"/>
                </a:solidFill>
              </a:rPr>
              <a:t>artery</a:t>
            </a:r>
          </a:p>
        </p:txBody>
      </p:sp>
      <p:cxnSp>
        <p:nvCxnSpPr>
          <p:cNvPr id="47" name="Straight Arrow Connector 46"/>
          <p:cNvCxnSpPr/>
          <p:nvPr/>
        </p:nvCxnSpPr>
        <p:spPr>
          <a:xfrm>
            <a:off x="5816600" y="2347913"/>
            <a:ext cx="889000" cy="13096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continues…</a:t>
            </a:r>
          </a:p>
        </p:txBody>
      </p:sp>
      <p:pic>
        <p:nvPicPr>
          <p:cNvPr id="78851" name="Content Placeholder 8" descr="Screen Clipping"/>
          <p:cNvPicPr>
            <a:picLocks noGrp="1" noChangeAspect="1"/>
          </p:cNvPicPr>
          <p:nvPr>
            <p:ph sz="half" idx="1"/>
          </p:nvPr>
        </p:nvPicPr>
        <p:blipFill>
          <a:blip r:embed="rId2"/>
          <a:srcRect/>
          <a:stretch>
            <a:fillRect/>
          </a:stretch>
        </p:blipFill>
        <p:spPr>
          <a:xfrm>
            <a:off x="457200" y="2684463"/>
            <a:ext cx="4038600" cy="2357437"/>
          </a:xfrm>
        </p:spPr>
      </p:pic>
      <p:pic>
        <p:nvPicPr>
          <p:cNvPr id="78852" name="Content Placeholder 9" descr="Screen Clipping"/>
          <p:cNvPicPr>
            <a:picLocks noGrp="1" noChangeAspect="1"/>
          </p:cNvPicPr>
          <p:nvPr>
            <p:ph sz="half" idx="2"/>
          </p:nvPr>
        </p:nvPicPr>
        <p:blipFill>
          <a:blip r:embed="rId3"/>
          <a:srcRect/>
          <a:stretch>
            <a:fillRect/>
          </a:stretch>
        </p:blipFill>
        <p:spPr>
          <a:xfrm>
            <a:off x="4648200" y="2678113"/>
            <a:ext cx="4038600" cy="2370137"/>
          </a:xfrm>
        </p:spPr>
      </p:pic>
      <p:sp>
        <p:nvSpPr>
          <p:cNvPr id="78853" name="TextBox 11"/>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4" name="Straight Arrow Connector 13"/>
          <p:cNvCxnSpPr/>
          <p:nvPr/>
        </p:nvCxnSpPr>
        <p:spPr>
          <a:xfrm flipH="1">
            <a:off x="6591300" y="2349500"/>
            <a:ext cx="533400" cy="10033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8855" name="TextBox 18"/>
          <p:cNvSpPr txBox="1">
            <a:spLocks noChangeArrowheads="1"/>
          </p:cNvSpPr>
          <p:nvPr/>
        </p:nvSpPr>
        <p:spPr bwMode="auto">
          <a:xfrm>
            <a:off x="2720975"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20" name="Straight Arrow Connector 19"/>
          <p:cNvCxnSpPr/>
          <p:nvPr/>
        </p:nvCxnSpPr>
        <p:spPr>
          <a:xfrm flipH="1">
            <a:off x="2362200" y="2351088"/>
            <a:ext cx="533400" cy="10033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8857" name="TextBox 20"/>
          <p:cNvSpPr txBox="1">
            <a:spLocks noChangeArrowheads="1"/>
          </p:cNvSpPr>
          <p:nvPr/>
        </p:nvSpPr>
        <p:spPr bwMode="auto">
          <a:xfrm rot="3472171">
            <a:off x="2203451" y="3754437"/>
            <a:ext cx="766762" cy="246063"/>
          </a:xfrm>
          <a:prstGeom prst="rect">
            <a:avLst/>
          </a:prstGeom>
          <a:noFill/>
          <a:ln w="9525">
            <a:noFill/>
            <a:miter lim="800000"/>
            <a:headEnd/>
            <a:tailEnd/>
          </a:ln>
        </p:spPr>
        <p:txBody>
          <a:bodyPr wrap="none">
            <a:spAutoFit/>
          </a:bodyPr>
          <a:lstStyle/>
          <a:p>
            <a:r>
              <a:rPr lang="en-US" sz="1000"/>
              <a:t>Aortic Arch</a:t>
            </a:r>
          </a:p>
        </p:txBody>
      </p:sp>
      <p:sp>
        <p:nvSpPr>
          <p:cNvPr id="78858" name="TextBox 27"/>
          <p:cNvSpPr txBox="1">
            <a:spLocks noChangeArrowheads="1"/>
          </p:cNvSpPr>
          <p:nvPr/>
        </p:nvSpPr>
        <p:spPr bwMode="auto">
          <a:xfrm rot="3472171">
            <a:off x="6386513" y="3754438"/>
            <a:ext cx="766762" cy="246062"/>
          </a:xfrm>
          <a:prstGeom prst="rect">
            <a:avLst/>
          </a:prstGeom>
          <a:noFill/>
          <a:ln w="9525">
            <a:noFill/>
            <a:miter lim="800000"/>
            <a:headEnd/>
            <a:tailEnd/>
          </a:ln>
        </p:spPr>
        <p:txBody>
          <a:bodyPr wrap="none">
            <a:spAutoFit/>
          </a:bodyPr>
          <a:lstStyle/>
          <a:p>
            <a:r>
              <a:rPr lang="en-US" sz="1000"/>
              <a:t>Aortic Arch</a:t>
            </a:r>
          </a:p>
        </p:txBody>
      </p:sp>
      <p:cxnSp>
        <p:nvCxnSpPr>
          <p:cNvPr id="13" name="Straight Arrow Connector 12"/>
          <p:cNvCxnSpPr/>
          <p:nvPr/>
        </p:nvCxnSpPr>
        <p:spPr>
          <a:xfrm>
            <a:off x="1600200" y="2286000"/>
            <a:ext cx="566738" cy="1154113"/>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56288" y="2332038"/>
            <a:ext cx="566737" cy="11557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78861" name="Rectangle 2"/>
          <p:cNvSpPr>
            <a:spLocks noChangeArrowheads="1"/>
          </p:cNvSpPr>
          <p:nvPr/>
        </p:nvSpPr>
        <p:spPr bwMode="auto">
          <a:xfrm>
            <a:off x="1228725" y="1916113"/>
            <a:ext cx="541338" cy="369887"/>
          </a:xfrm>
          <a:prstGeom prst="rect">
            <a:avLst/>
          </a:prstGeom>
          <a:noFill/>
          <a:ln w="9525">
            <a:noFill/>
            <a:miter lim="800000"/>
            <a:headEnd/>
            <a:tailEnd/>
          </a:ln>
        </p:spPr>
        <p:txBody>
          <a:bodyPr wrap="none">
            <a:spAutoFit/>
          </a:bodyPr>
          <a:lstStyle/>
          <a:p>
            <a:r>
              <a:rPr lang="en-US"/>
              <a:t>SVC</a:t>
            </a:r>
          </a:p>
        </p:txBody>
      </p:sp>
      <p:sp>
        <p:nvSpPr>
          <p:cNvPr id="78862" name="Rectangle 15"/>
          <p:cNvSpPr>
            <a:spLocks noChangeArrowheads="1"/>
          </p:cNvSpPr>
          <p:nvPr/>
        </p:nvSpPr>
        <p:spPr bwMode="auto">
          <a:xfrm>
            <a:off x="5597525" y="1930400"/>
            <a:ext cx="542925" cy="369888"/>
          </a:xfrm>
          <a:prstGeom prst="rect">
            <a:avLst/>
          </a:prstGeom>
          <a:noFill/>
          <a:ln w="9525">
            <a:noFill/>
            <a:miter lim="800000"/>
            <a:headEnd/>
            <a:tailEnd/>
          </a:ln>
        </p:spPr>
        <p:txBody>
          <a:bodyPr wrap="none">
            <a:spAutoFit/>
          </a:bodyPr>
          <a:lstStyle/>
          <a:p>
            <a:r>
              <a:rPr lang="en-US"/>
              <a:t>SVC</a:t>
            </a:r>
          </a:p>
        </p:txBody>
      </p:sp>
      <p:sp>
        <p:nvSpPr>
          <p:cNvPr id="78863" name="Rectangle 3"/>
          <p:cNvSpPr>
            <a:spLocks noChangeArrowheads="1"/>
          </p:cNvSpPr>
          <p:nvPr/>
        </p:nvSpPr>
        <p:spPr bwMode="auto">
          <a:xfrm>
            <a:off x="2895600" y="5181600"/>
            <a:ext cx="2743200" cy="369888"/>
          </a:xfrm>
          <a:prstGeom prst="rect">
            <a:avLst/>
          </a:prstGeom>
          <a:noFill/>
          <a:ln w="9525">
            <a:noFill/>
            <a:miter lim="800000"/>
            <a:headEnd/>
            <a:tailEnd/>
          </a:ln>
        </p:spPr>
        <p:txBody>
          <a:bodyPr wrap="none">
            <a:spAutoFit/>
          </a:bodyPr>
          <a:lstStyle/>
          <a:p>
            <a:r>
              <a:rPr lang="en-US"/>
              <a:t>SVC=superior vena cava</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continues…</a:t>
            </a:r>
          </a:p>
        </p:txBody>
      </p:sp>
      <p:pic>
        <p:nvPicPr>
          <p:cNvPr id="79875" name="Content Placeholder 6" descr="Screen Clipping"/>
          <p:cNvPicPr>
            <a:picLocks noGrp="1" noChangeAspect="1"/>
          </p:cNvPicPr>
          <p:nvPr>
            <p:ph sz="half" idx="1"/>
          </p:nvPr>
        </p:nvPicPr>
        <p:blipFill>
          <a:blip r:embed="rId2"/>
          <a:srcRect/>
          <a:stretch>
            <a:fillRect/>
          </a:stretch>
        </p:blipFill>
        <p:spPr>
          <a:xfrm>
            <a:off x="457200" y="2676525"/>
            <a:ext cx="4038600" cy="2373313"/>
          </a:xfrm>
        </p:spPr>
      </p:pic>
      <p:pic>
        <p:nvPicPr>
          <p:cNvPr id="79876" name="Content Placeholder 7" descr="Screen Clipping"/>
          <p:cNvPicPr>
            <a:picLocks noGrp="1" noChangeAspect="1"/>
          </p:cNvPicPr>
          <p:nvPr>
            <p:ph sz="half" idx="2"/>
          </p:nvPr>
        </p:nvPicPr>
        <p:blipFill>
          <a:blip r:embed="rId3"/>
          <a:srcRect/>
          <a:stretch>
            <a:fillRect/>
          </a:stretch>
        </p:blipFill>
        <p:spPr>
          <a:xfrm>
            <a:off x="4648200" y="2686050"/>
            <a:ext cx="4038600" cy="2354263"/>
          </a:xfrm>
        </p:spPr>
      </p:pic>
      <p:sp>
        <p:nvSpPr>
          <p:cNvPr id="79877" name="TextBox 8"/>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0" name="Straight Arrow Connector 9"/>
          <p:cNvCxnSpPr/>
          <p:nvPr/>
        </p:nvCxnSpPr>
        <p:spPr>
          <a:xfrm flipH="1">
            <a:off x="6591300" y="2286000"/>
            <a:ext cx="533400" cy="10033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9879" name="TextBox 12"/>
          <p:cNvSpPr txBox="1">
            <a:spLocks noChangeArrowheads="1"/>
          </p:cNvSpPr>
          <p:nvPr/>
        </p:nvSpPr>
        <p:spPr bwMode="auto">
          <a:xfrm>
            <a:off x="2708275" y="1981200"/>
            <a:ext cx="1312863" cy="369888"/>
          </a:xfrm>
          <a:prstGeom prst="rect">
            <a:avLst/>
          </a:prstGeom>
          <a:noFill/>
          <a:ln w="9525">
            <a:noFill/>
            <a:miter lim="800000"/>
            <a:headEnd/>
            <a:tailEnd/>
          </a:ln>
        </p:spPr>
        <p:txBody>
          <a:bodyPr wrap="none">
            <a:spAutoFit/>
          </a:bodyPr>
          <a:lstStyle/>
          <a:p>
            <a:r>
              <a:rPr lang="en-US"/>
              <a:t>Pericardium</a:t>
            </a:r>
          </a:p>
        </p:txBody>
      </p:sp>
      <p:cxnSp>
        <p:nvCxnSpPr>
          <p:cNvPr id="14" name="Straight Arrow Connector 13"/>
          <p:cNvCxnSpPr/>
          <p:nvPr/>
        </p:nvCxnSpPr>
        <p:spPr>
          <a:xfrm flipH="1">
            <a:off x="2349500" y="2286000"/>
            <a:ext cx="533400" cy="10033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9881" name="TextBox 16"/>
          <p:cNvSpPr txBox="1">
            <a:spLocks noChangeArrowheads="1"/>
          </p:cNvSpPr>
          <p:nvPr/>
        </p:nvSpPr>
        <p:spPr bwMode="auto">
          <a:xfrm>
            <a:off x="1371600" y="1981200"/>
            <a:ext cx="541338" cy="369888"/>
          </a:xfrm>
          <a:prstGeom prst="rect">
            <a:avLst/>
          </a:prstGeom>
          <a:noFill/>
          <a:ln w="9525">
            <a:noFill/>
            <a:miter lim="800000"/>
            <a:headEnd/>
            <a:tailEnd/>
          </a:ln>
        </p:spPr>
        <p:txBody>
          <a:bodyPr wrap="none">
            <a:spAutoFit/>
          </a:bodyPr>
          <a:lstStyle/>
          <a:p>
            <a:r>
              <a:rPr lang="en-US"/>
              <a:t>SVC</a:t>
            </a:r>
          </a:p>
        </p:txBody>
      </p:sp>
      <p:cxnSp>
        <p:nvCxnSpPr>
          <p:cNvPr id="18" name="Straight Arrow Connector 17"/>
          <p:cNvCxnSpPr/>
          <p:nvPr/>
        </p:nvCxnSpPr>
        <p:spPr>
          <a:xfrm>
            <a:off x="1600200" y="2286000"/>
            <a:ext cx="566738" cy="1154113"/>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79883" name="TextBox 18"/>
          <p:cNvSpPr txBox="1">
            <a:spLocks noChangeArrowheads="1"/>
          </p:cNvSpPr>
          <p:nvPr/>
        </p:nvSpPr>
        <p:spPr bwMode="auto">
          <a:xfrm>
            <a:off x="5562600" y="1981200"/>
            <a:ext cx="541338" cy="369888"/>
          </a:xfrm>
          <a:prstGeom prst="rect">
            <a:avLst/>
          </a:prstGeom>
          <a:noFill/>
          <a:ln w="9525">
            <a:noFill/>
            <a:miter lim="800000"/>
            <a:headEnd/>
            <a:tailEnd/>
          </a:ln>
        </p:spPr>
        <p:txBody>
          <a:bodyPr wrap="none">
            <a:spAutoFit/>
          </a:bodyPr>
          <a:lstStyle/>
          <a:p>
            <a:r>
              <a:rPr lang="en-US"/>
              <a:t>SVC</a:t>
            </a:r>
          </a:p>
        </p:txBody>
      </p:sp>
      <p:cxnSp>
        <p:nvCxnSpPr>
          <p:cNvPr id="20" name="Straight Arrow Connector 19"/>
          <p:cNvCxnSpPr/>
          <p:nvPr/>
        </p:nvCxnSpPr>
        <p:spPr>
          <a:xfrm>
            <a:off x="5834063" y="2286000"/>
            <a:ext cx="566737" cy="1154113"/>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79885" name="TextBox 20"/>
          <p:cNvSpPr txBox="1">
            <a:spLocks noChangeArrowheads="1"/>
          </p:cNvSpPr>
          <p:nvPr/>
        </p:nvSpPr>
        <p:spPr bwMode="auto">
          <a:xfrm rot="3472171">
            <a:off x="2203451" y="3754437"/>
            <a:ext cx="766762" cy="246063"/>
          </a:xfrm>
          <a:prstGeom prst="rect">
            <a:avLst/>
          </a:prstGeom>
          <a:noFill/>
          <a:ln w="9525">
            <a:noFill/>
            <a:miter lim="800000"/>
            <a:headEnd/>
            <a:tailEnd/>
          </a:ln>
        </p:spPr>
        <p:txBody>
          <a:bodyPr wrap="none">
            <a:spAutoFit/>
          </a:bodyPr>
          <a:lstStyle/>
          <a:p>
            <a:r>
              <a:rPr lang="en-US" sz="1000"/>
              <a:t>Aortic Arch</a:t>
            </a:r>
          </a:p>
        </p:txBody>
      </p:sp>
      <p:sp>
        <p:nvSpPr>
          <p:cNvPr id="79886" name="TextBox 21"/>
          <p:cNvSpPr txBox="1">
            <a:spLocks noChangeArrowheads="1"/>
          </p:cNvSpPr>
          <p:nvPr/>
        </p:nvSpPr>
        <p:spPr bwMode="auto">
          <a:xfrm rot="3472171">
            <a:off x="6386513" y="3754438"/>
            <a:ext cx="766762" cy="246062"/>
          </a:xfrm>
          <a:prstGeom prst="rect">
            <a:avLst/>
          </a:prstGeom>
          <a:noFill/>
          <a:ln w="9525">
            <a:noFill/>
            <a:miter lim="800000"/>
            <a:headEnd/>
            <a:tailEnd/>
          </a:ln>
        </p:spPr>
        <p:txBody>
          <a:bodyPr wrap="none">
            <a:spAutoFit/>
          </a:bodyPr>
          <a:lstStyle/>
          <a:p>
            <a:r>
              <a:rPr lang="en-US" sz="1000"/>
              <a:t>Aortic Arch</a:t>
            </a:r>
          </a:p>
        </p:txBody>
      </p:sp>
      <p:sp>
        <p:nvSpPr>
          <p:cNvPr id="79887" name="Rectangle 2"/>
          <p:cNvSpPr>
            <a:spLocks noChangeArrowheads="1"/>
          </p:cNvSpPr>
          <p:nvPr/>
        </p:nvSpPr>
        <p:spPr bwMode="auto">
          <a:xfrm>
            <a:off x="2914650" y="5084763"/>
            <a:ext cx="2743200" cy="368300"/>
          </a:xfrm>
          <a:prstGeom prst="rect">
            <a:avLst/>
          </a:prstGeom>
          <a:noFill/>
          <a:ln w="9525">
            <a:noFill/>
            <a:miter lim="800000"/>
            <a:headEnd/>
            <a:tailEnd/>
          </a:ln>
        </p:spPr>
        <p:txBody>
          <a:bodyPr wrap="none">
            <a:spAutoFit/>
          </a:bodyPr>
          <a:lstStyle/>
          <a:p>
            <a:r>
              <a:rPr lang="en-US"/>
              <a:t>SVC=superior vena cava</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continues…</a:t>
            </a:r>
          </a:p>
        </p:txBody>
      </p:sp>
      <p:pic>
        <p:nvPicPr>
          <p:cNvPr id="80899" name="Content Placeholder 5" descr="Screen Clipping"/>
          <p:cNvPicPr>
            <a:picLocks noGrp="1" noChangeAspect="1"/>
          </p:cNvPicPr>
          <p:nvPr>
            <p:ph sz="half" idx="1"/>
          </p:nvPr>
        </p:nvPicPr>
        <p:blipFill>
          <a:blip r:embed="rId2"/>
          <a:srcRect/>
          <a:stretch>
            <a:fillRect/>
          </a:stretch>
        </p:blipFill>
        <p:spPr>
          <a:xfrm>
            <a:off x="457200" y="2673350"/>
            <a:ext cx="4038600" cy="2379663"/>
          </a:xfrm>
        </p:spPr>
      </p:pic>
      <p:pic>
        <p:nvPicPr>
          <p:cNvPr id="80900" name="Content Placeholder 6" descr="Screen Clipping"/>
          <p:cNvPicPr>
            <a:picLocks noGrp="1" noChangeAspect="1"/>
          </p:cNvPicPr>
          <p:nvPr>
            <p:ph sz="half" idx="2"/>
          </p:nvPr>
        </p:nvPicPr>
        <p:blipFill>
          <a:blip r:embed="rId3"/>
          <a:srcRect/>
          <a:stretch>
            <a:fillRect/>
          </a:stretch>
        </p:blipFill>
        <p:spPr>
          <a:xfrm>
            <a:off x="4648200" y="2662238"/>
            <a:ext cx="4038600" cy="2401887"/>
          </a:xfrm>
        </p:spPr>
      </p:pic>
      <p:sp>
        <p:nvSpPr>
          <p:cNvPr id="80901" name="TextBox 8"/>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1" name="Straight Arrow Connector 10"/>
          <p:cNvCxnSpPr/>
          <p:nvPr/>
        </p:nvCxnSpPr>
        <p:spPr>
          <a:xfrm flipH="1">
            <a:off x="6591300" y="2349500"/>
            <a:ext cx="533400" cy="100330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0903" name="TextBox 11"/>
          <p:cNvSpPr txBox="1">
            <a:spLocks noChangeArrowheads="1"/>
          </p:cNvSpPr>
          <p:nvPr/>
        </p:nvSpPr>
        <p:spPr bwMode="auto">
          <a:xfrm>
            <a:off x="6438900" y="3543300"/>
            <a:ext cx="363538" cy="277813"/>
          </a:xfrm>
          <a:prstGeom prst="rect">
            <a:avLst/>
          </a:prstGeom>
          <a:noFill/>
          <a:ln w="9525">
            <a:noFill/>
            <a:miter lim="800000"/>
            <a:headEnd/>
            <a:tailEnd/>
          </a:ln>
        </p:spPr>
        <p:txBody>
          <a:bodyPr wrap="none">
            <a:spAutoFit/>
          </a:bodyPr>
          <a:lstStyle/>
          <a:p>
            <a:r>
              <a:rPr lang="en-US" sz="1200"/>
              <a:t>AA</a:t>
            </a:r>
          </a:p>
        </p:txBody>
      </p:sp>
      <p:sp>
        <p:nvSpPr>
          <p:cNvPr id="80904" name="TextBox 13"/>
          <p:cNvSpPr txBox="1">
            <a:spLocks noChangeArrowheads="1"/>
          </p:cNvSpPr>
          <p:nvPr/>
        </p:nvSpPr>
        <p:spPr bwMode="auto">
          <a:xfrm>
            <a:off x="2717800" y="1979613"/>
            <a:ext cx="1312863" cy="369887"/>
          </a:xfrm>
          <a:prstGeom prst="rect">
            <a:avLst/>
          </a:prstGeom>
          <a:noFill/>
          <a:ln w="9525">
            <a:noFill/>
            <a:miter lim="800000"/>
            <a:headEnd/>
            <a:tailEnd/>
          </a:ln>
        </p:spPr>
        <p:txBody>
          <a:bodyPr wrap="none">
            <a:spAutoFit/>
          </a:bodyPr>
          <a:lstStyle/>
          <a:p>
            <a:r>
              <a:rPr lang="en-US"/>
              <a:t>Pericardium</a:t>
            </a:r>
          </a:p>
        </p:txBody>
      </p:sp>
      <p:cxnSp>
        <p:nvCxnSpPr>
          <p:cNvPr id="15" name="Straight Arrow Connector 14"/>
          <p:cNvCxnSpPr/>
          <p:nvPr/>
        </p:nvCxnSpPr>
        <p:spPr>
          <a:xfrm flipH="1">
            <a:off x="2359025" y="2349500"/>
            <a:ext cx="533400" cy="100330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0906" name="TextBox 17"/>
          <p:cNvSpPr txBox="1">
            <a:spLocks noChangeArrowheads="1"/>
          </p:cNvSpPr>
          <p:nvPr/>
        </p:nvSpPr>
        <p:spPr bwMode="auto">
          <a:xfrm>
            <a:off x="6743700" y="4067175"/>
            <a:ext cx="366713" cy="276225"/>
          </a:xfrm>
          <a:prstGeom prst="rect">
            <a:avLst/>
          </a:prstGeom>
          <a:noFill/>
          <a:ln w="9525">
            <a:noFill/>
            <a:miter lim="800000"/>
            <a:headEnd/>
            <a:tailEnd/>
          </a:ln>
        </p:spPr>
        <p:txBody>
          <a:bodyPr wrap="none">
            <a:spAutoFit/>
          </a:bodyPr>
          <a:lstStyle/>
          <a:p>
            <a:r>
              <a:rPr lang="en-US" sz="1200"/>
              <a:t>DA</a:t>
            </a:r>
          </a:p>
        </p:txBody>
      </p:sp>
      <p:sp>
        <p:nvSpPr>
          <p:cNvPr id="80907" name="TextBox 18"/>
          <p:cNvSpPr txBox="1">
            <a:spLocks noChangeArrowheads="1"/>
          </p:cNvSpPr>
          <p:nvPr/>
        </p:nvSpPr>
        <p:spPr bwMode="auto">
          <a:xfrm>
            <a:off x="1371600" y="1981200"/>
            <a:ext cx="541338" cy="369888"/>
          </a:xfrm>
          <a:prstGeom prst="rect">
            <a:avLst/>
          </a:prstGeom>
          <a:noFill/>
          <a:ln w="9525">
            <a:noFill/>
            <a:miter lim="800000"/>
            <a:headEnd/>
            <a:tailEnd/>
          </a:ln>
        </p:spPr>
        <p:txBody>
          <a:bodyPr wrap="none">
            <a:spAutoFit/>
          </a:bodyPr>
          <a:lstStyle/>
          <a:p>
            <a:r>
              <a:rPr lang="en-US"/>
              <a:t>SVC</a:t>
            </a:r>
          </a:p>
        </p:txBody>
      </p:sp>
      <p:cxnSp>
        <p:nvCxnSpPr>
          <p:cNvPr id="20" name="Straight Arrow Connector 19"/>
          <p:cNvCxnSpPr>
            <a:stCxn id="80907" idx="2"/>
          </p:cNvCxnSpPr>
          <p:nvPr/>
        </p:nvCxnSpPr>
        <p:spPr>
          <a:xfrm>
            <a:off x="1643063" y="2351088"/>
            <a:ext cx="566737" cy="1154112"/>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80909" name="TextBox 21"/>
          <p:cNvSpPr txBox="1">
            <a:spLocks noChangeArrowheads="1"/>
          </p:cNvSpPr>
          <p:nvPr/>
        </p:nvSpPr>
        <p:spPr bwMode="auto">
          <a:xfrm>
            <a:off x="5562600" y="1981200"/>
            <a:ext cx="541338" cy="369888"/>
          </a:xfrm>
          <a:prstGeom prst="rect">
            <a:avLst/>
          </a:prstGeom>
          <a:noFill/>
          <a:ln w="9525">
            <a:noFill/>
            <a:miter lim="800000"/>
            <a:headEnd/>
            <a:tailEnd/>
          </a:ln>
        </p:spPr>
        <p:txBody>
          <a:bodyPr wrap="none">
            <a:spAutoFit/>
          </a:bodyPr>
          <a:lstStyle/>
          <a:p>
            <a:r>
              <a:rPr lang="en-US"/>
              <a:t>SVC</a:t>
            </a:r>
          </a:p>
        </p:txBody>
      </p:sp>
      <p:cxnSp>
        <p:nvCxnSpPr>
          <p:cNvPr id="23" name="Straight Arrow Connector 22"/>
          <p:cNvCxnSpPr>
            <a:stCxn id="80909" idx="2"/>
          </p:cNvCxnSpPr>
          <p:nvPr/>
        </p:nvCxnSpPr>
        <p:spPr>
          <a:xfrm>
            <a:off x="5834063" y="2351088"/>
            <a:ext cx="566737" cy="1192212"/>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80911" name="TextBox 24"/>
          <p:cNvSpPr txBox="1">
            <a:spLocks noChangeArrowheads="1"/>
          </p:cNvSpPr>
          <p:nvPr/>
        </p:nvSpPr>
        <p:spPr bwMode="auto">
          <a:xfrm rot="3472171">
            <a:off x="2203451" y="3754437"/>
            <a:ext cx="766762" cy="246063"/>
          </a:xfrm>
          <a:prstGeom prst="rect">
            <a:avLst/>
          </a:prstGeom>
          <a:noFill/>
          <a:ln w="9525">
            <a:noFill/>
            <a:miter lim="800000"/>
            <a:headEnd/>
            <a:tailEnd/>
          </a:ln>
        </p:spPr>
        <p:txBody>
          <a:bodyPr wrap="none">
            <a:spAutoFit/>
          </a:bodyPr>
          <a:lstStyle/>
          <a:p>
            <a:r>
              <a:rPr lang="en-US" sz="1000"/>
              <a:t>Aortic Arch</a:t>
            </a:r>
          </a:p>
        </p:txBody>
      </p:sp>
      <p:sp>
        <p:nvSpPr>
          <p:cNvPr id="80912" name="Rectangle 2"/>
          <p:cNvSpPr>
            <a:spLocks noChangeArrowheads="1"/>
          </p:cNvSpPr>
          <p:nvPr/>
        </p:nvSpPr>
        <p:spPr bwMode="auto">
          <a:xfrm>
            <a:off x="3124200" y="5086350"/>
            <a:ext cx="2743200" cy="369888"/>
          </a:xfrm>
          <a:prstGeom prst="rect">
            <a:avLst/>
          </a:prstGeom>
          <a:noFill/>
          <a:ln w="9525">
            <a:noFill/>
            <a:miter lim="800000"/>
            <a:headEnd/>
            <a:tailEnd/>
          </a:ln>
        </p:spPr>
        <p:txBody>
          <a:bodyPr wrap="none">
            <a:spAutoFit/>
          </a:bodyPr>
          <a:lstStyle/>
          <a:p>
            <a:r>
              <a:rPr lang="en-US"/>
              <a:t>SVC=superior vena cava</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continues…</a:t>
            </a:r>
          </a:p>
        </p:txBody>
      </p:sp>
      <p:pic>
        <p:nvPicPr>
          <p:cNvPr id="81923" name="Content Placeholder 4" descr="Screen Clipping"/>
          <p:cNvPicPr>
            <a:picLocks noGrp="1" noChangeAspect="1"/>
          </p:cNvPicPr>
          <p:nvPr>
            <p:ph sz="half" idx="1"/>
          </p:nvPr>
        </p:nvPicPr>
        <p:blipFill>
          <a:blip r:embed="rId2"/>
          <a:srcRect/>
          <a:stretch>
            <a:fillRect/>
          </a:stretch>
        </p:blipFill>
        <p:spPr>
          <a:xfrm>
            <a:off x="457200" y="2647950"/>
            <a:ext cx="4038600" cy="2430463"/>
          </a:xfrm>
        </p:spPr>
      </p:pic>
      <p:pic>
        <p:nvPicPr>
          <p:cNvPr id="81924" name="Content Placeholder 5" descr="Screen Clipping"/>
          <p:cNvPicPr>
            <a:picLocks noGrp="1" noChangeAspect="1"/>
          </p:cNvPicPr>
          <p:nvPr>
            <p:ph sz="half" idx="2"/>
          </p:nvPr>
        </p:nvPicPr>
        <p:blipFill>
          <a:blip r:embed="rId3"/>
          <a:srcRect/>
          <a:stretch>
            <a:fillRect/>
          </a:stretch>
        </p:blipFill>
        <p:spPr>
          <a:xfrm>
            <a:off x="4648200" y="2668588"/>
            <a:ext cx="4038600" cy="2389187"/>
          </a:xfrm>
        </p:spPr>
      </p:pic>
      <p:sp>
        <p:nvSpPr>
          <p:cNvPr id="81925" name="TextBox 10"/>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2" name="Straight Arrow Connector 11"/>
          <p:cNvCxnSpPr/>
          <p:nvPr/>
        </p:nvCxnSpPr>
        <p:spPr>
          <a:xfrm flipH="1">
            <a:off x="6591300" y="2349500"/>
            <a:ext cx="533400" cy="100330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1927" name="TextBox 12"/>
          <p:cNvSpPr txBox="1">
            <a:spLocks noChangeArrowheads="1"/>
          </p:cNvSpPr>
          <p:nvPr/>
        </p:nvSpPr>
        <p:spPr bwMode="auto">
          <a:xfrm>
            <a:off x="6394450" y="3533775"/>
            <a:ext cx="363538" cy="276225"/>
          </a:xfrm>
          <a:prstGeom prst="rect">
            <a:avLst/>
          </a:prstGeom>
          <a:noFill/>
          <a:ln w="9525">
            <a:noFill/>
            <a:miter lim="800000"/>
            <a:headEnd/>
            <a:tailEnd/>
          </a:ln>
        </p:spPr>
        <p:txBody>
          <a:bodyPr wrap="none">
            <a:spAutoFit/>
          </a:bodyPr>
          <a:lstStyle/>
          <a:p>
            <a:r>
              <a:rPr lang="en-US" sz="1200"/>
              <a:t>AA</a:t>
            </a:r>
          </a:p>
        </p:txBody>
      </p:sp>
      <p:sp>
        <p:nvSpPr>
          <p:cNvPr id="81928" name="TextBox 13"/>
          <p:cNvSpPr txBox="1">
            <a:spLocks noChangeArrowheads="1"/>
          </p:cNvSpPr>
          <p:nvPr/>
        </p:nvSpPr>
        <p:spPr bwMode="auto">
          <a:xfrm>
            <a:off x="6775450" y="4143375"/>
            <a:ext cx="366713" cy="276225"/>
          </a:xfrm>
          <a:prstGeom prst="rect">
            <a:avLst/>
          </a:prstGeom>
          <a:noFill/>
          <a:ln w="9525">
            <a:noFill/>
            <a:miter lim="800000"/>
            <a:headEnd/>
            <a:tailEnd/>
          </a:ln>
        </p:spPr>
        <p:txBody>
          <a:bodyPr wrap="none">
            <a:spAutoFit/>
          </a:bodyPr>
          <a:lstStyle/>
          <a:p>
            <a:r>
              <a:rPr lang="en-US" sz="1200"/>
              <a:t>DA</a:t>
            </a:r>
          </a:p>
        </p:txBody>
      </p:sp>
      <p:sp>
        <p:nvSpPr>
          <p:cNvPr id="81929" name="TextBox 14"/>
          <p:cNvSpPr txBox="1">
            <a:spLocks noChangeArrowheads="1"/>
          </p:cNvSpPr>
          <p:nvPr/>
        </p:nvSpPr>
        <p:spPr bwMode="auto">
          <a:xfrm>
            <a:off x="2759075"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6" name="Straight Arrow Connector 15"/>
          <p:cNvCxnSpPr/>
          <p:nvPr/>
        </p:nvCxnSpPr>
        <p:spPr>
          <a:xfrm flipH="1">
            <a:off x="2400300" y="2351088"/>
            <a:ext cx="533400" cy="100330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1931" name="TextBox 16"/>
          <p:cNvSpPr txBox="1">
            <a:spLocks noChangeArrowheads="1"/>
          </p:cNvSpPr>
          <p:nvPr/>
        </p:nvSpPr>
        <p:spPr bwMode="auto">
          <a:xfrm>
            <a:off x="2209800" y="3521075"/>
            <a:ext cx="363538" cy="277813"/>
          </a:xfrm>
          <a:prstGeom prst="rect">
            <a:avLst/>
          </a:prstGeom>
          <a:noFill/>
          <a:ln w="9525">
            <a:noFill/>
            <a:miter lim="800000"/>
            <a:headEnd/>
            <a:tailEnd/>
          </a:ln>
        </p:spPr>
        <p:txBody>
          <a:bodyPr wrap="none">
            <a:spAutoFit/>
          </a:bodyPr>
          <a:lstStyle/>
          <a:p>
            <a:r>
              <a:rPr lang="en-US" sz="1200"/>
              <a:t>AA</a:t>
            </a:r>
          </a:p>
        </p:txBody>
      </p:sp>
      <p:sp>
        <p:nvSpPr>
          <p:cNvPr id="81932" name="TextBox 17"/>
          <p:cNvSpPr txBox="1">
            <a:spLocks noChangeArrowheads="1"/>
          </p:cNvSpPr>
          <p:nvPr/>
        </p:nvSpPr>
        <p:spPr bwMode="auto">
          <a:xfrm>
            <a:off x="2584450" y="4054475"/>
            <a:ext cx="366713" cy="277813"/>
          </a:xfrm>
          <a:prstGeom prst="rect">
            <a:avLst/>
          </a:prstGeom>
          <a:noFill/>
          <a:ln w="9525">
            <a:noFill/>
            <a:miter lim="800000"/>
            <a:headEnd/>
            <a:tailEnd/>
          </a:ln>
        </p:spPr>
        <p:txBody>
          <a:bodyPr wrap="none">
            <a:spAutoFit/>
          </a:bodyPr>
          <a:lstStyle/>
          <a:p>
            <a:r>
              <a:rPr lang="en-US" sz="1200"/>
              <a:t>DA</a:t>
            </a:r>
          </a:p>
        </p:txBody>
      </p:sp>
      <p:sp>
        <p:nvSpPr>
          <p:cNvPr id="81933" name="TextBox 18"/>
          <p:cNvSpPr txBox="1">
            <a:spLocks noChangeArrowheads="1"/>
          </p:cNvSpPr>
          <p:nvPr/>
        </p:nvSpPr>
        <p:spPr bwMode="auto">
          <a:xfrm>
            <a:off x="1371600" y="1981200"/>
            <a:ext cx="541338" cy="369888"/>
          </a:xfrm>
          <a:prstGeom prst="rect">
            <a:avLst/>
          </a:prstGeom>
          <a:noFill/>
          <a:ln w="9525">
            <a:noFill/>
            <a:miter lim="800000"/>
            <a:headEnd/>
            <a:tailEnd/>
          </a:ln>
        </p:spPr>
        <p:txBody>
          <a:bodyPr wrap="none">
            <a:spAutoFit/>
          </a:bodyPr>
          <a:lstStyle/>
          <a:p>
            <a:r>
              <a:rPr lang="en-US"/>
              <a:t>SVC</a:t>
            </a:r>
          </a:p>
        </p:txBody>
      </p:sp>
      <p:cxnSp>
        <p:nvCxnSpPr>
          <p:cNvPr id="20" name="Straight Arrow Connector 19"/>
          <p:cNvCxnSpPr>
            <a:stCxn id="81933" idx="2"/>
          </p:cNvCxnSpPr>
          <p:nvPr/>
        </p:nvCxnSpPr>
        <p:spPr>
          <a:xfrm>
            <a:off x="1643063" y="2351088"/>
            <a:ext cx="490537" cy="13081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81935" name="TextBox 20"/>
          <p:cNvSpPr txBox="1">
            <a:spLocks noChangeArrowheads="1"/>
          </p:cNvSpPr>
          <p:nvPr/>
        </p:nvSpPr>
        <p:spPr bwMode="auto">
          <a:xfrm>
            <a:off x="5562600" y="1981200"/>
            <a:ext cx="541338" cy="369888"/>
          </a:xfrm>
          <a:prstGeom prst="rect">
            <a:avLst/>
          </a:prstGeom>
          <a:noFill/>
          <a:ln w="9525">
            <a:noFill/>
            <a:miter lim="800000"/>
            <a:headEnd/>
            <a:tailEnd/>
          </a:ln>
        </p:spPr>
        <p:txBody>
          <a:bodyPr wrap="none">
            <a:spAutoFit/>
          </a:bodyPr>
          <a:lstStyle/>
          <a:p>
            <a:r>
              <a:rPr lang="en-US"/>
              <a:t>SVC</a:t>
            </a:r>
          </a:p>
        </p:txBody>
      </p:sp>
      <p:cxnSp>
        <p:nvCxnSpPr>
          <p:cNvPr id="22" name="Straight Arrow Connector 21"/>
          <p:cNvCxnSpPr>
            <a:stCxn id="81935" idx="2"/>
          </p:cNvCxnSpPr>
          <p:nvPr/>
        </p:nvCxnSpPr>
        <p:spPr>
          <a:xfrm>
            <a:off x="5834063" y="2351088"/>
            <a:ext cx="490537" cy="13081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81937" name="Rectangle 2"/>
          <p:cNvSpPr>
            <a:spLocks noChangeArrowheads="1"/>
          </p:cNvSpPr>
          <p:nvPr/>
        </p:nvSpPr>
        <p:spPr bwMode="auto">
          <a:xfrm>
            <a:off x="2903538" y="5111750"/>
            <a:ext cx="2743200" cy="923925"/>
          </a:xfrm>
          <a:prstGeom prst="rect">
            <a:avLst/>
          </a:prstGeom>
          <a:noFill/>
          <a:ln w="9525">
            <a:noFill/>
            <a:miter lim="800000"/>
            <a:headEnd/>
            <a:tailEnd/>
          </a:ln>
        </p:spPr>
        <p:txBody>
          <a:bodyPr wrap="none">
            <a:spAutoFit/>
          </a:bodyPr>
          <a:lstStyle/>
          <a:p>
            <a:r>
              <a:rPr lang="en-US"/>
              <a:t>SVC=superior vena cava</a:t>
            </a:r>
          </a:p>
          <a:p>
            <a:r>
              <a:rPr lang="en-US"/>
              <a:t>AA=Ascending aorta</a:t>
            </a:r>
          </a:p>
          <a:p>
            <a:r>
              <a:rPr lang="en-US"/>
              <a:t>DA=Descending aorta</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ChangeArrowheads="1"/>
          </p:cNvSpPr>
          <p:nvPr/>
        </p:nvSpPr>
        <p:spPr bwMode="auto">
          <a:xfrm>
            <a:off x="173038" y="4800600"/>
            <a:ext cx="8904287" cy="646113"/>
          </a:xfrm>
          <a:prstGeom prst="rect">
            <a:avLst/>
          </a:prstGeom>
          <a:noFill/>
          <a:ln w="9525">
            <a:noFill/>
            <a:miter lim="800000"/>
            <a:headEnd/>
            <a:tailEnd/>
          </a:ln>
        </p:spPr>
        <p:txBody>
          <a:bodyPr wrap="none">
            <a:spAutoFit/>
          </a:bodyPr>
          <a:lstStyle/>
          <a:p>
            <a:r>
              <a:rPr lang="en-US" b="1"/>
              <a:t>The structure of spinal cord  should  include the entire spinal canal to decrease </a:t>
            </a:r>
          </a:p>
          <a:p>
            <a:r>
              <a:rPr lang="en-US" b="1"/>
              <a:t>contouring variations .</a:t>
            </a:r>
            <a:endParaRPr lang="en-US"/>
          </a:p>
        </p:txBody>
      </p:sp>
      <p:sp>
        <p:nvSpPr>
          <p:cNvPr id="9219" name="Rectangle 2"/>
          <p:cNvSpPr>
            <a:spLocks noChangeArrowheads="1"/>
          </p:cNvSpPr>
          <p:nvPr/>
        </p:nvSpPr>
        <p:spPr bwMode="auto">
          <a:xfrm>
            <a:off x="1652588" y="685800"/>
            <a:ext cx="6669087" cy="584200"/>
          </a:xfrm>
          <a:prstGeom prst="rect">
            <a:avLst/>
          </a:prstGeom>
          <a:noFill/>
          <a:ln w="9525">
            <a:noFill/>
            <a:miter lim="800000"/>
            <a:headEnd/>
            <a:tailEnd/>
          </a:ln>
        </p:spPr>
        <p:txBody>
          <a:bodyPr wrap="none">
            <a:spAutoFit/>
          </a:bodyPr>
          <a:lstStyle/>
          <a:p>
            <a:r>
              <a:rPr lang="en-US" sz="3200" b="1"/>
              <a:t>Esophagus and lung continue…</a:t>
            </a:r>
            <a:endParaRPr lang="en-US" sz="3200"/>
          </a:p>
        </p:txBody>
      </p:sp>
      <p:cxnSp>
        <p:nvCxnSpPr>
          <p:cNvPr id="6" name="Straight Arrow Connector 5"/>
          <p:cNvCxnSpPr/>
          <p:nvPr/>
        </p:nvCxnSpPr>
        <p:spPr>
          <a:xfrm flipH="1" flipV="1">
            <a:off x="7086600" y="3505200"/>
            <a:ext cx="228600" cy="38100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221" name="Rectangle 7"/>
          <p:cNvSpPr>
            <a:spLocks noChangeArrowheads="1"/>
          </p:cNvSpPr>
          <p:nvPr/>
        </p:nvSpPr>
        <p:spPr bwMode="auto">
          <a:xfrm>
            <a:off x="6575425" y="3886200"/>
            <a:ext cx="1504950" cy="369888"/>
          </a:xfrm>
          <a:prstGeom prst="rect">
            <a:avLst/>
          </a:prstGeom>
          <a:noFill/>
          <a:ln w="9525">
            <a:noFill/>
            <a:miter lim="800000"/>
            <a:headEnd/>
            <a:tailEnd/>
          </a:ln>
        </p:spPr>
        <p:txBody>
          <a:bodyPr wrap="none">
            <a:spAutoFit/>
          </a:bodyPr>
          <a:lstStyle/>
          <a:p>
            <a:r>
              <a:rPr lang="en-US" b="1"/>
              <a:t>Spinal cord </a:t>
            </a:r>
            <a:endParaRPr lang="en-US"/>
          </a:p>
        </p:txBody>
      </p:sp>
      <p:grpSp>
        <p:nvGrpSpPr>
          <p:cNvPr id="9222" name="Group 1"/>
          <p:cNvGrpSpPr>
            <a:grpSpLocks/>
          </p:cNvGrpSpPr>
          <p:nvPr/>
        </p:nvGrpSpPr>
        <p:grpSpPr bwMode="auto">
          <a:xfrm>
            <a:off x="392113" y="2193925"/>
            <a:ext cx="8359775" cy="2470150"/>
            <a:chOff x="228600" y="1723508"/>
            <a:chExt cx="8358505" cy="2468880"/>
          </a:xfrm>
        </p:grpSpPr>
        <p:pic>
          <p:nvPicPr>
            <p:cNvPr id="9223" name="Picture 9"/>
            <p:cNvPicPr preferRelativeResize="0">
              <a:picLocks noChangeArrowheads="1"/>
            </p:cNvPicPr>
            <p:nvPr/>
          </p:nvPicPr>
          <p:blipFill>
            <a:blip r:embed="rId2"/>
            <a:srcRect/>
            <a:stretch>
              <a:fillRect/>
            </a:stretch>
          </p:blipFill>
          <p:spPr bwMode="auto">
            <a:xfrm>
              <a:off x="4563745" y="1723508"/>
              <a:ext cx="4023360" cy="2468880"/>
            </a:xfrm>
            <a:prstGeom prst="rect">
              <a:avLst/>
            </a:prstGeom>
            <a:noFill/>
            <a:ln w="9525">
              <a:noFill/>
              <a:miter lim="800000"/>
              <a:headEnd/>
              <a:tailEnd/>
            </a:ln>
            <a:effectLst/>
          </p:spPr>
        </p:pic>
        <p:pic>
          <p:nvPicPr>
            <p:cNvPr id="9224" name="Picture 8"/>
            <p:cNvPicPr preferRelativeResize="0">
              <a:picLocks noChangeArrowheads="1"/>
            </p:cNvPicPr>
            <p:nvPr/>
          </p:nvPicPr>
          <p:blipFill>
            <a:blip r:embed="rId3"/>
            <a:srcRect/>
            <a:stretch>
              <a:fillRect/>
            </a:stretch>
          </p:blipFill>
          <p:spPr bwMode="auto">
            <a:xfrm>
              <a:off x="228600" y="1723508"/>
              <a:ext cx="4023360" cy="246888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continues…</a:t>
            </a:r>
          </a:p>
        </p:txBody>
      </p:sp>
      <p:pic>
        <p:nvPicPr>
          <p:cNvPr id="82947" name="Content Placeholder 6" descr="Screen Clipping"/>
          <p:cNvPicPr>
            <a:picLocks noGrp="1" noChangeAspect="1"/>
          </p:cNvPicPr>
          <p:nvPr>
            <p:ph sz="half" idx="1"/>
          </p:nvPr>
        </p:nvPicPr>
        <p:blipFill>
          <a:blip r:embed="rId2"/>
          <a:srcRect/>
          <a:stretch>
            <a:fillRect/>
          </a:stretch>
        </p:blipFill>
        <p:spPr>
          <a:xfrm>
            <a:off x="457200" y="2640013"/>
            <a:ext cx="4038600" cy="2446337"/>
          </a:xfrm>
        </p:spPr>
      </p:pic>
      <p:pic>
        <p:nvPicPr>
          <p:cNvPr id="82948" name="Content Placeholder 7" descr="Screen Clipping"/>
          <p:cNvPicPr>
            <a:picLocks noGrp="1" noChangeAspect="1"/>
          </p:cNvPicPr>
          <p:nvPr>
            <p:ph sz="half" idx="2"/>
          </p:nvPr>
        </p:nvPicPr>
        <p:blipFill>
          <a:blip r:embed="rId3"/>
          <a:srcRect/>
          <a:stretch>
            <a:fillRect/>
          </a:stretch>
        </p:blipFill>
        <p:spPr>
          <a:xfrm>
            <a:off x="4648200" y="2649538"/>
            <a:ext cx="4038600" cy="2427287"/>
          </a:xfrm>
        </p:spPr>
      </p:pic>
      <p:sp>
        <p:nvSpPr>
          <p:cNvPr id="82949" name="TextBox 8"/>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0" name="Straight Arrow Connector 9"/>
          <p:cNvCxnSpPr/>
          <p:nvPr/>
        </p:nvCxnSpPr>
        <p:spPr>
          <a:xfrm flipH="1">
            <a:off x="6629400" y="2349500"/>
            <a:ext cx="495300" cy="85090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2951" name="TextBox 10"/>
          <p:cNvSpPr txBox="1">
            <a:spLocks noChangeArrowheads="1"/>
          </p:cNvSpPr>
          <p:nvPr/>
        </p:nvSpPr>
        <p:spPr bwMode="auto">
          <a:xfrm>
            <a:off x="6342063" y="3429000"/>
            <a:ext cx="363537" cy="276225"/>
          </a:xfrm>
          <a:prstGeom prst="rect">
            <a:avLst/>
          </a:prstGeom>
          <a:noFill/>
          <a:ln w="9525">
            <a:noFill/>
            <a:miter lim="800000"/>
            <a:headEnd/>
            <a:tailEnd/>
          </a:ln>
        </p:spPr>
        <p:txBody>
          <a:bodyPr wrap="none">
            <a:spAutoFit/>
          </a:bodyPr>
          <a:lstStyle/>
          <a:p>
            <a:r>
              <a:rPr lang="en-US" sz="1200"/>
              <a:t>AA</a:t>
            </a:r>
          </a:p>
        </p:txBody>
      </p:sp>
      <p:sp>
        <p:nvSpPr>
          <p:cNvPr id="82952" name="TextBox 11"/>
          <p:cNvSpPr txBox="1">
            <a:spLocks noChangeArrowheads="1"/>
          </p:cNvSpPr>
          <p:nvPr/>
        </p:nvSpPr>
        <p:spPr bwMode="auto">
          <a:xfrm>
            <a:off x="6762750" y="4200525"/>
            <a:ext cx="366713" cy="276225"/>
          </a:xfrm>
          <a:prstGeom prst="rect">
            <a:avLst/>
          </a:prstGeom>
          <a:noFill/>
          <a:ln w="9525">
            <a:noFill/>
            <a:miter lim="800000"/>
            <a:headEnd/>
            <a:tailEnd/>
          </a:ln>
        </p:spPr>
        <p:txBody>
          <a:bodyPr wrap="none">
            <a:spAutoFit/>
          </a:bodyPr>
          <a:lstStyle/>
          <a:p>
            <a:r>
              <a:rPr lang="en-US" sz="1200"/>
              <a:t>DA</a:t>
            </a:r>
          </a:p>
        </p:txBody>
      </p:sp>
      <p:sp>
        <p:nvSpPr>
          <p:cNvPr id="82953" name="TextBox 12"/>
          <p:cNvSpPr txBox="1">
            <a:spLocks noChangeArrowheads="1"/>
          </p:cNvSpPr>
          <p:nvPr/>
        </p:nvSpPr>
        <p:spPr bwMode="auto">
          <a:xfrm>
            <a:off x="6719888" y="3886200"/>
            <a:ext cx="342900" cy="276225"/>
          </a:xfrm>
          <a:prstGeom prst="rect">
            <a:avLst/>
          </a:prstGeom>
          <a:noFill/>
          <a:ln w="9525">
            <a:noFill/>
            <a:miter lim="800000"/>
            <a:headEnd/>
            <a:tailEnd/>
          </a:ln>
        </p:spPr>
        <p:txBody>
          <a:bodyPr wrap="none">
            <a:spAutoFit/>
          </a:bodyPr>
          <a:lstStyle/>
          <a:p>
            <a:r>
              <a:rPr lang="en-US" sz="1200"/>
              <a:t>PA</a:t>
            </a:r>
          </a:p>
        </p:txBody>
      </p:sp>
      <p:sp>
        <p:nvSpPr>
          <p:cNvPr id="82954" name="TextBox 13"/>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5" name="Straight Arrow Connector 14"/>
          <p:cNvCxnSpPr/>
          <p:nvPr/>
        </p:nvCxnSpPr>
        <p:spPr>
          <a:xfrm flipH="1">
            <a:off x="2497138" y="2351088"/>
            <a:ext cx="419100" cy="925512"/>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2956" name="TextBox 15"/>
          <p:cNvSpPr txBox="1">
            <a:spLocks noChangeArrowheads="1"/>
          </p:cNvSpPr>
          <p:nvPr/>
        </p:nvSpPr>
        <p:spPr bwMode="auto">
          <a:xfrm>
            <a:off x="2133600" y="3430588"/>
            <a:ext cx="363538" cy="276225"/>
          </a:xfrm>
          <a:prstGeom prst="rect">
            <a:avLst/>
          </a:prstGeom>
          <a:noFill/>
          <a:ln w="9525">
            <a:noFill/>
            <a:miter lim="800000"/>
            <a:headEnd/>
            <a:tailEnd/>
          </a:ln>
        </p:spPr>
        <p:txBody>
          <a:bodyPr wrap="none">
            <a:spAutoFit/>
          </a:bodyPr>
          <a:lstStyle/>
          <a:p>
            <a:r>
              <a:rPr lang="en-US" sz="1200"/>
              <a:t>AA</a:t>
            </a:r>
          </a:p>
        </p:txBody>
      </p:sp>
      <p:sp>
        <p:nvSpPr>
          <p:cNvPr id="82957" name="TextBox 16"/>
          <p:cNvSpPr txBox="1">
            <a:spLocks noChangeArrowheads="1"/>
          </p:cNvSpPr>
          <p:nvPr/>
        </p:nvSpPr>
        <p:spPr bwMode="auto">
          <a:xfrm>
            <a:off x="2554288" y="4202113"/>
            <a:ext cx="366712" cy="276225"/>
          </a:xfrm>
          <a:prstGeom prst="rect">
            <a:avLst/>
          </a:prstGeom>
          <a:noFill/>
          <a:ln w="9525">
            <a:noFill/>
            <a:miter lim="800000"/>
            <a:headEnd/>
            <a:tailEnd/>
          </a:ln>
        </p:spPr>
        <p:txBody>
          <a:bodyPr wrap="none">
            <a:spAutoFit/>
          </a:bodyPr>
          <a:lstStyle/>
          <a:p>
            <a:r>
              <a:rPr lang="en-US" sz="1200"/>
              <a:t>DA</a:t>
            </a:r>
          </a:p>
        </p:txBody>
      </p:sp>
      <p:sp>
        <p:nvSpPr>
          <p:cNvPr id="82958" name="TextBox 17"/>
          <p:cNvSpPr txBox="1">
            <a:spLocks noChangeArrowheads="1"/>
          </p:cNvSpPr>
          <p:nvPr/>
        </p:nvSpPr>
        <p:spPr bwMode="auto">
          <a:xfrm>
            <a:off x="2511425" y="3887788"/>
            <a:ext cx="344488" cy="276225"/>
          </a:xfrm>
          <a:prstGeom prst="rect">
            <a:avLst/>
          </a:prstGeom>
          <a:noFill/>
          <a:ln w="9525">
            <a:noFill/>
            <a:miter lim="800000"/>
            <a:headEnd/>
            <a:tailEnd/>
          </a:ln>
        </p:spPr>
        <p:txBody>
          <a:bodyPr wrap="none">
            <a:spAutoFit/>
          </a:bodyPr>
          <a:lstStyle/>
          <a:p>
            <a:r>
              <a:rPr lang="en-US" sz="1200"/>
              <a:t>PA</a:t>
            </a:r>
          </a:p>
        </p:txBody>
      </p:sp>
      <p:sp>
        <p:nvSpPr>
          <p:cNvPr id="82959" name="TextBox 22"/>
          <p:cNvSpPr txBox="1">
            <a:spLocks noChangeArrowheads="1"/>
          </p:cNvSpPr>
          <p:nvPr/>
        </p:nvSpPr>
        <p:spPr bwMode="auto">
          <a:xfrm>
            <a:off x="1295400" y="1981200"/>
            <a:ext cx="541338" cy="369888"/>
          </a:xfrm>
          <a:prstGeom prst="rect">
            <a:avLst/>
          </a:prstGeom>
          <a:noFill/>
          <a:ln w="9525">
            <a:noFill/>
            <a:miter lim="800000"/>
            <a:headEnd/>
            <a:tailEnd/>
          </a:ln>
        </p:spPr>
        <p:txBody>
          <a:bodyPr wrap="none">
            <a:spAutoFit/>
          </a:bodyPr>
          <a:lstStyle/>
          <a:p>
            <a:r>
              <a:rPr lang="en-US"/>
              <a:t>SVC</a:t>
            </a:r>
          </a:p>
        </p:txBody>
      </p:sp>
      <p:cxnSp>
        <p:nvCxnSpPr>
          <p:cNvPr id="24" name="Straight Arrow Connector 23"/>
          <p:cNvCxnSpPr>
            <a:stCxn id="82959" idx="2"/>
          </p:cNvCxnSpPr>
          <p:nvPr/>
        </p:nvCxnSpPr>
        <p:spPr>
          <a:xfrm>
            <a:off x="1566863" y="2351088"/>
            <a:ext cx="566737" cy="1354137"/>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82961" name="TextBox 24"/>
          <p:cNvSpPr txBox="1">
            <a:spLocks noChangeArrowheads="1"/>
          </p:cNvSpPr>
          <p:nvPr/>
        </p:nvSpPr>
        <p:spPr bwMode="auto">
          <a:xfrm>
            <a:off x="5486400" y="1981200"/>
            <a:ext cx="541338" cy="369888"/>
          </a:xfrm>
          <a:prstGeom prst="rect">
            <a:avLst/>
          </a:prstGeom>
          <a:noFill/>
          <a:ln w="9525">
            <a:noFill/>
            <a:miter lim="800000"/>
            <a:headEnd/>
            <a:tailEnd/>
          </a:ln>
        </p:spPr>
        <p:txBody>
          <a:bodyPr wrap="none">
            <a:spAutoFit/>
          </a:bodyPr>
          <a:lstStyle/>
          <a:p>
            <a:r>
              <a:rPr lang="en-US"/>
              <a:t>SVC</a:t>
            </a:r>
          </a:p>
        </p:txBody>
      </p:sp>
      <p:cxnSp>
        <p:nvCxnSpPr>
          <p:cNvPr id="26" name="Straight Arrow Connector 25"/>
          <p:cNvCxnSpPr>
            <a:stCxn id="82961" idx="2"/>
          </p:cNvCxnSpPr>
          <p:nvPr/>
        </p:nvCxnSpPr>
        <p:spPr>
          <a:xfrm>
            <a:off x="5757863" y="2351088"/>
            <a:ext cx="584200" cy="1355725"/>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82963" name="Rectangle 2"/>
          <p:cNvSpPr>
            <a:spLocks noChangeArrowheads="1"/>
          </p:cNvSpPr>
          <p:nvPr/>
        </p:nvSpPr>
        <p:spPr bwMode="auto">
          <a:xfrm>
            <a:off x="2930525" y="5181600"/>
            <a:ext cx="4572000" cy="1200150"/>
          </a:xfrm>
          <a:prstGeom prst="rect">
            <a:avLst/>
          </a:prstGeom>
          <a:noFill/>
          <a:ln w="9525">
            <a:noFill/>
            <a:miter lim="800000"/>
            <a:headEnd/>
            <a:tailEnd/>
          </a:ln>
        </p:spPr>
        <p:txBody>
          <a:bodyPr>
            <a:spAutoFit/>
          </a:bodyPr>
          <a:lstStyle/>
          <a:p>
            <a:r>
              <a:rPr lang="en-US"/>
              <a:t>SVC=superior vena cava</a:t>
            </a:r>
          </a:p>
          <a:p>
            <a:r>
              <a:rPr lang="en-US"/>
              <a:t>PA=Pulmonary artery</a:t>
            </a:r>
          </a:p>
          <a:p>
            <a:r>
              <a:rPr lang="en-US"/>
              <a:t>AA=Ascending aorta</a:t>
            </a:r>
          </a:p>
          <a:p>
            <a:r>
              <a:rPr lang="en-US"/>
              <a:t>DA=Descending aorta</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Content Placeholder 5" descr="Screen Clipping"/>
          <p:cNvPicPr>
            <a:picLocks noGrp="1" noChangeAspect="1"/>
          </p:cNvPicPr>
          <p:nvPr>
            <p:ph sz="half" idx="1"/>
          </p:nvPr>
        </p:nvPicPr>
        <p:blipFill>
          <a:blip r:embed="rId2"/>
          <a:srcRect/>
          <a:stretch>
            <a:fillRect/>
          </a:stretch>
        </p:blipFill>
        <p:spPr>
          <a:xfrm>
            <a:off x="457200" y="2627313"/>
            <a:ext cx="4038600" cy="2471737"/>
          </a:xfrm>
        </p:spPr>
      </p:pic>
      <p:pic>
        <p:nvPicPr>
          <p:cNvPr id="83971" name="Content Placeholder 7" descr="Screen Clipping"/>
          <p:cNvPicPr>
            <a:picLocks noGrp="1" noChangeAspect="1"/>
          </p:cNvPicPr>
          <p:nvPr>
            <p:ph sz="half" idx="2"/>
          </p:nvPr>
        </p:nvPicPr>
        <p:blipFill>
          <a:blip r:embed="rId3"/>
          <a:srcRect/>
          <a:stretch>
            <a:fillRect/>
          </a:stretch>
        </p:blipFill>
        <p:spPr>
          <a:xfrm>
            <a:off x="4648200" y="2636838"/>
            <a:ext cx="4038600" cy="2452687"/>
          </a:xfrm>
        </p:spPr>
      </p:pic>
      <p:sp>
        <p:nvSpPr>
          <p:cNvPr id="83972" name="TextBox 8"/>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0" name="Straight Arrow Connector 9"/>
          <p:cNvCxnSpPr/>
          <p:nvPr/>
        </p:nvCxnSpPr>
        <p:spPr>
          <a:xfrm flipH="1">
            <a:off x="6629400" y="2349500"/>
            <a:ext cx="495300" cy="8509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3974" name="TextBox 10"/>
          <p:cNvSpPr txBox="1">
            <a:spLocks noChangeArrowheads="1"/>
          </p:cNvSpPr>
          <p:nvPr/>
        </p:nvSpPr>
        <p:spPr bwMode="auto">
          <a:xfrm>
            <a:off x="6342063" y="3379788"/>
            <a:ext cx="363537" cy="276225"/>
          </a:xfrm>
          <a:prstGeom prst="rect">
            <a:avLst/>
          </a:prstGeom>
          <a:noFill/>
          <a:ln w="9525">
            <a:noFill/>
            <a:miter lim="800000"/>
            <a:headEnd/>
            <a:tailEnd/>
          </a:ln>
        </p:spPr>
        <p:txBody>
          <a:bodyPr wrap="none">
            <a:spAutoFit/>
          </a:bodyPr>
          <a:lstStyle/>
          <a:p>
            <a:r>
              <a:rPr lang="en-US" sz="1200"/>
              <a:t>AA</a:t>
            </a:r>
          </a:p>
        </p:txBody>
      </p:sp>
      <p:sp>
        <p:nvSpPr>
          <p:cNvPr id="83975" name="TextBox 11"/>
          <p:cNvSpPr txBox="1">
            <a:spLocks noChangeArrowheads="1"/>
          </p:cNvSpPr>
          <p:nvPr/>
        </p:nvSpPr>
        <p:spPr bwMode="auto">
          <a:xfrm>
            <a:off x="6762750" y="4200525"/>
            <a:ext cx="366713" cy="276225"/>
          </a:xfrm>
          <a:prstGeom prst="rect">
            <a:avLst/>
          </a:prstGeom>
          <a:noFill/>
          <a:ln w="9525">
            <a:noFill/>
            <a:miter lim="800000"/>
            <a:headEnd/>
            <a:tailEnd/>
          </a:ln>
        </p:spPr>
        <p:txBody>
          <a:bodyPr wrap="none">
            <a:spAutoFit/>
          </a:bodyPr>
          <a:lstStyle/>
          <a:p>
            <a:r>
              <a:rPr lang="en-US" sz="1200"/>
              <a:t>DA</a:t>
            </a:r>
          </a:p>
        </p:txBody>
      </p:sp>
      <p:sp>
        <p:nvSpPr>
          <p:cNvPr id="83976" name="TextBox 12"/>
          <p:cNvSpPr txBox="1">
            <a:spLocks noChangeArrowheads="1"/>
          </p:cNvSpPr>
          <p:nvPr/>
        </p:nvSpPr>
        <p:spPr bwMode="auto">
          <a:xfrm>
            <a:off x="6719888" y="3810000"/>
            <a:ext cx="342900" cy="276225"/>
          </a:xfrm>
          <a:prstGeom prst="rect">
            <a:avLst/>
          </a:prstGeom>
          <a:noFill/>
          <a:ln w="9525">
            <a:noFill/>
            <a:miter lim="800000"/>
            <a:headEnd/>
            <a:tailEnd/>
          </a:ln>
        </p:spPr>
        <p:txBody>
          <a:bodyPr wrap="none">
            <a:spAutoFit/>
          </a:bodyPr>
          <a:lstStyle/>
          <a:p>
            <a:r>
              <a:rPr lang="en-US" sz="1200"/>
              <a:t>PA</a:t>
            </a:r>
          </a:p>
        </p:txBody>
      </p:sp>
      <p:sp>
        <p:nvSpPr>
          <p:cNvPr id="83977" name="TextBox 13"/>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5" name="Straight Arrow Connector 14"/>
          <p:cNvCxnSpPr/>
          <p:nvPr/>
        </p:nvCxnSpPr>
        <p:spPr>
          <a:xfrm flipH="1">
            <a:off x="2497138" y="2351088"/>
            <a:ext cx="419100" cy="9255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3979" name="TextBox 15"/>
          <p:cNvSpPr txBox="1">
            <a:spLocks noChangeArrowheads="1"/>
          </p:cNvSpPr>
          <p:nvPr/>
        </p:nvSpPr>
        <p:spPr bwMode="auto">
          <a:xfrm>
            <a:off x="2133600" y="3381375"/>
            <a:ext cx="363538" cy="276225"/>
          </a:xfrm>
          <a:prstGeom prst="rect">
            <a:avLst/>
          </a:prstGeom>
          <a:noFill/>
          <a:ln w="9525">
            <a:noFill/>
            <a:miter lim="800000"/>
            <a:headEnd/>
            <a:tailEnd/>
          </a:ln>
        </p:spPr>
        <p:txBody>
          <a:bodyPr wrap="none">
            <a:spAutoFit/>
          </a:bodyPr>
          <a:lstStyle/>
          <a:p>
            <a:r>
              <a:rPr lang="en-US" sz="1200"/>
              <a:t>AA</a:t>
            </a:r>
          </a:p>
        </p:txBody>
      </p:sp>
      <p:sp>
        <p:nvSpPr>
          <p:cNvPr id="83980" name="TextBox 16"/>
          <p:cNvSpPr txBox="1">
            <a:spLocks noChangeArrowheads="1"/>
          </p:cNvSpPr>
          <p:nvPr/>
        </p:nvSpPr>
        <p:spPr bwMode="auto">
          <a:xfrm>
            <a:off x="2554288" y="4202113"/>
            <a:ext cx="366712" cy="276225"/>
          </a:xfrm>
          <a:prstGeom prst="rect">
            <a:avLst/>
          </a:prstGeom>
          <a:noFill/>
          <a:ln w="9525">
            <a:noFill/>
            <a:miter lim="800000"/>
            <a:headEnd/>
            <a:tailEnd/>
          </a:ln>
        </p:spPr>
        <p:txBody>
          <a:bodyPr wrap="none">
            <a:spAutoFit/>
          </a:bodyPr>
          <a:lstStyle/>
          <a:p>
            <a:r>
              <a:rPr lang="en-US" sz="1200"/>
              <a:t>DA</a:t>
            </a:r>
          </a:p>
        </p:txBody>
      </p:sp>
      <p:sp>
        <p:nvSpPr>
          <p:cNvPr id="83981" name="TextBox 17"/>
          <p:cNvSpPr txBox="1">
            <a:spLocks noChangeArrowheads="1"/>
          </p:cNvSpPr>
          <p:nvPr/>
        </p:nvSpPr>
        <p:spPr bwMode="auto">
          <a:xfrm>
            <a:off x="2511425" y="3810000"/>
            <a:ext cx="344488" cy="276225"/>
          </a:xfrm>
          <a:prstGeom prst="rect">
            <a:avLst/>
          </a:prstGeom>
          <a:noFill/>
          <a:ln w="9525">
            <a:noFill/>
            <a:miter lim="800000"/>
            <a:headEnd/>
            <a:tailEnd/>
          </a:ln>
        </p:spPr>
        <p:txBody>
          <a:bodyPr wrap="none">
            <a:spAutoFit/>
          </a:bodyPr>
          <a:lstStyle/>
          <a:p>
            <a:r>
              <a:rPr lang="en-US" sz="1200"/>
              <a:t>PA</a:t>
            </a:r>
          </a:p>
        </p:txBody>
      </p:sp>
      <p:sp>
        <p:nvSpPr>
          <p:cNvPr id="83982" name="TextBox 18"/>
          <p:cNvSpPr txBox="1">
            <a:spLocks noChangeArrowheads="1"/>
          </p:cNvSpPr>
          <p:nvPr/>
        </p:nvSpPr>
        <p:spPr bwMode="auto">
          <a:xfrm>
            <a:off x="1295400" y="1981200"/>
            <a:ext cx="541338" cy="369888"/>
          </a:xfrm>
          <a:prstGeom prst="rect">
            <a:avLst/>
          </a:prstGeom>
          <a:noFill/>
          <a:ln w="9525">
            <a:noFill/>
            <a:miter lim="800000"/>
            <a:headEnd/>
            <a:tailEnd/>
          </a:ln>
        </p:spPr>
        <p:txBody>
          <a:bodyPr wrap="none">
            <a:spAutoFit/>
          </a:bodyPr>
          <a:lstStyle/>
          <a:p>
            <a:r>
              <a:rPr lang="en-US"/>
              <a:t>SVC</a:t>
            </a:r>
          </a:p>
        </p:txBody>
      </p:sp>
      <p:cxnSp>
        <p:nvCxnSpPr>
          <p:cNvPr id="20" name="Straight Arrow Connector 19"/>
          <p:cNvCxnSpPr>
            <a:stCxn id="83982" idx="2"/>
          </p:cNvCxnSpPr>
          <p:nvPr/>
        </p:nvCxnSpPr>
        <p:spPr>
          <a:xfrm>
            <a:off x="1566863" y="2351088"/>
            <a:ext cx="566737" cy="1217612"/>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83984" name="TextBox 20"/>
          <p:cNvSpPr txBox="1">
            <a:spLocks noChangeArrowheads="1"/>
          </p:cNvSpPr>
          <p:nvPr/>
        </p:nvSpPr>
        <p:spPr bwMode="auto">
          <a:xfrm>
            <a:off x="5486400" y="1981200"/>
            <a:ext cx="541338" cy="369888"/>
          </a:xfrm>
          <a:prstGeom prst="rect">
            <a:avLst/>
          </a:prstGeom>
          <a:noFill/>
          <a:ln w="9525">
            <a:noFill/>
            <a:miter lim="800000"/>
            <a:headEnd/>
            <a:tailEnd/>
          </a:ln>
        </p:spPr>
        <p:txBody>
          <a:bodyPr wrap="none">
            <a:spAutoFit/>
          </a:bodyPr>
          <a:lstStyle/>
          <a:p>
            <a:r>
              <a:rPr lang="en-US"/>
              <a:t>SVC</a:t>
            </a:r>
          </a:p>
        </p:txBody>
      </p:sp>
      <p:cxnSp>
        <p:nvCxnSpPr>
          <p:cNvPr id="22" name="Straight Arrow Connector 21"/>
          <p:cNvCxnSpPr>
            <a:stCxn id="83984" idx="2"/>
          </p:cNvCxnSpPr>
          <p:nvPr/>
        </p:nvCxnSpPr>
        <p:spPr>
          <a:xfrm>
            <a:off x="5757863" y="2351088"/>
            <a:ext cx="584200" cy="1217612"/>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83986" name="Rectangle 22"/>
          <p:cNvSpPr>
            <a:spLocks noChangeArrowheads="1"/>
          </p:cNvSpPr>
          <p:nvPr/>
        </p:nvSpPr>
        <p:spPr bwMode="auto">
          <a:xfrm>
            <a:off x="2930525" y="5181600"/>
            <a:ext cx="4572000" cy="1200150"/>
          </a:xfrm>
          <a:prstGeom prst="rect">
            <a:avLst/>
          </a:prstGeom>
          <a:noFill/>
          <a:ln w="9525">
            <a:noFill/>
            <a:miter lim="800000"/>
            <a:headEnd/>
            <a:tailEnd/>
          </a:ln>
        </p:spPr>
        <p:txBody>
          <a:bodyPr>
            <a:spAutoFit/>
          </a:bodyPr>
          <a:lstStyle/>
          <a:p>
            <a:r>
              <a:rPr lang="en-US"/>
              <a:t>SVC=Superior vena cava</a:t>
            </a:r>
          </a:p>
          <a:p>
            <a:r>
              <a:rPr lang="en-US"/>
              <a:t>PA=Pulmonary artery</a:t>
            </a:r>
          </a:p>
          <a:p>
            <a:r>
              <a:rPr lang="en-US"/>
              <a:t>AA=Ascending aorta</a:t>
            </a:r>
          </a:p>
          <a:p>
            <a:r>
              <a:rPr lang="en-US"/>
              <a:t>DA=Descending aorta</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Continues…</a:t>
            </a:r>
          </a:p>
        </p:txBody>
      </p:sp>
      <p:pic>
        <p:nvPicPr>
          <p:cNvPr id="84995" name="Content Placeholder 6" descr="Screen Clipping"/>
          <p:cNvPicPr>
            <a:picLocks noGrp="1" noChangeAspect="1"/>
          </p:cNvPicPr>
          <p:nvPr>
            <p:ph sz="half" idx="1"/>
          </p:nvPr>
        </p:nvPicPr>
        <p:blipFill>
          <a:blip r:embed="rId2"/>
          <a:srcRect/>
          <a:stretch>
            <a:fillRect/>
          </a:stretch>
        </p:blipFill>
        <p:spPr>
          <a:xfrm>
            <a:off x="457200" y="2654300"/>
            <a:ext cx="4038600" cy="2417763"/>
          </a:xfrm>
        </p:spPr>
      </p:pic>
      <p:pic>
        <p:nvPicPr>
          <p:cNvPr id="84996" name="Content Placeholder 7" descr="Screen Clipping"/>
          <p:cNvPicPr>
            <a:picLocks noGrp="1" noChangeAspect="1"/>
          </p:cNvPicPr>
          <p:nvPr>
            <p:ph sz="half" idx="2"/>
          </p:nvPr>
        </p:nvPicPr>
        <p:blipFill>
          <a:blip r:embed="rId3"/>
          <a:srcRect/>
          <a:stretch>
            <a:fillRect/>
          </a:stretch>
        </p:blipFill>
        <p:spPr>
          <a:xfrm>
            <a:off x="4648200" y="2643188"/>
            <a:ext cx="4038600" cy="2439987"/>
          </a:xfrm>
        </p:spPr>
      </p:pic>
      <p:sp>
        <p:nvSpPr>
          <p:cNvPr id="84997" name="TextBox 8"/>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0" name="Straight Arrow Connector 9"/>
          <p:cNvCxnSpPr/>
          <p:nvPr/>
        </p:nvCxnSpPr>
        <p:spPr>
          <a:xfrm flipH="1">
            <a:off x="6629400" y="2349500"/>
            <a:ext cx="495300" cy="8509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4999" name="TextBox 10"/>
          <p:cNvSpPr txBox="1">
            <a:spLocks noChangeArrowheads="1"/>
          </p:cNvSpPr>
          <p:nvPr/>
        </p:nvSpPr>
        <p:spPr bwMode="auto">
          <a:xfrm>
            <a:off x="6342063" y="3429000"/>
            <a:ext cx="363537" cy="276225"/>
          </a:xfrm>
          <a:prstGeom prst="rect">
            <a:avLst/>
          </a:prstGeom>
          <a:noFill/>
          <a:ln w="9525">
            <a:noFill/>
            <a:miter lim="800000"/>
            <a:headEnd/>
            <a:tailEnd/>
          </a:ln>
        </p:spPr>
        <p:txBody>
          <a:bodyPr wrap="none">
            <a:spAutoFit/>
          </a:bodyPr>
          <a:lstStyle/>
          <a:p>
            <a:r>
              <a:rPr lang="en-US" sz="1200"/>
              <a:t>AA</a:t>
            </a:r>
          </a:p>
        </p:txBody>
      </p:sp>
      <p:sp>
        <p:nvSpPr>
          <p:cNvPr id="85000" name="TextBox 11"/>
          <p:cNvSpPr txBox="1">
            <a:spLocks noChangeArrowheads="1"/>
          </p:cNvSpPr>
          <p:nvPr/>
        </p:nvSpPr>
        <p:spPr bwMode="auto">
          <a:xfrm>
            <a:off x="6762750" y="4200525"/>
            <a:ext cx="366713" cy="276225"/>
          </a:xfrm>
          <a:prstGeom prst="rect">
            <a:avLst/>
          </a:prstGeom>
          <a:noFill/>
          <a:ln w="9525">
            <a:noFill/>
            <a:miter lim="800000"/>
            <a:headEnd/>
            <a:tailEnd/>
          </a:ln>
        </p:spPr>
        <p:txBody>
          <a:bodyPr wrap="none">
            <a:spAutoFit/>
          </a:bodyPr>
          <a:lstStyle/>
          <a:p>
            <a:r>
              <a:rPr lang="en-US" sz="1200"/>
              <a:t>DA</a:t>
            </a:r>
          </a:p>
        </p:txBody>
      </p:sp>
      <p:sp>
        <p:nvSpPr>
          <p:cNvPr id="85001" name="TextBox 12"/>
          <p:cNvSpPr txBox="1">
            <a:spLocks noChangeArrowheads="1"/>
          </p:cNvSpPr>
          <p:nvPr/>
        </p:nvSpPr>
        <p:spPr bwMode="auto">
          <a:xfrm>
            <a:off x="6719888" y="3886200"/>
            <a:ext cx="342900" cy="276225"/>
          </a:xfrm>
          <a:prstGeom prst="rect">
            <a:avLst/>
          </a:prstGeom>
          <a:noFill/>
          <a:ln w="9525">
            <a:noFill/>
            <a:miter lim="800000"/>
            <a:headEnd/>
            <a:tailEnd/>
          </a:ln>
        </p:spPr>
        <p:txBody>
          <a:bodyPr wrap="none">
            <a:spAutoFit/>
          </a:bodyPr>
          <a:lstStyle/>
          <a:p>
            <a:r>
              <a:rPr lang="en-US" sz="1200"/>
              <a:t>PA</a:t>
            </a:r>
          </a:p>
        </p:txBody>
      </p:sp>
      <p:sp>
        <p:nvSpPr>
          <p:cNvPr id="85002" name="TextBox 13"/>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5" name="Straight Arrow Connector 14"/>
          <p:cNvCxnSpPr/>
          <p:nvPr/>
        </p:nvCxnSpPr>
        <p:spPr>
          <a:xfrm flipH="1">
            <a:off x="2497138" y="2286000"/>
            <a:ext cx="419100" cy="925513"/>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5004" name="TextBox 15"/>
          <p:cNvSpPr txBox="1">
            <a:spLocks noChangeArrowheads="1"/>
          </p:cNvSpPr>
          <p:nvPr/>
        </p:nvSpPr>
        <p:spPr bwMode="auto">
          <a:xfrm>
            <a:off x="2133600" y="3430588"/>
            <a:ext cx="363538" cy="276225"/>
          </a:xfrm>
          <a:prstGeom prst="rect">
            <a:avLst/>
          </a:prstGeom>
          <a:noFill/>
          <a:ln w="9525">
            <a:noFill/>
            <a:miter lim="800000"/>
            <a:headEnd/>
            <a:tailEnd/>
          </a:ln>
        </p:spPr>
        <p:txBody>
          <a:bodyPr wrap="none">
            <a:spAutoFit/>
          </a:bodyPr>
          <a:lstStyle/>
          <a:p>
            <a:r>
              <a:rPr lang="en-US" sz="1200"/>
              <a:t>AA</a:t>
            </a:r>
          </a:p>
        </p:txBody>
      </p:sp>
      <p:sp>
        <p:nvSpPr>
          <p:cNvPr id="85005" name="TextBox 16"/>
          <p:cNvSpPr txBox="1">
            <a:spLocks noChangeArrowheads="1"/>
          </p:cNvSpPr>
          <p:nvPr/>
        </p:nvSpPr>
        <p:spPr bwMode="auto">
          <a:xfrm>
            <a:off x="2554288" y="4202113"/>
            <a:ext cx="366712" cy="276225"/>
          </a:xfrm>
          <a:prstGeom prst="rect">
            <a:avLst/>
          </a:prstGeom>
          <a:noFill/>
          <a:ln w="9525">
            <a:noFill/>
            <a:miter lim="800000"/>
            <a:headEnd/>
            <a:tailEnd/>
          </a:ln>
        </p:spPr>
        <p:txBody>
          <a:bodyPr wrap="none">
            <a:spAutoFit/>
          </a:bodyPr>
          <a:lstStyle/>
          <a:p>
            <a:r>
              <a:rPr lang="en-US" sz="1200"/>
              <a:t>DA</a:t>
            </a:r>
          </a:p>
        </p:txBody>
      </p:sp>
      <p:sp>
        <p:nvSpPr>
          <p:cNvPr id="85006" name="TextBox 17"/>
          <p:cNvSpPr txBox="1">
            <a:spLocks noChangeArrowheads="1"/>
          </p:cNvSpPr>
          <p:nvPr/>
        </p:nvSpPr>
        <p:spPr bwMode="auto">
          <a:xfrm>
            <a:off x="2511425" y="3887788"/>
            <a:ext cx="344488" cy="276225"/>
          </a:xfrm>
          <a:prstGeom prst="rect">
            <a:avLst/>
          </a:prstGeom>
          <a:noFill/>
          <a:ln w="9525">
            <a:noFill/>
            <a:miter lim="800000"/>
            <a:headEnd/>
            <a:tailEnd/>
          </a:ln>
        </p:spPr>
        <p:txBody>
          <a:bodyPr wrap="none">
            <a:spAutoFit/>
          </a:bodyPr>
          <a:lstStyle/>
          <a:p>
            <a:r>
              <a:rPr lang="en-US" sz="1200"/>
              <a:t>PA</a:t>
            </a:r>
          </a:p>
        </p:txBody>
      </p:sp>
      <p:sp>
        <p:nvSpPr>
          <p:cNvPr id="85007" name="TextBox 25"/>
          <p:cNvSpPr txBox="1">
            <a:spLocks noChangeArrowheads="1"/>
          </p:cNvSpPr>
          <p:nvPr/>
        </p:nvSpPr>
        <p:spPr bwMode="auto">
          <a:xfrm>
            <a:off x="6218238" y="3657600"/>
            <a:ext cx="304800" cy="184150"/>
          </a:xfrm>
          <a:prstGeom prst="rect">
            <a:avLst/>
          </a:prstGeom>
          <a:noFill/>
          <a:ln w="9525">
            <a:noFill/>
            <a:miter lim="800000"/>
            <a:headEnd/>
            <a:tailEnd/>
          </a:ln>
        </p:spPr>
        <p:txBody>
          <a:bodyPr wrap="none">
            <a:spAutoFit/>
          </a:bodyPr>
          <a:lstStyle/>
          <a:p>
            <a:r>
              <a:rPr lang="en-US" sz="600"/>
              <a:t>SVC</a:t>
            </a:r>
          </a:p>
        </p:txBody>
      </p:sp>
      <p:sp>
        <p:nvSpPr>
          <p:cNvPr id="85008" name="TextBox 26"/>
          <p:cNvSpPr txBox="1">
            <a:spLocks noChangeArrowheads="1"/>
          </p:cNvSpPr>
          <p:nvPr/>
        </p:nvSpPr>
        <p:spPr bwMode="auto">
          <a:xfrm>
            <a:off x="2057400" y="3657600"/>
            <a:ext cx="304800" cy="184150"/>
          </a:xfrm>
          <a:prstGeom prst="rect">
            <a:avLst/>
          </a:prstGeom>
          <a:noFill/>
          <a:ln w="9525">
            <a:noFill/>
            <a:miter lim="800000"/>
            <a:headEnd/>
            <a:tailEnd/>
          </a:ln>
        </p:spPr>
        <p:txBody>
          <a:bodyPr wrap="none">
            <a:spAutoFit/>
          </a:bodyPr>
          <a:lstStyle/>
          <a:p>
            <a:r>
              <a:rPr lang="en-US" sz="600"/>
              <a:t>SVC</a:t>
            </a:r>
          </a:p>
        </p:txBody>
      </p:sp>
      <p:sp>
        <p:nvSpPr>
          <p:cNvPr id="85009" name="Rectangle 18"/>
          <p:cNvSpPr>
            <a:spLocks noChangeArrowheads="1"/>
          </p:cNvSpPr>
          <p:nvPr/>
        </p:nvSpPr>
        <p:spPr bwMode="auto">
          <a:xfrm>
            <a:off x="2930525" y="5178425"/>
            <a:ext cx="4572000" cy="1200150"/>
          </a:xfrm>
          <a:prstGeom prst="rect">
            <a:avLst/>
          </a:prstGeom>
          <a:noFill/>
          <a:ln w="9525">
            <a:noFill/>
            <a:miter lim="800000"/>
            <a:headEnd/>
            <a:tailEnd/>
          </a:ln>
        </p:spPr>
        <p:txBody>
          <a:bodyPr>
            <a:spAutoFit/>
          </a:bodyPr>
          <a:lstStyle/>
          <a:p>
            <a:r>
              <a:rPr lang="en-US"/>
              <a:t>SVC=Superior vena cava</a:t>
            </a:r>
          </a:p>
          <a:p>
            <a:r>
              <a:rPr lang="en-US"/>
              <a:t>PA=Pulmonary artery</a:t>
            </a:r>
          </a:p>
          <a:p>
            <a:r>
              <a:rPr lang="en-US"/>
              <a:t>AA=Ascending aorta</a:t>
            </a:r>
          </a:p>
          <a:p>
            <a:r>
              <a:rPr lang="en-US"/>
              <a:t>DA=Descending aorta</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Continues…</a:t>
            </a:r>
          </a:p>
        </p:txBody>
      </p:sp>
      <p:pic>
        <p:nvPicPr>
          <p:cNvPr id="86019" name="Content Placeholder 4" descr="Screen Clipping"/>
          <p:cNvPicPr>
            <a:picLocks noGrp="1" noChangeAspect="1"/>
          </p:cNvPicPr>
          <p:nvPr>
            <p:ph sz="half" idx="1"/>
          </p:nvPr>
        </p:nvPicPr>
        <p:blipFill>
          <a:blip r:embed="rId3"/>
          <a:srcRect/>
          <a:stretch>
            <a:fillRect/>
          </a:stretch>
        </p:blipFill>
        <p:spPr>
          <a:xfrm>
            <a:off x="457200" y="2649538"/>
            <a:ext cx="4038600" cy="2427287"/>
          </a:xfrm>
        </p:spPr>
      </p:pic>
      <p:pic>
        <p:nvPicPr>
          <p:cNvPr id="86020" name="Content Placeholder 5" descr="Screen Clipping"/>
          <p:cNvPicPr>
            <a:picLocks noGrp="1" noChangeAspect="1"/>
          </p:cNvPicPr>
          <p:nvPr>
            <p:ph sz="half" idx="2"/>
          </p:nvPr>
        </p:nvPicPr>
        <p:blipFill>
          <a:blip r:embed="rId4"/>
          <a:srcRect/>
          <a:stretch>
            <a:fillRect/>
          </a:stretch>
        </p:blipFill>
        <p:spPr>
          <a:xfrm>
            <a:off x="4648200" y="2652713"/>
            <a:ext cx="4038600" cy="2420937"/>
          </a:xfrm>
        </p:spPr>
      </p:pic>
      <p:sp>
        <p:nvSpPr>
          <p:cNvPr id="86021" name="TextBox 10"/>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2" name="Straight Arrow Connector 11"/>
          <p:cNvCxnSpPr/>
          <p:nvPr/>
        </p:nvCxnSpPr>
        <p:spPr>
          <a:xfrm flipH="1">
            <a:off x="6705600" y="2349500"/>
            <a:ext cx="419100" cy="7747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6023" name="TextBox 12"/>
          <p:cNvSpPr txBox="1">
            <a:spLocks noChangeArrowheads="1"/>
          </p:cNvSpPr>
          <p:nvPr/>
        </p:nvSpPr>
        <p:spPr bwMode="auto">
          <a:xfrm>
            <a:off x="6342063" y="3429000"/>
            <a:ext cx="363537" cy="276225"/>
          </a:xfrm>
          <a:prstGeom prst="rect">
            <a:avLst/>
          </a:prstGeom>
          <a:noFill/>
          <a:ln w="9525">
            <a:noFill/>
            <a:miter lim="800000"/>
            <a:headEnd/>
            <a:tailEnd/>
          </a:ln>
        </p:spPr>
        <p:txBody>
          <a:bodyPr wrap="none">
            <a:spAutoFit/>
          </a:bodyPr>
          <a:lstStyle/>
          <a:p>
            <a:r>
              <a:rPr lang="en-US" sz="1200"/>
              <a:t>AA</a:t>
            </a:r>
          </a:p>
        </p:txBody>
      </p:sp>
      <p:sp>
        <p:nvSpPr>
          <p:cNvPr id="86024" name="TextBox 13"/>
          <p:cNvSpPr txBox="1">
            <a:spLocks noChangeArrowheads="1"/>
          </p:cNvSpPr>
          <p:nvPr/>
        </p:nvSpPr>
        <p:spPr bwMode="auto">
          <a:xfrm>
            <a:off x="6705600" y="4200525"/>
            <a:ext cx="366713" cy="276225"/>
          </a:xfrm>
          <a:prstGeom prst="rect">
            <a:avLst/>
          </a:prstGeom>
          <a:noFill/>
          <a:ln w="9525">
            <a:noFill/>
            <a:miter lim="800000"/>
            <a:headEnd/>
            <a:tailEnd/>
          </a:ln>
        </p:spPr>
        <p:txBody>
          <a:bodyPr wrap="none">
            <a:spAutoFit/>
          </a:bodyPr>
          <a:lstStyle/>
          <a:p>
            <a:r>
              <a:rPr lang="en-US" sz="1200"/>
              <a:t>DA</a:t>
            </a:r>
          </a:p>
        </p:txBody>
      </p:sp>
      <p:sp>
        <p:nvSpPr>
          <p:cNvPr id="86025" name="TextBox 14"/>
          <p:cNvSpPr txBox="1">
            <a:spLocks noChangeArrowheads="1"/>
          </p:cNvSpPr>
          <p:nvPr/>
        </p:nvSpPr>
        <p:spPr bwMode="auto">
          <a:xfrm>
            <a:off x="6629400" y="3638550"/>
            <a:ext cx="342900" cy="277813"/>
          </a:xfrm>
          <a:prstGeom prst="rect">
            <a:avLst/>
          </a:prstGeom>
          <a:noFill/>
          <a:ln w="9525">
            <a:noFill/>
            <a:miter lim="800000"/>
            <a:headEnd/>
            <a:tailEnd/>
          </a:ln>
        </p:spPr>
        <p:txBody>
          <a:bodyPr wrap="none">
            <a:spAutoFit/>
          </a:bodyPr>
          <a:lstStyle/>
          <a:p>
            <a:r>
              <a:rPr lang="en-US" sz="1200"/>
              <a:t>PA</a:t>
            </a:r>
          </a:p>
        </p:txBody>
      </p:sp>
      <p:sp>
        <p:nvSpPr>
          <p:cNvPr id="86026" name="TextBox 15"/>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7" name="Straight Arrow Connector 16"/>
          <p:cNvCxnSpPr/>
          <p:nvPr/>
        </p:nvCxnSpPr>
        <p:spPr>
          <a:xfrm flipH="1">
            <a:off x="2552700" y="2209800"/>
            <a:ext cx="419100" cy="925513"/>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6028" name="TextBox 17"/>
          <p:cNvSpPr txBox="1">
            <a:spLocks noChangeArrowheads="1"/>
          </p:cNvSpPr>
          <p:nvPr/>
        </p:nvSpPr>
        <p:spPr bwMode="auto">
          <a:xfrm>
            <a:off x="2133600" y="3430588"/>
            <a:ext cx="363538" cy="276225"/>
          </a:xfrm>
          <a:prstGeom prst="rect">
            <a:avLst/>
          </a:prstGeom>
          <a:noFill/>
          <a:ln w="9525">
            <a:noFill/>
            <a:miter lim="800000"/>
            <a:headEnd/>
            <a:tailEnd/>
          </a:ln>
        </p:spPr>
        <p:txBody>
          <a:bodyPr wrap="none">
            <a:spAutoFit/>
          </a:bodyPr>
          <a:lstStyle/>
          <a:p>
            <a:r>
              <a:rPr lang="en-US" sz="1200"/>
              <a:t>AA</a:t>
            </a:r>
          </a:p>
        </p:txBody>
      </p:sp>
      <p:sp>
        <p:nvSpPr>
          <p:cNvPr id="86029" name="TextBox 18"/>
          <p:cNvSpPr txBox="1">
            <a:spLocks noChangeArrowheads="1"/>
          </p:cNvSpPr>
          <p:nvPr/>
        </p:nvSpPr>
        <p:spPr bwMode="auto">
          <a:xfrm>
            <a:off x="2514600" y="4202113"/>
            <a:ext cx="366713" cy="276225"/>
          </a:xfrm>
          <a:prstGeom prst="rect">
            <a:avLst/>
          </a:prstGeom>
          <a:noFill/>
          <a:ln w="9525">
            <a:noFill/>
            <a:miter lim="800000"/>
            <a:headEnd/>
            <a:tailEnd/>
          </a:ln>
        </p:spPr>
        <p:txBody>
          <a:bodyPr wrap="none">
            <a:spAutoFit/>
          </a:bodyPr>
          <a:lstStyle/>
          <a:p>
            <a:r>
              <a:rPr lang="en-US" sz="1200"/>
              <a:t>DA</a:t>
            </a:r>
          </a:p>
        </p:txBody>
      </p:sp>
      <p:sp>
        <p:nvSpPr>
          <p:cNvPr id="86030" name="TextBox 19"/>
          <p:cNvSpPr txBox="1">
            <a:spLocks noChangeArrowheads="1"/>
          </p:cNvSpPr>
          <p:nvPr/>
        </p:nvSpPr>
        <p:spPr bwMode="auto">
          <a:xfrm>
            <a:off x="2459038" y="3570288"/>
            <a:ext cx="342900" cy="277812"/>
          </a:xfrm>
          <a:prstGeom prst="rect">
            <a:avLst/>
          </a:prstGeom>
          <a:noFill/>
          <a:ln w="9525">
            <a:noFill/>
            <a:miter lim="800000"/>
            <a:headEnd/>
            <a:tailEnd/>
          </a:ln>
        </p:spPr>
        <p:txBody>
          <a:bodyPr wrap="none">
            <a:spAutoFit/>
          </a:bodyPr>
          <a:lstStyle/>
          <a:p>
            <a:r>
              <a:rPr lang="en-US" sz="1200"/>
              <a:t>PA</a:t>
            </a:r>
          </a:p>
        </p:txBody>
      </p:sp>
      <p:sp>
        <p:nvSpPr>
          <p:cNvPr id="86031" name="TextBox 25"/>
          <p:cNvSpPr txBox="1">
            <a:spLocks noChangeArrowheads="1"/>
          </p:cNvSpPr>
          <p:nvPr/>
        </p:nvSpPr>
        <p:spPr bwMode="auto">
          <a:xfrm>
            <a:off x="2036763" y="3678238"/>
            <a:ext cx="304800" cy="184150"/>
          </a:xfrm>
          <a:prstGeom prst="rect">
            <a:avLst/>
          </a:prstGeom>
          <a:noFill/>
          <a:ln w="9525">
            <a:noFill/>
            <a:miter lim="800000"/>
            <a:headEnd/>
            <a:tailEnd/>
          </a:ln>
        </p:spPr>
        <p:txBody>
          <a:bodyPr wrap="none">
            <a:spAutoFit/>
          </a:bodyPr>
          <a:lstStyle/>
          <a:p>
            <a:r>
              <a:rPr lang="en-US" sz="600"/>
              <a:t>SVC</a:t>
            </a:r>
          </a:p>
        </p:txBody>
      </p:sp>
      <p:sp>
        <p:nvSpPr>
          <p:cNvPr id="86032" name="TextBox 26"/>
          <p:cNvSpPr txBox="1">
            <a:spLocks noChangeArrowheads="1"/>
          </p:cNvSpPr>
          <p:nvPr/>
        </p:nvSpPr>
        <p:spPr bwMode="auto">
          <a:xfrm>
            <a:off x="2630488" y="3871913"/>
            <a:ext cx="344487" cy="276225"/>
          </a:xfrm>
          <a:prstGeom prst="rect">
            <a:avLst/>
          </a:prstGeom>
          <a:noFill/>
          <a:ln w="9525">
            <a:noFill/>
            <a:miter lim="800000"/>
            <a:headEnd/>
            <a:tailEnd/>
          </a:ln>
        </p:spPr>
        <p:txBody>
          <a:bodyPr wrap="none">
            <a:spAutoFit/>
          </a:bodyPr>
          <a:lstStyle/>
          <a:p>
            <a:r>
              <a:rPr lang="en-US" sz="1200"/>
              <a:t>PA</a:t>
            </a:r>
          </a:p>
        </p:txBody>
      </p:sp>
      <p:sp>
        <p:nvSpPr>
          <p:cNvPr id="86033" name="TextBox 27"/>
          <p:cNvSpPr txBox="1">
            <a:spLocks noChangeArrowheads="1"/>
          </p:cNvSpPr>
          <p:nvPr/>
        </p:nvSpPr>
        <p:spPr bwMode="auto">
          <a:xfrm>
            <a:off x="6877050" y="3924300"/>
            <a:ext cx="342900" cy="276225"/>
          </a:xfrm>
          <a:prstGeom prst="rect">
            <a:avLst/>
          </a:prstGeom>
          <a:noFill/>
          <a:ln w="9525">
            <a:noFill/>
            <a:miter lim="800000"/>
            <a:headEnd/>
            <a:tailEnd/>
          </a:ln>
        </p:spPr>
        <p:txBody>
          <a:bodyPr wrap="none">
            <a:spAutoFit/>
          </a:bodyPr>
          <a:lstStyle/>
          <a:p>
            <a:r>
              <a:rPr lang="en-US" sz="1200"/>
              <a:t>PA</a:t>
            </a:r>
          </a:p>
        </p:txBody>
      </p:sp>
      <p:sp>
        <p:nvSpPr>
          <p:cNvPr id="86034" name="TextBox 30"/>
          <p:cNvSpPr txBox="1">
            <a:spLocks noChangeArrowheads="1"/>
          </p:cNvSpPr>
          <p:nvPr/>
        </p:nvSpPr>
        <p:spPr bwMode="auto">
          <a:xfrm>
            <a:off x="6248400" y="3657600"/>
            <a:ext cx="304800" cy="184150"/>
          </a:xfrm>
          <a:prstGeom prst="rect">
            <a:avLst/>
          </a:prstGeom>
          <a:noFill/>
          <a:ln w="9525">
            <a:noFill/>
            <a:miter lim="800000"/>
            <a:headEnd/>
            <a:tailEnd/>
          </a:ln>
        </p:spPr>
        <p:txBody>
          <a:bodyPr wrap="none">
            <a:spAutoFit/>
          </a:bodyPr>
          <a:lstStyle/>
          <a:p>
            <a:r>
              <a:rPr lang="en-US" sz="600"/>
              <a:t>SVC</a:t>
            </a:r>
          </a:p>
        </p:txBody>
      </p:sp>
      <p:sp>
        <p:nvSpPr>
          <p:cNvPr id="86035" name="Rectangle 21"/>
          <p:cNvSpPr>
            <a:spLocks noChangeArrowheads="1"/>
          </p:cNvSpPr>
          <p:nvPr/>
        </p:nvSpPr>
        <p:spPr bwMode="auto">
          <a:xfrm>
            <a:off x="2930525" y="5181600"/>
            <a:ext cx="4572000" cy="1200150"/>
          </a:xfrm>
          <a:prstGeom prst="rect">
            <a:avLst/>
          </a:prstGeom>
          <a:noFill/>
          <a:ln w="9525">
            <a:noFill/>
            <a:miter lim="800000"/>
            <a:headEnd/>
            <a:tailEnd/>
          </a:ln>
        </p:spPr>
        <p:txBody>
          <a:bodyPr>
            <a:spAutoFit/>
          </a:bodyPr>
          <a:lstStyle/>
          <a:p>
            <a:r>
              <a:rPr lang="en-US"/>
              <a:t>SVC=superior vena cava</a:t>
            </a:r>
          </a:p>
          <a:p>
            <a:r>
              <a:rPr lang="en-US"/>
              <a:t>PA=Pulmonary artery</a:t>
            </a:r>
          </a:p>
          <a:p>
            <a:r>
              <a:rPr lang="en-US"/>
              <a:t>AA=Ascending aorta</a:t>
            </a:r>
          </a:p>
          <a:p>
            <a:r>
              <a:rPr lang="en-US"/>
              <a:t>DA=Descending aorta</a:t>
            </a:r>
          </a:p>
        </p:txBody>
      </p:sp>
      <p:sp>
        <p:nvSpPr>
          <p:cNvPr id="86036" name="TextBox 31"/>
          <p:cNvSpPr txBox="1">
            <a:spLocks noChangeArrowheads="1"/>
          </p:cNvSpPr>
          <p:nvPr/>
        </p:nvSpPr>
        <p:spPr bwMode="auto">
          <a:xfrm>
            <a:off x="5638800" y="4459288"/>
            <a:ext cx="750888" cy="276225"/>
          </a:xfrm>
          <a:prstGeom prst="rect">
            <a:avLst/>
          </a:prstGeom>
          <a:noFill/>
          <a:ln w="9525">
            <a:noFill/>
            <a:miter lim="800000"/>
            <a:headEnd/>
            <a:tailEnd/>
          </a:ln>
        </p:spPr>
        <p:txBody>
          <a:bodyPr wrap="none">
            <a:spAutoFit/>
          </a:bodyPr>
          <a:lstStyle/>
          <a:p>
            <a:r>
              <a:rPr lang="en-US" sz="1200">
                <a:solidFill>
                  <a:schemeClr val="bg1"/>
                </a:solidFill>
              </a:rPr>
              <a:t>CT-GTV</a:t>
            </a:r>
          </a:p>
        </p:txBody>
      </p:sp>
      <p:cxnSp>
        <p:nvCxnSpPr>
          <p:cNvPr id="24" name="Straight Arrow Connector 23"/>
          <p:cNvCxnSpPr/>
          <p:nvPr/>
        </p:nvCxnSpPr>
        <p:spPr>
          <a:xfrm flipV="1">
            <a:off x="6156325" y="4038600"/>
            <a:ext cx="0" cy="403225"/>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308725" y="4186238"/>
            <a:ext cx="231775" cy="255587"/>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Continues…</a:t>
            </a:r>
          </a:p>
        </p:txBody>
      </p:sp>
      <p:pic>
        <p:nvPicPr>
          <p:cNvPr id="87043" name="Content Placeholder 4" descr="Screen Clipping"/>
          <p:cNvPicPr>
            <a:picLocks noGrp="1" noChangeAspect="1"/>
          </p:cNvPicPr>
          <p:nvPr>
            <p:ph sz="half" idx="1"/>
          </p:nvPr>
        </p:nvPicPr>
        <p:blipFill>
          <a:blip r:embed="rId2"/>
          <a:srcRect/>
          <a:stretch>
            <a:fillRect/>
          </a:stretch>
        </p:blipFill>
        <p:spPr>
          <a:xfrm>
            <a:off x="457200" y="2611438"/>
            <a:ext cx="4038600" cy="2503487"/>
          </a:xfrm>
        </p:spPr>
      </p:pic>
      <p:pic>
        <p:nvPicPr>
          <p:cNvPr id="87044" name="Content Placeholder 6" descr="Screen Clipping"/>
          <p:cNvPicPr>
            <a:picLocks noGrp="1" noChangeAspect="1"/>
          </p:cNvPicPr>
          <p:nvPr>
            <p:ph sz="half" idx="2"/>
          </p:nvPr>
        </p:nvPicPr>
        <p:blipFill>
          <a:blip r:embed="rId3"/>
          <a:srcRect/>
          <a:stretch>
            <a:fillRect/>
          </a:stretch>
        </p:blipFill>
        <p:spPr>
          <a:xfrm>
            <a:off x="4648200" y="2643188"/>
            <a:ext cx="4038600" cy="2439987"/>
          </a:xfrm>
        </p:spPr>
      </p:pic>
      <p:sp>
        <p:nvSpPr>
          <p:cNvPr id="87045" name="TextBox 8"/>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1" name="Straight Arrow Connector 10"/>
          <p:cNvCxnSpPr/>
          <p:nvPr/>
        </p:nvCxnSpPr>
        <p:spPr>
          <a:xfrm flipH="1">
            <a:off x="6800850" y="2349500"/>
            <a:ext cx="323850" cy="7747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7047" name="TextBox 11"/>
          <p:cNvSpPr txBox="1">
            <a:spLocks noChangeArrowheads="1"/>
          </p:cNvSpPr>
          <p:nvPr/>
        </p:nvSpPr>
        <p:spPr bwMode="auto">
          <a:xfrm>
            <a:off x="6342063" y="3429000"/>
            <a:ext cx="363537" cy="276225"/>
          </a:xfrm>
          <a:prstGeom prst="rect">
            <a:avLst/>
          </a:prstGeom>
          <a:noFill/>
          <a:ln w="9525">
            <a:noFill/>
            <a:miter lim="800000"/>
            <a:headEnd/>
            <a:tailEnd/>
          </a:ln>
        </p:spPr>
        <p:txBody>
          <a:bodyPr wrap="none">
            <a:spAutoFit/>
          </a:bodyPr>
          <a:lstStyle/>
          <a:p>
            <a:r>
              <a:rPr lang="en-US" sz="1200"/>
              <a:t>AA</a:t>
            </a:r>
          </a:p>
        </p:txBody>
      </p:sp>
      <p:sp>
        <p:nvSpPr>
          <p:cNvPr id="87048" name="TextBox 12"/>
          <p:cNvSpPr txBox="1">
            <a:spLocks noChangeArrowheads="1"/>
          </p:cNvSpPr>
          <p:nvPr/>
        </p:nvSpPr>
        <p:spPr bwMode="auto">
          <a:xfrm>
            <a:off x="6705600" y="4200525"/>
            <a:ext cx="366713" cy="276225"/>
          </a:xfrm>
          <a:prstGeom prst="rect">
            <a:avLst/>
          </a:prstGeom>
          <a:noFill/>
          <a:ln w="9525">
            <a:noFill/>
            <a:miter lim="800000"/>
            <a:headEnd/>
            <a:tailEnd/>
          </a:ln>
        </p:spPr>
        <p:txBody>
          <a:bodyPr wrap="none">
            <a:spAutoFit/>
          </a:bodyPr>
          <a:lstStyle/>
          <a:p>
            <a:r>
              <a:rPr lang="en-US" sz="1200"/>
              <a:t>DA</a:t>
            </a:r>
          </a:p>
        </p:txBody>
      </p:sp>
      <p:sp>
        <p:nvSpPr>
          <p:cNvPr id="87049" name="TextBox 13"/>
          <p:cNvSpPr txBox="1">
            <a:spLocks noChangeArrowheads="1"/>
          </p:cNvSpPr>
          <p:nvPr/>
        </p:nvSpPr>
        <p:spPr bwMode="auto">
          <a:xfrm>
            <a:off x="6629400" y="3638550"/>
            <a:ext cx="342900" cy="277813"/>
          </a:xfrm>
          <a:prstGeom prst="rect">
            <a:avLst/>
          </a:prstGeom>
          <a:noFill/>
          <a:ln w="9525">
            <a:noFill/>
            <a:miter lim="800000"/>
            <a:headEnd/>
            <a:tailEnd/>
          </a:ln>
        </p:spPr>
        <p:txBody>
          <a:bodyPr wrap="none">
            <a:spAutoFit/>
          </a:bodyPr>
          <a:lstStyle/>
          <a:p>
            <a:r>
              <a:rPr lang="en-US" sz="1200"/>
              <a:t>PA</a:t>
            </a:r>
          </a:p>
        </p:txBody>
      </p:sp>
      <p:sp>
        <p:nvSpPr>
          <p:cNvPr id="87050" name="TextBox 14"/>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6" name="Straight Arrow Connector 15"/>
          <p:cNvCxnSpPr/>
          <p:nvPr/>
        </p:nvCxnSpPr>
        <p:spPr>
          <a:xfrm flipH="1">
            <a:off x="2514600" y="2351088"/>
            <a:ext cx="401638" cy="7731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7052" name="TextBox 16"/>
          <p:cNvSpPr txBox="1">
            <a:spLocks noChangeArrowheads="1"/>
          </p:cNvSpPr>
          <p:nvPr/>
        </p:nvSpPr>
        <p:spPr bwMode="auto">
          <a:xfrm>
            <a:off x="2133600" y="3371850"/>
            <a:ext cx="363538" cy="276225"/>
          </a:xfrm>
          <a:prstGeom prst="rect">
            <a:avLst/>
          </a:prstGeom>
          <a:noFill/>
          <a:ln w="9525">
            <a:noFill/>
            <a:miter lim="800000"/>
            <a:headEnd/>
            <a:tailEnd/>
          </a:ln>
        </p:spPr>
        <p:txBody>
          <a:bodyPr wrap="none">
            <a:spAutoFit/>
          </a:bodyPr>
          <a:lstStyle/>
          <a:p>
            <a:r>
              <a:rPr lang="en-US" sz="1200"/>
              <a:t>AA</a:t>
            </a:r>
          </a:p>
        </p:txBody>
      </p:sp>
      <p:sp>
        <p:nvSpPr>
          <p:cNvPr id="87053" name="TextBox 17"/>
          <p:cNvSpPr txBox="1">
            <a:spLocks noChangeArrowheads="1"/>
          </p:cNvSpPr>
          <p:nvPr/>
        </p:nvSpPr>
        <p:spPr bwMode="auto">
          <a:xfrm>
            <a:off x="2514600" y="4143375"/>
            <a:ext cx="366713" cy="276225"/>
          </a:xfrm>
          <a:prstGeom prst="rect">
            <a:avLst/>
          </a:prstGeom>
          <a:noFill/>
          <a:ln w="9525">
            <a:noFill/>
            <a:miter lim="800000"/>
            <a:headEnd/>
            <a:tailEnd/>
          </a:ln>
        </p:spPr>
        <p:txBody>
          <a:bodyPr wrap="none">
            <a:spAutoFit/>
          </a:bodyPr>
          <a:lstStyle/>
          <a:p>
            <a:r>
              <a:rPr lang="en-US" sz="1200"/>
              <a:t>DA</a:t>
            </a:r>
          </a:p>
        </p:txBody>
      </p:sp>
      <p:sp>
        <p:nvSpPr>
          <p:cNvPr id="87054" name="TextBox 18"/>
          <p:cNvSpPr txBox="1">
            <a:spLocks noChangeArrowheads="1"/>
          </p:cNvSpPr>
          <p:nvPr/>
        </p:nvSpPr>
        <p:spPr bwMode="auto">
          <a:xfrm>
            <a:off x="2459038" y="3570288"/>
            <a:ext cx="342900" cy="277812"/>
          </a:xfrm>
          <a:prstGeom prst="rect">
            <a:avLst/>
          </a:prstGeom>
          <a:noFill/>
          <a:ln w="9525">
            <a:noFill/>
            <a:miter lim="800000"/>
            <a:headEnd/>
            <a:tailEnd/>
          </a:ln>
        </p:spPr>
        <p:txBody>
          <a:bodyPr wrap="none">
            <a:spAutoFit/>
          </a:bodyPr>
          <a:lstStyle/>
          <a:p>
            <a:r>
              <a:rPr lang="en-US" sz="1200"/>
              <a:t>PA</a:t>
            </a:r>
          </a:p>
        </p:txBody>
      </p:sp>
      <p:sp>
        <p:nvSpPr>
          <p:cNvPr id="87055" name="TextBox 21"/>
          <p:cNvSpPr txBox="1">
            <a:spLocks noChangeArrowheads="1"/>
          </p:cNvSpPr>
          <p:nvPr/>
        </p:nvSpPr>
        <p:spPr bwMode="auto">
          <a:xfrm>
            <a:off x="2051050" y="3630613"/>
            <a:ext cx="304800" cy="184150"/>
          </a:xfrm>
          <a:prstGeom prst="rect">
            <a:avLst/>
          </a:prstGeom>
          <a:noFill/>
          <a:ln w="9525">
            <a:noFill/>
            <a:miter lim="800000"/>
            <a:headEnd/>
            <a:tailEnd/>
          </a:ln>
        </p:spPr>
        <p:txBody>
          <a:bodyPr wrap="none">
            <a:spAutoFit/>
          </a:bodyPr>
          <a:lstStyle/>
          <a:p>
            <a:r>
              <a:rPr lang="en-US" sz="600"/>
              <a:t>SVC</a:t>
            </a:r>
          </a:p>
        </p:txBody>
      </p:sp>
      <p:sp>
        <p:nvSpPr>
          <p:cNvPr id="87056" name="TextBox 22"/>
          <p:cNvSpPr txBox="1">
            <a:spLocks noChangeArrowheads="1"/>
          </p:cNvSpPr>
          <p:nvPr/>
        </p:nvSpPr>
        <p:spPr bwMode="auto">
          <a:xfrm>
            <a:off x="2895600" y="3975100"/>
            <a:ext cx="296863" cy="215900"/>
          </a:xfrm>
          <a:prstGeom prst="rect">
            <a:avLst/>
          </a:prstGeom>
          <a:noFill/>
          <a:ln w="9525">
            <a:noFill/>
            <a:miter lim="800000"/>
            <a:headEnd/>
            <a:tailEnd/>
          </a:ln>
        </p:spPr>
        <p:txBody>
          <a:bodyPr wrap="none">
            <a:spAutoFit/>
          </a:bodyPr>
          <a:lstStyle/>
          <a:p>
            <a:r>
              <a:rPr lang="en-US" sz="800"/>
              <a:t>PA</a:t>
            </a:r>
          </a:p>
        </p:txBody>
      </p:sp>
      <p:sp>
        <p:nvSpPr>
          <p:cNvPr id="87057" name="TextBox 23"/>
          <p:cNvSpPr txBox="1">
            <a:spLocks noChangeArrowheads="1"/>
          </p:cNvSpPr>
          <p:nvPr/>
        </p:nvSpPr>
        <p:spPr bwMode="auto">
          <a:xfrm>
            <a:off x="6877050" y="3924300"/>
            <a:ext cx="342900" cy="276225"/>
          </a:xfrm>
          <a:prstGeom prst="rect">
            <a:avLst/>
          </a:prstGeom>
          <a:noFill/>
          <a:ln w="9525">
            <a:noFill/>
            <a:miter lim="800000"/>
            <a:headEnd/>
            <a:tailEnd/>
          </a:ln>
        </p:spPr>
        <p:txBody>
          <a:bodyPr wrap="none">
            <a:spAutoFit/>
          </a:bodyPr>
          <a:lstStyle/>
          <a:p>
            <a:r>
              <a:rPr lang="en-US" sz="1200"/>
              <a:t>PA</a:t>
            </a:r>
          </a:p>
        </p:txBody>
      </p:sp>
      <p:sp>
        <p:nvSpPr>
          <p:cNvPr id="87058" name="TextBox 24"/>
          <p:cNvSpPr txBox="1">
            <a:spLocks noChangeArrowheads="1"/>
          </p:cNvSpPr>
          <p:nvPr/>
        </p:nvSpPr>
        <p:spPr bwMode="auto">
          <a:xfrm>
            <a:off x="6248400" y="3657600"/>
            <a:ext cx="304800" cy="184150"/>
          </a:xfrm>
          <a:prstGeom prst="rect">
            <a:avLst/>
          </a:prstGeom>
          <a:noFill/>
          <a:ln w="9525">
            <a:noFill/>
            <a:miter lim="800000"/>
            <a:headEnd/>
            <a:tailEnd/>
          </a:ln>
        </p:spPr>
        <p:txBody>
          <a:bodyPr wrap="none">
            <a:spAutoFit/>
          </a:bodyPr>
          <a:lstStyle/>
          <a:p>
            <a:r>
              <a:rPr lang="en-US" sz="600"/>
              <a:t>SVC</a:t>
            </a:r>
          </a:p>
        </p:txBody>
      </p:sp>
      <p:sp>
        <p:nvSpPr>
          <p:cNvPr id="87059" name="Rectangle 31"/>
          <p:cNvSpPr>
            <a:spLocks noChangeArrowheads="1"/>
          </p:cNvSpPr>
          <p:nvPr/>
        </p:nvSpPr>
        <p:spPr bwMode="auto">
          <a:xfrm>
            <a:off x="3044825" y="5114925"/>
            <a:ext cx="2860675" cy="1201738"/>
          </a:xfrm>
          <a:prstGeom prst="rect">
            <a:avLst/>
          </a:prstGeom>
          <a:noFill/>
          <a:ln w="9525">
            <a:noFill/>
            <a:miter lim="800000"/>
            <a:headEnd/>
            <a:tailEnd/>
          </a:ln>
        </p:spPr>
        <p:txBody>
          <a:bodyPr>
            <a:spAutoFit/>
          </a:bodyPr>
          <a:lstStyle/>
          <a:p>
            <a:r>
              <a:rPr lang="en-US"/>
              <a:t>SVC=Superior vena cava</a:t>
            </a:r>
          </a:p>
          <a:p>
            <a:r>
              <a:rPr lang="en-US"/>
              <a:t>PA=Pulmonary artery</a:t>
            </a:r>
          </a:p>
          <a:p>
            <a:r>
              <a:rPr lang="en-US"/>
              <a:t>AA=Ascending aorta</a:t>
            </a:r>
          </a:p>
          <a:p>
            <a:r>
              <a:rPr lang="en-US"/>
              <a:t>DA=Descending aorta</a:t>
            </a:r>
          </a:p>
        </p:txBody>
      </p:sp>
      <p:sp>
        <p:nvSpPr>
          <p:cNvPr id="87060" name="TextBox 31"/>
          <p:cNvSpPr txBox="1">
            <a:spLocks noChangeArrowheads="1"/>
          </p:cNvSpPr>
          <p:nvPr/>
        </p:nvSpPr>
        <p:spPr bwMode="auto">
          <a:xfrm>
            <a:off x="1384300" y="4383088"/>
            <a:ext cx="750888" cy="276225"/>
          </a:xfrm>
          <a:prstGeom prst="rect">
            <a:avLst/>
          </a:prstGeom>
          <a:noFill/>
          <a:ln w="9525">
            <a:noFill/>
            <a:miter lim="800000"/>
            <a:headEnd/>
            <a:tailEnd/>
          </a:ln>
        </p:spPr>
        <p:txBody>
          <a:bodyPr wrap="none">
            <a:spAutoFit/>
          </a:bodyPr>
          <a:lstStyle/>
          <a:p>
            <a:r>
              <a:rPr lang="en-US" sz="1200">
                <a:solidFill>
                  <a:schemeClr val="bg1"/>
                </a:solidFill>
              </a:rPr>
              <a:t>CT-GTV</a:t>
            </a:r>
          </a:p>
        </p:txBody>
      </p:sp>
      <p:cxnSp>
        <p:nvCxnSpPr>
          <p:cNvPr id="29" name="Straight Arrow Connector 28"/>
          <p:cNvCxnSpPr/>
          <p:nvPr/>
        </p:nvCxnSpPr>
        <p:spPr>
          <a:xfrm flipV="1">
            <a:off x="1901825" y="3962400"/>
            <a:ext cx="0" cy="403225"/>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054225" y="4110038"/>
            <a:ext cx="231775" cy="255587"/>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7063" name="TextBox 31"/>
          <p:cNvSpPr txBox="1">
            <a:spLocks noChangeArrowheads="1"/>
          </p:cNvSpPr>
          <p:nvPr/>
        </p:nvSpPr>
        <p:spPr bwMode="auto">
          <a:xfrm>
            <a:off x="5651500" y="4448175"/>
            <a:ext cx="750888" cy="276225"/>
          </a:xfrm>
          <a:prstGeom prst="rect">
            <a:avLst/>
          </a:prstGeom>
          <a:noFill/>
          <a:ln w="9525">
            <a:noFill/>
            <a:miter lim="800000"/>
            <a:headEnd/>
            <a:tailEnd/>
          </a:ln>
        </p:spPr>
        <p:txBody>
          <a:bodyPr wrap="none">
            <a:spAutoFit/>
          </a:bodyPr>
          <a:lstStyle/>
          <a:p>
            <a:r>
              <a:rPr lang="en-US" sz="1200">
                <a:solidFill>
                  <a:schemeClr val="bg1"/>
                </a:solidFill>
              </a:rPr>
              <a:t>CT-GTV</a:t>
            </a:r>
          </a:p>
        </p:txBody>
      </p:sp>
      <p:cxnSp>
        <p:nvCxnSpPr>
          <p:cNvPr id="34" name="Straight Arrow Connector 33"/>
          <p:cNvCxnSpPr/>
          <p:nvPr/>
        </p:nvCxnSpPr>
        <p:spPr>
          <a:xfrm flipV="1">
            <a:off x="6169025" y="4027488"/>
            <a:ext cx="0" cy="403225"/>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321425" y="4175125"/>
            <a:ext cx="231775" cy="255588"/>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Content Placeholder 36" descr="Screen Clipping"/>
          <p:cNvPicPr>
            <a:picLocks noGrp="1" noChangeAspect="1"/>
          </p:cNvPicPr>
          <p:nvPr>
            <p:ph sz="half" idx="2"/>
          </p:nvPr>
        </p:nvPicPr>
        <p:blipFill>
          <a:blip r:embed="rId2"/>
          <a:srcRect/>
          <a:stretch>
            <a:fillRect/>
          </a:stretch>
        </p:blipFill>
        <p:spPr>
          <a:xfrm>
            <a:off x="4648200" y="2554288"/>
            <a:ext cx="4038600" cy="2617787"/>
          </a:xfrm>
        </p:spPr>
      </p:pic>
      <p:pic>
        <p:nvPicPr>
          <p:cNvPr id="88067" name="Content Placeholder 35" descr="Screen Clipping"/>
          <p:cNvPicPr>
            <a:picLocks noGrp="1" noChangeAspect="1"/>
          </p:cNvPicPr>
          <p:nvPr>
            <p:ph sz="half" idx="1"/>
          </p:nvPr>
        </p:nvPicPr>
        <p:blipFill>
          <a:blip r:embed="rId3"/>
          <a:srcRect/>
          <a:stretch>
            <a:fillRect/>
          </a:stretch>
        </p:blipFill>
        <p:spPr>
          <a:xfrm>
            <a:off x="457200" y="2538413"/>
            <a:ext cx="4038600" cy="2649537"/>
          </a:xfrm>
        </p:spPr>
      </p:pic>
      <p:sp>
        <p:nvSpPr>
          <p:cNvPr id="88068"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Continues…</a:t>
            </a:r>
          </a:p>
        </p:txBody>
      </p:sp>
      <p:sp>
        <p:nvSpPr>
          <p:cNvPr id="88069" name="TextBox 10"/>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4" name="Straight Arrow Connector 13"/>
          <p:cNvCxnSpPr/>
          <p:nvPr/>
        </p:nvCxnSpPr>
        <p:spPr>
          <a:xfrm flipH="1">
            <a:off x="6643688" y="2349500"/>
            <a:ext cx="481012" cy="7747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8071" name="TextBox 14"/>
          <p:cNvSpPr txBox="1">
            <a:spLocks noChangeArrowheads="1"/>
          </p:cNvSpPr>
          <p:nvPr/>
        </p:nvSpPr>
        <p:spPr bwMode="auto">
          <a:xfrm>
            <a:off x="6418263" y="3352800"/>
            <a:ext cx="363537" cy="276225"/>
          </a:xfrm>
          <a:prstGeom prst="rect">
            <a:avLst/>
          </a:prstGeom>
          <a:noFill/>
          <a:ln w="9525">
            <a:noFill/>
            <a:miter lim="800000"/>
            <a:headEnd/>
            <a:tailEnd/>
          </a:ln>
        </p:spPr>
        <p:txBody>
          <a:bodyPr wrap="none">
            <a:spAutoFit/>
          </a:bodyPr>
          <a:lstStyle/>
          <a:p>
            <a:r>
              <a:rPr lang="en-US" sz="1200"/>
              <a:t>AA</a:t>
            </a:r>
          </a:p>
        </p:txBody>
      </p:sp>
      <p:sp>
        <p:nvSpPr>
          <p:cNvPr id="88072" name="TextBox 15"/>
          <p:cNvSpPr txBox="1">
            <a:spLocks noChangeArrowheads="1"/>
          </p:cNvSpPr>
          <p:nvPr/>
        </p:nvSpPr>
        <p:spPr bwMode="auto">
          <a:xfrm>
            <a:off x="6643688" y="4295775"/>
            <a:ext cx="366712" cy="276225"/>
          </a:xfrm>
          <a:prstGeom prst="rect">
            <a:avLst/>
          </a:prstGeom>
          <a:noFill/>
          <a:ln w="9525">
            <a:noFill/>
            <a:miter lim="800000"/>
            <a:headEnd/>
            <a:tailEnd/>
          </a:ln>
        </p:spPr>
        <p:txBody>
          <a:bodyPr wrap="none">
            <a:spAutoFit/>
          </a:bodyPr>
          <a:lstStyle/>
          <a:p>
            <a:r>
              <a:rPr lang="en-US" sz="1200"/>
              <a:t>DA</a:t>
            </a:r>
          </a:p>
        </p:txBody>
      </p:sp>
      <p:sp>
        <p:nvSpPr>
          <p:cNvPr id="88073" name="TextBox 16"/>
          <p:cNvSpPr txBox="1">
            <a:spLocks noChangeArrowheads="1"/>
          </p:cNvSpPr>
          <p:nvPr/>
        </p:nvSpPr>
        <p:spPr bwMode="auto">
          <a:xfrm>
            <a:off x="6705600" y="3432175"/>
            <a:ext cx="342900" cy="276225"/>
          </a:xfrm>
          <a:prstGeom prst="rect">
            <a:avLst/>
          </a:prstGeom>
          <a:noFill/>
          <a:ln w="9525">
            <a:noFill/>
            <a:miter lim="800000"/>
            <a:headEnd/>
            <a:tailEnd/>
          </a:ln>
        </p:spPr>
        <p:txBody>
          <a:bodyPr wrap="none">
            <a:spAutoFit/>
          </a:bodyPr>
          <a:lstStyle/>
          <a:p>
            <a:r>
              <a:rPr lang="en-US" sz="1200"/>
              <a:t>PA</a:t>
            </a:r>
          </a:p>
        </p:txBody>
      </p:sp>
      <p:sp>
        <p:nvSpPr>
          <p:cNvPr id="88074" name="TextBox 17"/>
          <p:cNvSpPr txBox="1">
            <a:spLocks noChangeArrowheads="1"/>
          </p:cNvSpPr>
          <p:nvPr/>
        </p:nvSpPr>
        <p:spPr bwMode="auto">
          <a:xfrm>
            <a:off x="2743200" y="2057400"/>
            <a:ext cx="1311275" cy="369888"/>
          </a:xfrm>
          <a:prstGeom prst="rect">
            <a:avLst/>
          </a:prstGeom>
          <a:noFill/>
          <a:ln w="9525">
            <a:noFill/>
            <a:miter lim="800000"/>
            <a:headEnd/>
            <a:tailEnd/>
          </a:ln>
        </p:spPr>
        <p:txBody>
          <a:bodyPr wrap="none">
            <a:spAutoFit/>
          </a:bodyPr>
          <a:lstStyle/>
          <a:p>
            <a:r>
              <a:rPr lang="en-US"/>
              <a:t>Pericardium</a:t>
            </a:r>
          </a:p>
        </p:txBody>
      </p:sp>
      <p:cxnSp>
        <p:nvCxnSpPr>
          <p:cNvPr id="19" name="Straight Arrow Connector 18"/>
          <p:cNvCxnSpPr/>
          <p:nvPr/>
        </p:nvCxnSpPr>
        <p:spPr>
          <a:xfrm flipH="1">
            <a:off x="2744788" y="2351088"/>
            <a:ext cx="419100" cy="9255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8076" name="TextBox 19"/>
          <p:cNvSpPr txBox="1">
            <a:spLocks noChangeArrowheads="1"/>
          </p:cNvSpPr>
          <p:nvPr/>
        </p:nvSpPr>
        <p:spPr bwMode="auto">
          <a:xfrm>
            <a:off x="2133600" y="3371850"/>
            <a:ext cx="363538" cy="276225"/>
          </a:xfrm>
          <a:prstGeom prst="rect">
            <a:avLst/>
          </a:prstGeom>
          <a:noFill/>
          <a:ln w="9525">
            <a:noFill/>
            <a:miter lim="800000"/>
            <a:headEnd/>
            <a:tailEnd/>
          </a:ln>
        </p:spPr>
        <p:txBody>
          <a:bodyPr wrap="none">
            <a:spAutoFit/>
          </a:bodyPr>
          <a:lstStyle/>
          <a:p>
            <a:r>
              <a:rPr lang="en-US" sz="1200"/>
              <a:t>AA</a:t>
            </a:r>
          </a:p>
        </p:txBody>
      </p:sp>
      <p:sp>
        <p:nvSpPr>
          <p:cNvPr id="88077" name="TextBox 20"/>
          <p:cNvSpPr txBox="1">
            <a:spLocks noChangeArrowheads="1"/>
          </p:cNvSpPr>
          <p:nvPr/>
        </p:nvSpPr>
        <p:spPr bwMode="auto">
          <a:xfrm>
            <a:off x="2497138" y="4276725"/>
            <a:ext cx="366712" cy="277813"/>
          </a:xfrm>
          <a:prstGeom prst="rect">
            <a:avLst/>
          </a:prstGeom>
          <a:noFill/>
          <a:ln w="9525">
            <a:noFill/>
            <a:miter lim="800000"/>
            <a:headEnd/>
            <a:tailEnd/>
          </a:ln>
        </p:spPr>
        <p:txBody>
          <a:bodyPr wrap="none">
            <a:spAutoFit/>
          </a:bodyPr>
          <a:lstStyle/>
          <a:p>
            <a:r>
              <a:rPr lang="en-US" sz="1200"/>
              <a:t>DA</a:t>
            </a:r>
          </a:p>
        </p:txBody>
      </p:sp>
      <p:sp>
        <p:nvSpPr>
          <p:cNvPr id="88078" name="TextBox 21"/>
          <p:cNvSpPr txBox="1">
            <a:spLocks noChangeArrowheads="1"/>
          </p:cNvSpPr>
          <p:nvPr/>
        </p:nvSpPr>
        <p:spPr bwMode="auto">
          <a:xfrm>
            <a:off x="2459038" y="3570288"/>
            <a:ext cx="342900" cy="277812"/>
          </a:xfrm>
          <a:prstGeom prst="rect">
            <a:avLst/>
          </a:prstGeom>
          <a:noFill/>
          <a:ln w="9525">
            <a:noFill/>
            <a:miter lim="800000"/>
            <a:headEnd/>
            <a:tailEnd/>
          </a:ln>
        </p:spPr>
        <p:txBody>
          <a:bodyPr wrap="none">
            <a:spAutoFit/>
          </a:bodyPr>
          <a:lstStyle/>
          <a:p>
            <a:r>
              <a:rPr lang="en-US" sz="1200"/>
              <a:t>PA</a:t>
            </a:r>
          </a:p>
        </p:txBody>
      </p:sp>
      <p:sp>
        <p:nvSpPr>
          <p:cNvPr id="88079" name="TextBox 24"/>
          <p:cNvSpPr txBox="1">
            <a:spLocks noChangeArrowheads="1"/>
          </p:cNvSpPr>
          <p:nvPr/>
        </p:nvSpPr>
        <p:spPr bwMode="auto">
          <a:xfrm>
            <a:off x="1981200" y="3657600"/>
            <a:ext cx="304800" cy="184150"/>
          </a:xfrm>
          <a:prstGeom prst="rect">
            <a:avLst/>
          </a:prstGeom>
          <a:noFill/>
          <a:ln w="9525">
            <a:noFill/>
            <a:miter lim="800000"/>
            <a:headEnd/>
            <a:tailEnd/>
          </a:ln>
        </p:spPr>
        <p:txBody>
          <a:bodyPr wrap="none">
            <a:spAutoFit/>
          </a:bodyPr>
          <a:lstStyle/>
          <a:p>
            <a:r>
              <a:rPr lang="en-US" sz="600"/>
              <a:t>SVC</a:t>
            </a:r>
          </a:p>
        </p:txBody>
      </p:sp>
      <p:sp>
        <p:nvSpPr>
          <p:cNvPr id="88080" name="TextBox 25"/>
          <p:cNvSpPr txBox="1">
            <a:spLocks noChangeArrowheads="1"/>
          </p:cNvSpPr>
          <p:nvPr/>
        </p:nvSpPr>
        <p:spPr bwMode="auto">
          <a:xfrm>
            <a:off x="2895600" y="3975100"/>
            <a:ext cx="296863" cy="215900"/>
          </a:xfrm>
          <a:prstGeom prst="rect">
            <a:avLst/>
          </a:prstGeom>
          <a:noFill/>
          <a:ln w="9525">
            <a:noFill/>
            <a:miter lim="800000"/>
            <a:headEnd/>
            <a:tailEnd/>
          </a:ln>
        </p:spPr>
        <p:txBody>
          <a:bodyPr wrap="none">
            <a:spAutoFit/>
          </a:bodyPr>
          <a:lstStyle/>
          <a:p>
            <a:r>
              <a:rPr lang="en-US" sz="800"/>
              <a:t>PA</a:t>
            </a:r>
          </a:p>
        </p:txBody>
      </p:sp>
      <p:sp>
        <p:nvSpPr>
          <p:cNvPr id="88081" name="TextBox 27"/>
          <p:cNvSpPr txBox="1">
            <a:spLocks noChangeArrowheads="1"/>
          </p:cNvSpPr>
          <p:nvPr/>
        </p:nvSpPr>
        <p:spPr bwMode="auto">
          <a:xfrm>
            <a:off x="6172200" y="3657600"/>
            <a:ext cx="315913" cy="169863"/>
          </a:xfrm>
          <a:prstGeom prst="rect">
            <a:avLst/>
          </a:prstGeom>
          <a:noFill/>
          <a:ln w="9525">
            <a:noFill/>
            <a:miter lim="800000"/>
            <a:headEnd/>
            <a:tailEnd/>
          </a:ln>
        </p:spPr>
        <p:txBody>
          <a:bodyPr wrap="none">
            <a:spAutoFit/>
          </a:bodyPr>
          <a:lstStyle/>
          <a:p>
            <a:r>
              <a:rPr lang="en-US" sz="500"/>
              <a:t>SVC0</a:t>
            </a:r>
          </a:p>
        </p:txBody>
      </p:sp>
      <p:sp>
        <p:nvSpPr>
          <p:cNvPr id="88082" name="TextBox 31"/>
          <p:cNvSpPr txBox="1">
            <a:spLocks noChangeArrowheads="1"/>
          </p:cNvSpPr>
          <p:nvPr/>
        </p:nvSpPr>
        <p:spPr bwMode="auto">
          <a:xfrm>
            <a:off x="1311275" y="4572000"/>
            <a:ext cx="750888" cy="276225"/>
          </a:xfrm>
          <a:prstGeom prst="rect">
            <a:avLst/>
          </a:prstGeom>
          <a:noFill/>
          <a:ln w="9525">
            <a:noFill/>
            <a:miter lim="800000"/>
            <a:headEnd/>
            <a:tailEnd/>
          </a:ln>
        </p:spPr>
        <p:txBody>
          <a:bodyPr wrap="none">
            <a:spAutoFit/>
          </a:bodyPr>
          <a:lstStyle/>
          <a:p>
            <a:r>
              <a:rPr lang="en-US" sz="1200">
                <a:solidFill>
                  <a:schemeClr val="bg1"/>
                </a:solidFill>
              </a:rPr>
              <a:t>CT-GTV</a:t>
            </a:r>
          </a:p>
        </p:txBody>
      </p:sp>
      <p:cxnSp>
        <p:nvCxnSpPr>
          <p:cNvPr id="33" name="Straight Arrow Connector 32"/>
          <p:cNvCxnSpPr/>
          <p:nvPr/>
        </p:nvCxnSpPr>
        <p:spPr>
          <a:xfrm flipV="1">
            <a:off x="1828800" y="4151313"/>
            <a:ext cx="0" cy="403225"/>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981200" y="4298950"/>
            <a:ext cx="231775" cy="255588"/>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88085" name="Rectangle 8"/>
          <p:cNvSpPr>
            <a:spLocks noChangeArrowheads="1"/>
          </p:cNvSpPr>
          <p:nvPr/>
        </p:nvSpPr>
        <p:spPr bwMode="auto">
          <a:xfrm>
            <a:off x="6057900" y="4143375"/>
            <a:ext cx="647700" cy="276225"/>
          </a:xfrm>
          <a:prstGeom prst="rect">
            <a:avLst/>
          </a:prstGeom>
          <a:noFill/>
          <a:ln w="9525">
            <a:noFill/>
            <a:miter lim="800000"/>
            <a:headEnd/>
            <a:tailEnd/>
          </a:ln>
        </p:spPr>
        <p:txBody>
          <a:bodyPr wrap="none">
            <a:spAutoFit/>
          </a:bodyPr>
          <a:lstStyle/>
          <a:p>
            <a:r>
              <a:rPr lang="en-US" sz="1200"/>
              <a:t>CT-GTV</a:t>
            </a:r>
          </a:p>
        </p:txBody>
      </p:sp>
      <p:sp>
        <p:nvSpPr>
          <p:cNvPr id="88086" name="TextBox 39"/>
          <p:cNvSpPr txBox="1">
            <a:spLocks noChangeArrowheads="1"/>
          </p:cNvSpPr>
          <p:nvPr/>
        </p:nvSpPr>
        <p:spPr bwMode="auto">
          <a:xfrm>
            <a:off x="2559050" y="3914775"/>
            <a:ext cx="350838" cy="276225"/>
          </a:xfrm>
          <a:prstGeom prst="rect">
            <a:avLst/>
          </a:prstGeom>
          <a:noFill/>
          <a:ln w="9525">
            <a:noFill/>
            <a:miter lim="800000"/>
            <a:headEnd/>
            <a:tailEnd/>
          </a:ln>
        </p:spPr>
        <p:txBody>
          <a:bodyPr wrap="none">
            <a:spAutoFit/>
          </a:bodyPr>
          <a:lstStyle/>
          <a:p>
            <a:r>
              <a:rPr lang="en-US" sz="1200"/>
              <a:t>PV</a:t>
            </a:r>
          </a:p>
        </p:txBody>
      </p:sp>
      <p:sp>
        <p:nvSpPr>
          <p:cNvPr id="88087" name="TextBox 40"/>
          <p:cNvSpPr txBox="1">
            <a:spLocks noChangeArrowheads="1"/>
          </p:cNvSpPr>
          <p:nvPr/>
        </p:nvSpPr>
        <p:spPr bwMode="auto">
          <a:xfrm>
            <a:off x="6705600" y="3865563"/>
            <a:ext cx="350838" cy="277812"/>
          </a:xfrm>
          <a:prstGeom prst="rect">
            <a:avLst/>
          </a:prstGeom>
          <a:noFill/>
          <a:ln w="9525">
            <a:noFill/>
            <a:miter lim="800000"/>
            <a:headEnd/>
            <a:tailEnd/>
          </a:ln>
        </p:spPr>
        <p:txBody>
          <a:bodyPr wrap="none">
            <a:spAutoFit/>
          </a:bodyPr>
          <a:lstStyle/>
          <a:p>
            <a:r>
              <a:rPr lang="en-US" sz="1200"/>
              <a:t>PV</a:t>
            </a:r>
          </a:p>
        </p:txBody>
      </p:sp>
      <p:sp>
        <p:nvSpPr>
          <p:cNvPr id="88088" name="Rectangle 26"/>
          <p:cNvSpPr>
            <a:spLocks noChangeArrowheads="1"/>
          </p:cNvSpPr>
          <p:nvPr/>
        </p:nvSpPr>
        <p:spPr bwMode="auto">
          <a:xfrm>
            <a:off x="3163888" y="5172075"/>
            <a:ext cx="4572000" cy="1200150"/>
          </a:xfrm>
          <a:prstGeom prst="rect">
            <a:avLst/>
          </a:prstGeom>
          <a:noFill/>
          <a:ln w="9525">
            <a:noFill/>
            <a:miter lim="800000"/>
            <a:headEnd/>
            <a:tailEnd/>
          </a:ln>
        </p:spPr>
        <p:txBody>
          <a:bodyPr>
            <a:spAutoFit/>
          </a:bodyPr>
          <a:lstStyle/>
          <a:p>
            <a:r>
              <a:rPr lang="en-US"/>
              <a:t>SVC=Superior vena cava</a:t>
            </a:r>
          </a:p>
          <a:p>
            <a:r>
              <a:rPr lang="en-US"/>
              <a:t>PA=Pulmonary artery</a:t>
            </a:r>
          </a:p>
          <a:p>
            <a:r>
              <a:rPr lang="en-US"/>
              <a:t>AA=Ascending aorta</a:t>
            </a:r>
          </a:p>
          <a:p>
            <a:r>
              <a:rPr lang="en-US"/>
              <a:t>DA=Descending aorta</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Content Placeholder 38" descr="Screen Clipping"/>
          <p:cNvPicPr>
            <a:picLocks noGrp="1" noChangeAspect="1"/>
          </p:cNvPicPr>
          <p:nvPr>
            <p:ph sz="half" idx="2"/>
          </p:nvPr>
        </p:nvPicPr>
        <p:blipFill>
          <a:blip r:embed="rId2"/>
          <a:srcRect/>
          <a:stretch>
            <a:fillRect/>
          </a:stretch>
        </p:blipFill>
        <p:spPr>
          <a:xfrm>
            <a:off x="4648200" y="2525713"/>
            <a:ext cx="4038600" cy="2674937"/>
          </a:xfrm>
        </p:spPr>
      </p:pic>
      <p:pic>
        <p:nvPicPr>
          <p:cNvPr id="89091" name="Content Placeholder 9" descr="Screen Clipping"/>
          <p:cNvPicPr>
            <a:picLocks noGrp="1" noChangeAspect="1"/>
          </p:cNvPicPr>
          <p:nvPr>
            <p:ph sz="half" idx="1"/>
          </p:nvPr>
        </p:nvPicPr>
        <p:blipFill>
          <a:blip r:embed="rId3"/>
          <a:srcRect/>
          <a:stretch>
            <a:fillRect/>
          </a:stretch>
        </p:blipFill>
        <p:spPr>
          <a:xfrm>
            <a:off x="457200" y="2524125"/>
            <a:ext cx="4038600" cy="2678113"/>
          </a:xfrm>
        </p:spPr>
      </p:pic>
      <p:sp>
        <p:nvSpPr>
          <p:cNvPr id="89092" name="Title 1"/>
          <p:cNvSpPr>
            <a:spLocks noGrp="1"/>
          </p:cNvSpPr>
          <p:nvPr>
            <p:ph type="title"/>
          </p:nvPr>
        </p:nvSpPr>
        <p:spPr>
          <a:xfrm>
            <a:off x="152400" y="274638"/>
            <a:ext cx="8686800" cy="1401762"/>
          </a:xfrm>
        </p:spPr>
        <p:txBody>
          <a:bodyPr/>
          <a:lstStyle/>
          <a:p>
            <a:r>
              <a:rPr lang="en-US" smtClean="0">
                <a:latin typeface="Arial Black" pitchFamily="34" charset="0"/>
                <a:ea typeface="ヒラギノ角ゴ Pro W3" pitchFamily="-60" charset="-128"/>
                <a:cs typeface="Arial Black" pitchFamily="34" charset="0"/>
              </a:rPr>
              <a:t>Pericardium continues…</a:t>
            </a:r>
            <a:br>
              <a:rPr lang="en-US" smtClean="0">
                <a:latin typeface="Arial Black" pitchFamily="34" charset="0"/>
                <a:ea typeface="ヒラギノ角ゴ Pro W3" pitchFamily="-60" charset="-128"/>
                <a:cs typeface="Arial Black" pitchFamily="34" charset="0"/>
              </a:rPr>
            </a:br>
            <a:r>
              <a:rPr lang="en-US" sz="2800" smtClean="0">
                <a:latin typeface="Arial Black" pitchFamily="34" charset="0"/>
                <a:ea typeface="ヒラギノ角ゴ Pro W3" pitchFamily="-60" charset="-128"/>
                <a:cs typeface="Arial Black" pitchFamily="34" charset="0"/>
              </a:rPr>
              <a:t>Heart contour starts at this level, 1 slice below pulmonary artery trunk passing the midline </a:t>
            </a:r>
          </a:p>
        </p:txBody>
      </p:sp>
      <p:sp>
        <p:nvSpPr>
          <p:cNvPr id="89093" name="TextBox 8"/>
          <p:cNvSpPr txBox="1">
            <a:spLocks noChangeArrowheads="1"/>
          </p:cNvSpPr>
          <p:nvPr/>
        </p:nvSpPr>
        <p:spPr bwMode="auto">
          <a:xfrm>
            <a:off x="2190750" y="5492750"/>
            <a:ext cx="4711700" cy="369888"/>
          </a:xfrm>
          <a:prstGeom prst="rect">
            <a:avLst/>
          </a:prstGeom>
          <a:noFill/>
          <a:ln w="9525">
            <a:noFill/>
            <a:miter lim="800000"/>
            <a:headEnd/>
            <a:tailEnd/>
          </a:ln>
        </p:spPr>
        <p:txBody>
          <a:bodyPr wrap="none">
            <a:spAutoFit/>
          </a:bodyPr>
          <a:lstStyle/>
          <a:p>
            <a:r>
              <a:rPr lang="en-US"/>
              <a:t>Heart and pericardium are to be overlapped.</a:t>
            </a:r>
          </a:p>
        </p:txBody>
      </p:sp>
      <p:sp>
        <p:nvSpPr>
          <p:cNvPr id="89094" name="TextBox 10"/>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4" name="Straight Arrow Connector 13"/>
          <p:cNvCxnSpPr/>
          <p:nvPr/>
        </p:nvCxnSpPr>
        <p:spPr>
          <a:xfrm flipH="1">
            <a:off x="6800850" y="2349500"/>
            <a:ext cx="323850" cy="7747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9096" name="TextBox 14"/>
          <p:cNvSpPr txBox="1">
            <a:spLocks noChangeArrowheads="1"/>
          </p:cNvSpPr>
          <p:nvPr/>
        </p:nvSpPr>
        <p:spPr bwMode="auto">
          <a:xfrm>
            <a:off x="6389688" y="3394075"/>
            <a:ext cx="365125" cy="276225"/>
          </a:xfrm>
          <a:prstGeom prst="rect">
            <a:avLst/>
          </a:prstGeom>
          <a:noFill/>
          <a:ln w="9525">
            <a:noFill/>
            <a:miter lim="800000"/>
            <a:headEnd/>
            <a:tailEnd/>
          </a:ln>
        </p:spPr>
        <p:txBody>
          <a:bodyPr wrap="none">
            <a:spAutoFit/>
          </a:bodyPr>
          <a:lstStyle/>
          <a:p>
            <a:r>
              <a:rPr lang="en-US" sz="1200"/>
              <a:t>AA</a:t>
            </a:r>
          </a:p>
        </p:txBody>
      </p:sp>
      <p:sp>
        <p:nvSpPr>
          <p:cNvPr id="89097" name="TextBox 16"/>
          <p:cNvSpPr txBox="1">
            <a:spLocks noChangeArrowheads="1"/>
          </p:cNvSpPr>
          <p:nvPr/>
        </p:nvSpPr>
        <p:spPr bwMode="auto">
          <a:xfrm>
            <a:off x="6689725" y="4275138"/>
            <a:ext cx="366713" cy="276225"/>
          </a:xfrm>
          <a:prstGeom prst="rect">
            <a:avLst/>
          </a:prstGeom>
          <a:noFill/>
          <a:ln w="9525">
            <a:noFill/>
            <a:miter lim="800000"/>
            <a:headEnd/>
            <a:tailEnd/>
          </a:ln>
        </p:spPr>
        <p:txBody>
          <a:bodyPr wrap="none">
            <a:spAutoFit/>
          </a:bodyPr>
          <a:lstStyle/>
          <a:p>
            <a:r>
              <a:rPr lang="en-US" sz="1200"/>
              <a:t>DA</a:t>
            </a:r>
          </a:p>
        </p:txBody>
      </p:sp>
      <p:sp>
        <p:nvSpPr>
          <p:cNvPr id="89098" name="TextBox 17"/>
          <p:cNvSpPr txBox="1">
            <a:spLocks noChangeArrowheads="1"/>
          </p:cNvSpPr>
          <p:nvPr/>
        </p:nvSpPr>
        <p:spPr bwMode="auto">
          <a:xfrm>
            <a:off x="6778625" y="3335338"/>
            <a:ext cx="342900" cy="276225"/>
          </a:xfrm>
          <a:prstGeom prst="rect">
            <a:avLst/>
          </a:prstGeom>
          <a:noFill/>
          <a:ln w="9525">
            <a:noFill/>
            <a:miter lim="800000"/>
            <a:headEnd/>
            <a:tailEnd/>
          </a:ln>
        </p:spPr>
        <p:txBody>
          <a:bodyPr wrap="none">
            <a:spAutoFit/>
          </a:bodyPr>
          <a:lstStyle/>
          <a:p>
            <a:r>
              <a:rPr lang="en-US" sz="1200"/>
              <a:t>PA</a:t>
            </a:r>
          </a:p>
        </p:txBody>
      </p:sp>
      <p:sp>
        <p:nvSpPr>
          <p:cNvPr id="89099" name="TextBox 18"/>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20" name="Straight Arrow Connector 19"/>
          <p:cNvCxnSpPr/>
          <p:nvPr/>
        </p:nvCxnSpPr>
        <p:spPr>
          <a:xfrm flipH="1">
            <a:off x="2514600" y="2351088"/>
            <a:ext cx="401638" cy="7731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9101" name="TextBox 20"/>
          <p:cNvSpPr txBox="1">
            <a:spLocks noChangeArrowheads="1"/>
          </p:cNvSpPr>
          <p:nvPr/>
        </p:nvSpPr>
        <p:spPr bwMode="auto">
          <a:xfrm>
            <a:off x="2170113" y="3422650"/>
            <a:ext cx="363537" cy="276225"/>
          </a:xfrm>
          <a:prstGeom prst="rect">
            <a:avLst/>
          </a:prstGeom>
          <a:noFill/>
          <a:ln w="9525">
            <a:noFill/>
            <a:miter lim="800000"/>
            <a:headEnd/>
            <a:tailEnd/>
          </a:ln>
        </p:spPr>
        <p:txBody>
          <a:bodyPr wrap="none">
            <a:spAutoFit/>
          </a:bodyPr>
          <a:lstStyle/>
          <a:p>
            <a:r>
              <a:rPr lang="en-US" sz="1200"/>
              <a:t>AA</a:t>
            </a:r>
          </a:p>
        </p:txBody>
      </p:sp>
      <p:sp>
        <p:nvSpPr>
          <p:cNvPr id="89102" name="TextBox 21"/>
          <p:cNvSpPr txBox="1">
            <a:spLocks noChangeArrowheads="1"/>
          </p:cNvSpPr>
          <p:nvPr/>
        </p:nvSpPr>
        <p:spPr bwMode="auto">
          <a:xfrm>
            <a:off x="2460625" y="4281488"/>
            <a:ext cx="366713" cy="276225"/>
          </a:xfrm>
          <a:prstGeom prst="rect">
            <a:avLst/>
          </a:prstGeom>
          <a:noFill/>
          <a:ln w="9525">
            <a:noFill/>
            <a:miter lim="800000"/>
            <a:headEnd/>
            <a:tailEnd/>
          </a:ln>
        </p:spPr>
        <p:txBody>
          <a:bodyPr wrap="none">
            <a:spAutoFit/>
          </a:bodyPr>
          <a:lstStyle/>
          <a:p>
            <a:r>
              <a:rPr lang="en-US" sz="1200"/>
              <a:t>DA</a:t>
            </a:r>
          </a:p>
        </p:txBody>
      </p:sp>
      <p:sp>
        <p:nvSpPr>
          <p:cNvPr id="89103" name="TextBox 22"/>
          <p:cNvSpPr txBox="1">
            <a:spLocks noChangeArrowheads="1"/>
          </p:cNvSpPr>
          <p:nvPr/>
        </p:nvSpPr>
        <p:spPr bwMode="auto">
          <a:xfrm>
            <a:off x="2570163" y="3394075"/>
            <a:ext cx="344487" cy="276225"/>
          </a:xfrm>
          <a:prstGeom prst="rect">
            <a:avLst/>
          </a:prstGeom>
          <a:noFill/>
          <a:ln w="9525">
            <a:noFill/>
            <a:miter lim="800000"/>
            <a:headEnd/>
            <a:tailEnd/>
          </a:ln>
        </p:spPr>
        <p:txBody>
          <a:bodyPr wrap="none">
            <a:spAutoFit/>
          </a:bodyPr>
          <a:lstStyle/>
          <a:p>
            <a:r>
              <a:rPr lang="en-US" sz="1200"/>
              <a:t>PA</a:t>
            </a:r>
          </a:p>
        </p:txBody>
      </p:sp>
      <p:sp>
        <p:nvSpPr>
          <p:cNvPr id="89104" name="TextBox 23"/>
          <p:cNvSpPr txBox="1">
            <a:spLocks noChangeArrowheads="1"/>
          </p:cNvSpPr>
          <p:nvPr/>
        </p:nvSpPr>
        <p:spPr bwMode="auto">
          <a:xfrm>
            <a:off x="1987550" y="3670300"/>
            <a:ext cx="304800" cy="184150"/>
          </a:xfrm>
          <a:prstGeom prst="rect">
            <a:avLst/>
          </a:prstGeom>
          <a:noFill/>
          <a:ln w="9525">
            <a:noFill/>
            <a:miter lim="800000"/>
            <a:headEnd/>
            <a:tailEnd/>
          </a:ln>
        </p:spPr>
        <p:txBody>
          <a:bodyPr wrap="none">
            <a:spAutoFit/>
          </a:bodyPr>
          <a:lstStyle/>
          <a:p>
            <a:r>
              <a:rPr lang="en-US" sz="600"/>
              <a:t>SVC</a:t>
            </a:r>
          </a:p>
        </p:txBody>
      </p:sp>
      <p:sp>
        <p:nvSpPr>
          <p:cNvPr id="89105" name="TextBox 26"/>
          <p:cNvSpPr txBox="1">
            <a:spLocks noChangeArrowheads="1"/>
          </p:cNvSpPr>
          <p:nvPr/>
        </p:nvSpPr>
        <p:spPr bwMode="auto">
          <a:xfrm>
            <a:off x="6172200" y="3690938"/>
            <a:ext cx="304800" cy="185737"/>
          </a:xfrm>
          <a:prstGeom prst="rect">
            <a:avLst/>
          </a:prstGeom>
          <a:noFill/>
          <a:ln w="9525">
            <a:noFill/>
            <a:miter lim="800000"/>
            <a:headEnd/>
            <a:tailEnd/>
          </a:ln>
        </p:spPr>
        <p:txBody>
          <a:bodyPr wrap="none">
            <a:spAutoFit/>
          </a:bodyPr>
          <a:lstStyle/>
          <a:p>
            <a:r>
              <a:rPr lang="en-US" sz="600"/>
              <a:t>SVC</a:t>
            </a:r>
          </a:p>
        </p:txBody>
      </p:sp>
      <p:sp>
        <p:nvSpPr>
          <p:cNvPr id="89106" name="TextBox 33"/>
          <p:cNvSpPr txBox="1">
            <a:spLocks noChangeArrowheads="1"/>
          </p:cNvSpPr>
          <p:nvPr/>
        </p:nvSpPr>
        <p:spPr bwMode="auto">
          <a:xfrm>
            <a:off x="6134100" y="3865563"/>
            <a:ext cx="342900" cy="276225"/>
          </a:xfrm>
          <a:prstGeom prst="rect">
            <a:avLst/>
          </a:prstGeom>
          <a:noFill/>
          <a:ln w="9525">
            <a:noFill/>
            <a:miter lim="800000"/>
            <a:headEnd/>
            <a:tailEnd/>
          </a:ln>
        </p:spPr>
        <p:txBody>
          <a:bodyPr wrap="none">
            <a:spAutoFit/>
          </a:bodyPr>
          <a:lstStyle/>
          <a:p>
            <a:r>
              <a:rPr lang="en-US" sz="1200"/>
              <a:t>PA</a:t>
            </a:r>
          </a:p>
        </p:txBody>
      </p:sp>
      <p:sp>
        <p:nvSpPr>
          <p:cNvPr id="89107" name="TextBox 34"/>
          <p:cNvSpPr txBox="1">
            <a:spLocks noChangeArrowheads="1"/>
          </p:cNvSpPr>
          <p:nvPr/>
        </p:nvSpPr>
        <p:spPr bwMode="auto">
          <a:xfrm>
            <a:off x="2041525" y="3797300"/>
            <a:ext cx="342900" cy="276225"/>
          </a:xfrm>
          <a:prstGeom prst="rect">
            <a:avLst/>
          </a:prstGeom>
          <a:noFill/>
          <a:ln w="9525">
            <a:noFill/>
            <a:miter lim="800000"/>
            <a:headEnd/>
            <a:tailEnd/>
          </a:ln>
        </p:spPr>
        <p:txBody>
          <a:bodyPr wrap="none">
            <a:spAutoFit/>
          </a:bodyPr>
          <a:lstStyle/>
          <a:p>
            <a:r>
              <a:rPr lang="en-US" sz="1200"/>
              <a:t>PA</a:t>
            </a:r>
          </a:p>
        </p:txBody>
      </p:sp>
      <p:sp>
        <p:nvSpPr>
          <p:cNvPr id="89108" name="Rectangle 35"/>
          <p:cNvSpPr>
            <a:spLocks noChangeArrowheads="1"/>
          </p:cNvSpPr>
          <p:nvPr/>
        </p:nvSpPr>
        <p:spPr bwMode="auto">
          <a:xfrm>
            <a:off x="6096000" y="4137025"/>
            <a:ext cx="647700" cy="276225"/>
          </a:xfrm>
          <a:prstGeom prst="rect">
            <a:avLst/>
          </a:prstGeom>
          <a:noFill/>
          <a:ln w="9525">
            <a:noFill/>
            <a:miter lim="800000"/>
            <a:headEnd/>
            <a:tailEnd/>
          </a:ln>
        </p:spPr>
        <p:txBody>
          <a:bodyPr wrap="none">
            <a:spAutoFit/>
          </a:bodyPr>
          <a:lstStyle/>
          <a:p>
            <a:r>
              <a:rPr lang="en-US" sz="1200"/>
              <a:t>CT-GTV</a:t>
            </a:r>
          </a:p>
        </p:txBody>
      </p:sp>
      <p:sp>
        <p:nvSpPr>
          <p:cNvPr id="89109" name="Rectangle 36"/>
          <p:cNvSpPr>
            <a:spLocks noChangeArrowheads="1"/>
          </p:cNvSpPr>
          <p:nvPr/>
        </p:nvSpPr>
        <p:spPr bwMode="auto">
          <a:xfrm>
            <a:off x="1866900" y="4143375"/>
            <a:ext cx="647700" cy="276225"/>
          </a:xfrm>
          <a:prstGeom prst="rect">
            <a:avLst/>
          </a:prstGeom>
          <a:noFill/>
          <a:ln w="9525">
            <a:noFill/>
            <a:miter lim="800000"/>
            <a:headEnd/>
            <a:tailEnd/>
          </a:ln>
        </p:spPr>
        <p:txBody>
          <a:bodyPr wrap="none">
            <a:spAutoFit/>
          </a:bodyPr>
          <a:lstStyle/>
          <a:p>
            <a:r>
              <a:rPr lang="en-US" sz="1200"/>
              <a:t>CT-GTV</a:t>
            </a:r>
          </a:p>
        </p:txBody>
      </p:sp>
      <p:sp>
        <p:nvSpPr>
          <p:cNvPr id="89110" name="TextBox 37"/>
          <p:cNvSpPr txBox="1">
            <a:spLocks noChangeArrowheads="1"/>
          </p:cNvSpPr>
          <p:nvPr/>
        </p:nvSpPr>
        <p:spPr bwMode="auto">
          <a:xfrm>
            <a:off x="2460625" y="3884613"/>
            <a:ext cx="350838" cy="277812"/>
          </a:xfrm>
          <a:prstGeom prst="rect">
            <a:avLst/>
          </a:prstGeom>
          <a:noFill/>
          <a:ln w="9525">
            <a:noFill/>
            <a:miter lim="800000"/>
            <a:headEnd/>
            <a:tailEnd/>
          </a:ln>
        </p:spPr>
        <p:txBody>
          <a:bodyPr wrap="none">
            <a:spAutoFit/>
          </a:bodyPr>
          <a:lstStyle/>
          <a:p>
            <a:r>
              <a:rPr lang="en-US" sz="1200"/>
              <a:t>PV</a:t>
            </a:r>
          </a:p>
        </p:txBody>
      </p:sp>
      <p:sp>
        <p:nvSpPr>
          <p:cNvPr id="89111" name="TextBox 39"/>
          <p:cNvSpPr txBox="1">
            <a:spLocks noChangeArrowheads="1"/>
          </p:cNvSpPr>
          <p:nvPr/>
        </p:nvSpPr>
        <p:spPr bwMode="auto">
          <a:xfrm>
            <a:off x="6618288" y="3884613"/>
            <a:ext cx="349250" cy="277812"/>
          </a:xfrm>
          <a:prstGeom prst="rect">
            <a:avLst/>
          </a:prstGeom>
          <a:noFill/>
          <a:ln w="9525">
            <a:noFill/>
            <a:miter lim="800000"/>
            <a:headEnd/>
            <a:tailEnd/>
          </a:ln>
        </p:spPr>
        <p:txBody>
          <a:bodyPr wrap="none">
            <a:spAutoFit/>
          </a:bodyPr>
          <a:lstStyle/>
          <a:p>
            <a:r>
              <a:rPr lang="en-US" sz="1200"/>
              <a:t>PV</a:t>
            </a:r>
          </a:p>
        </p:txBody>
      </p:sp>
      <p:sp>
        <p:nvSpPr>
          <p:cNvPr id="89112" name="TextBox 42"/>
          <p:cNvSpPr txBox="1">
            <a:spLocks noChangeArrowheads="1"/>
          </p:cNvSpPr>
          <p:nvPr/>
        </p:nvSpPr>
        <p:spPr bwMode="auto">
          <a:xfrm>
            <a:off x="5502275" y="1981200"/>
            <a:ext cx="712788" cy="369888"/>
          </a:xfrm>
          <a:prstGeom prst="rect">
            <a:avLst/>
          </a:prstGeom>
          <a:noFill/>
          <a:ln w="9525">
            <a:noFill/>
            <a:miter lim="800000"/>
            <a:headEnd/>
            <a:tailEnd/>
          </a:ln>
        </p:spPr>
        <p:txBody>
          <a:bodyPr wrap="none">
            <a:spAutoFit/>
          </a:bodyPr>
          <a:lstStyle/>
          <a:p>
            <a:r>
              <a:rPr lang="en-US"/>
              <a:t>Heart</a:t>
            </a:r>
          </a:p>
        </p:txBody>
      </p:sp>
      <p:cxnSp>
        <p:nvCxnSpPr>
          <p:cNvPr id="44" name="Straight Arrow Connector 43"/>
          <p:cNvCxnSpPr>
            <a:stCxn id="89112" idx="2"/>
          </p:cNvCxnSpPr>
          <p:nvPr/>
        </p:nvCxnSpPr>
        <p:spPr>
          <a:xfrm>
            <a:off x="5857875" y="2351088"/>
            <a:ext cx="714375" cy="847725"/>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9115" idx="2"/>
          </p:cNvCxnSpPr>
          <p:nvPr/>
        </p:nvCxnSpPr>
        <p:spPr>
          <a:xfrm>
            <a:off x="1411288" y="2349500"/>
            <a:ext cx="939800" cy="849313"/>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89115" name="TextBox 45"/>
          <p:cNvSpPr txBox="1">
            <a:spLocks noChangeArrowheads="1"/>
          </p:cNvSpPr>
          <p:nvPr/>
        </p:nvSpPr>
        <p:spPr bwMode="auto">
          <a:xfrm>
            <a:off x="1055688" y="1979613"/>
            <a:ext cx="712787" cy="369887"/>
          </a:xfrm>
          <a:prstGeom prst="rect">
            <a:avLst/>
          </a:prstGeom>
          <a:noFill/>
          <a:ln w="9525">
            <a:noFill/>
            <a:miter lim="800000"/>
            <a:headEnd/>
            <a:tailEnd/>
          </a:ln>
        </p:spPr>
        <p:txBody>
          <a:bodyPr wrap="none">
            <a:spAutoFit/>
          </a:bodyPr>
          <a:lstStyle/>
          <a:p>
            <a:r>
              <a:rPr lang="en-US"/>
              <a:t>Heart</a:t>
            </a:r>
          </a:p>
        </p:txBody>
      </p:sp>
      <p:sp>
        <p:nvSpPr>
          <p:cNvPr id="89116" name="TextBox 54"/>
          <p:cNvSpPr txBox="1">
            <a:spLocks noChangeArrowheads="1"/>
          </p:cNvSpPr>
          <p:nvPr/>
        </p:nvSpPr>
        <p:spPr bwMode="auto">
          <a:xfrm>
            <a:off x="1752600" y="3784600"/>
            <a:ext cx="295275" cy="215900"/>
          </a:xfrm>
          <a:prstGeom prst="rect">
            <a:avLst/>
          </a:prstGeom>
          <a:noFill/>
          <a:ln w="9525">
            <a:noFill/>
            <a:miter lim="800000"/>
            <a:headEnd/>
            <a:tailEnd/>
          </a:ln>
        </p:spPr>
        <p:txBody>
          <a:bodyPr wrap="none">
            <a:spAutoFit/>
          </a:bodyPr>
          <a:lstStyle/>
          <a:p>
            <a:r>
              <a:rPr lang="en-US" sz="800"/>
              <a:t>PV</a:t>
            </a:r>
          </a:p>
        </p:txBody>
      </p:sp>
      <p:sp>
        <p:nvSpPr>
          <p:cNvPr id="89117" name="TextBox 55"/>
          <p:cNvSpPr txBox="1">
            <a:spLocks noChangeArrowheads="1"/>
          </p:cNvSpPr>
          <p:nvPr/>
        </p:nvSpPr>
        <p:spPr bwMode="auto">
          <a:xfrm>
            <a:off x="5986463" y="3746500"/>
            <a:ext cx="295275" cy="215900"/>
          </a:xfrm>
          <a:prstGeom prst="rect">
            <a:avLst/>
          </a:prstGeom>
          <a:noFill/>
          <a:ln w="9525">
            <a:noFill/>
            <a:miter lim="800000"/>
            <a:headEnd/>
            <a:tailEnd/>
          </a:ln>
        </p:spPr>
        <p:txBody>
          <a:bodyPr wrap="none">
            <a:spAutoFit/>
          </a:bodyPr>
          <a:lstStyle/>
          <a:p>
            <a:r>
              <a:rPr lang="en-US" sz="800"/>
              <a:t>PV</a:t>
            </a:r>
          </a:p>
        </p:txBody>
      </p:sp>
      <p:cxnSp>
        <p:nvCxnSpPr>
          <p:cNvPr id="31" name="Straight Arrow Connector 30"/>
          <p:cNvCxnSpPr/>
          <p:nvPr/>
        </p:nvCxnSpPr>
        <p:spPr>
          <a:xfrm>
            <a:off x="889000" y="2960688"/>
            <a:ext cx="939800" cy="849312"/>
          </a:xfrm>
          <a:prstGeom prst="straightConnector1">
            <a:avLst/>
          </a:prstGeom>
          <a:ln w="28575">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Content Placeholder 28" descr="Screen Clipping"/>
          <p:cNvPicPr>
            <a:picLocks noGrp="1" noChangeAspect="1"/>
          </p:cNvPicPr>
          <p:nvPr>
            <p:ph sz="half" idx="1"/>
          </p:nvPr>
        </p:nvPicPr>
        <p:blipFill>
          <a:blip r:embed="rId2"/>
          <a:srcRect/>
          <a:stretch>
            <a:fillRect/>
          </a:stretch>
        </p:blipFill>
        <p:spPr>
          <a:xfrm>
            <a:off x="457200" y="2543175"/>
            <a:ext cx="4038600" cy="2640013"/>
          </a:xfrm>
        </p:spPr>
      </p:pic>
      <p:pic>
        <p:nvPicPr>
          <p:cNvPr id="90115" name="Content Placeholder 29" descr="Screen Clipping"/>
          <p:cNvPicPr>
            <a:picLocks noGrp="1" noChangeAspect="1"/>
          </p:cNvPicPr>
          <p:nvPr>
            <p:ph sz="half" idx="2"/>
          </p:nvPr>
        </p:nvPicPr>
        <p:blipFill>
          <a:blip r:embed="rId3"/>
          <a:srcRect/>
          <a:stretch>
            <a:fillRect/>
          </a:stretch>
        </p:blipFill>
        <p:spPr>
          <a:xfrm>
            <a:off x="4648200" y="2528888"/>
            <a:ext cx="4038600" cy="2668587"/>
          </a:xfrm>
        </p:spPr>
      </p:pic>
      <p:sp>
        <p:nvSpPr>
          <p:cNvPr id="90116"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sp>
        <p:nvSpPr>
          <p:cNvPr id="90117" name="TextBox 8"/>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0" name="Straight Arrow Connector 9"/>
          <p:cNvCxnSpPr/>
          <p:nvPr/>
        </p:nvCxnSpPr>
        <p:spPr>
          <a:xfrm flipH="1">
            <a:off x="6813550" y="2349500"/>
            <a:ext cx="311150" cy="6985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0119" name="TextBox 12"/>
          <p:cNvSpPr txBox="1">
            <a:spLocks noChangeArrowheads="1"/>
          </p:cNvSpPr>
          <p:nvPr/>
        </p:nvSpPr>
        <p:spPr bwMode="auto">
          <a:xfrm>
            <a:off x="6435725" y="3460750"/>
            <a:ext cx="363538" cy="277813"/>
          </a:xfrm>
          <a:prstGeom prst="rect">
            <a:avLst/>
          </a:prstGeom>
          <a:noFill/>
          <a:ln w="9525">
            <a:noFill/>
            <a:miter lim="800000"/>
            <a:headEnd/>
            <a:tailEnd/>
          </a:ln>
        </p:spPr>
        <p:txBody>
          <a:bodyPr wrap="none">
            <a:spAutoFit/>
          </a:bodyPr>
          <a:lstStyle/>
          <a:p>
            <a:r>
              <a:rPr lang="en-US" sz="1200"/>
              <a:t>AA</a:t>
            </a:r>
          </a:p>
        </p:txBody>
      </p:sp>
      <p:sp>
        <p:nvSpPr>
          <p:cNvPr id="90120" name="TextBox 13"/>
          <p:cNvSpPr txBox="1">
            <a:spLocks noChangeArrowheads="1"/>
          </p:cNvSpPr>
          <p:nvPr/>
        </p:nvSpPr>
        <p:spPr bwMode="auto">
          <a:xfrm>
            <a:off x="6659563" y="4254500"/>
            <a:ext cx="368300" cy="277813"/>
          </a:xfrm>
          <a:prstGeom prst="rect">
            <a:avLst/>
          </a:prstGeom>
          <a:noFill/>
          <a:ln w="9525">
            <a:noFill/>
            <a:miter lim="800000"/>
            <a:headEnd/>
            <a:tailEnd/>
          </a:ln>
        </p:spPr>
        <p:txBody>
          <a:bodyPr wrap="none">
            <a:spAutoFit/>
          </a:bodyPr>
          <a:lstStyle/>
          <a:p>
            <a:r>
              <a:rPr lang="en-US" sz="1200"/>
              <a:t>DA</a:t>
            </a:r>
          </a:p>
        </p:txBody>
      </p:sp>
      <p:sp>
        <p:nvSpPr>
          <p:cNvPr id="90121" name="TextBox 14"/>
          <p:cNvSpPr txBox="1">
            <a:spLocks noChangeArrowheads="1"/>
          </p:cNvSpPr>
          <p:nvPr/>
        </p:nvSpPr>
        <p:spPr bwMode="auto">
          <a:xfrm>
            <a:off x="6715125" y="3298825"/>
            <a:ext cx="342900" cy="276225"/>
          </a:xfrm>
          <a:prstGeom prst="rect">
            <a:avLst/>
          </a:prstGeom>
          <a:noFill/>
          <a:ln w="9525">
            <a:noFill/>
            <a:miter lim="800000"/>
            <a:headEnd/>
            <a:tailEnd/>
          </a:ln>
        </p:spPr>
        <p:txBody>
          <a:bodyPr wrap="none">
            <a:spAutoFit/>
          </a:bodyPr>
          <a:lstStyle/>
          <a:p>
            <a:r>
              <a:rPr lang="en-US" sz="1200"/>
              <a:t>PA</a:t>
            </a:r>
          </a:p>
        </p:txBody>
      </p:sp>
      <p:sp>
        <p:nvSpPr>
          <p:cNvPr id="90122" name="TextBox 15"/>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7" name="Straight Arrow Connector 16"/>
          <p:cNvCxnSpPr/>
          <p:nvPr/>
        </p:nvCxnSpPr>
        <p:spPr>
          <a:xfrm flipH="1">
            <a:off x="2627313" y="2351088"/>
            <a:ext cx="288925" cy="6969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0124" name="TextBox 17"/>
          <p:cNvSpPr txBox="1">
            <a:spLocks noChangeArrowheads="1"/>
          </p:cNvSpPr>
          <p:nvPr/>
        </p:nvSpPr>
        <p:spPr bwMode="auto">
          <a:xfrm>
            <a:off x="2217738" y="3435350"/>
            <a:ext cx="363537" cy="276225"/>
          </a:xfrm>
          <a:prstGeom prst="rect">
            <a:avLst/>
          </a:prstGeom>
          <a:noFill/>
          <a:ln w="9525">
            <a:noFill/>
            <a:miter lim="800000"/>
            <a:headEnd/>
            <a:tailEnd/>
          </a:ln>
        </p:spPr>
        <p:txBody>
          <a:bodyPr wrap="none">
            <a:spAutoFit/>
          </a:bodyPr>
          <a:lstStyle/>
          <a:p>
            <a:r>
              <a:rPr lang="en-US" sz="1200"/>
              <a:t>AA</a:t>
            </a:r>
          </a:p>
        </p:txBody>
      </p:sp>
      <p:sp>
        <p:nvSpPr>
          <p:cNvPr id="90125" name="TextBox 18"/>
          <p:cNvSpPr txBox="1">
            <a:spLocks noChangeArrowheads="1"/>
          </p:cNvSpPr>
          <p:nvPr/>
        </p:nvSpPr>
        <p:spPr bwMode="auto">
          <a:xfrm>
            <a:off x="2460625" y="4241800"/>
            <a:ext cx="366713" cy="277813"/>
          </a:xfrm>
          <a:prstGeom prst="rect">
            <a:avLst/>
          </a:prstGeom>
          <a:noFill/>
          <a:ln w="9525">
            <a:noFill/>
            <a:miter lim="800000"/>
            <a:headEnd/>
            <a:tailEnd/>
          </a:ln>
        </p:spPr>
        <p:txBody>
          <a:bodyPr wrap="none">
            <a:spAutoFit/>
          </a:bodyPr>
          <a:lstStyle/>
          <a:p>
            <a:r>
              <a:rPr lang="en-US" sz="1200"/>
              <a:t>DA</a:t>
            </a:r>
          </a:p>
        </p:txBody>
      </p:sp>
      <p:sp>
        <p:nvSpPr>
          <p:cNvPr id="90126" name="TextBox 19"/>
          <p:cNvSpPr txBox="1">
            <a:spLocks noChangeArrowheads="1"/>
          </p:cNvSpPr>
          <p:nvPr/>
        </p:nvSpPr>
        <p:spPr bwMode="auto">
          <a:xfrm>
            <a:off x="2254250" y="3824288"/>
            <a:ext cx="338138" cy="276225"/>
          </a:xfrm>
          <a:prstGeom prst="rect">
            <a:avLst/>
          </a:prstGeom>
          <a:noFill/>
          <a:ln w="9525">
            <a:noFill/>
            <a:miter lim="800000"/>
            <a:headEnd/>
            <a:tailEnd/>
          </a:ln>
        </p:spPr>
        <p:txBody>
          <a:bodyPr wrap="none">
            <a:spAutoFit/>
          </a:bodyPr>
          <a:lstStyle/>
          <a:p>
            <a:r>
              <a:rPr lang="en-US" sz="1200"/>
              <a:t>LA</a:t>
            </a:r>
          </a:p>
        </p:txBody>
      </p:sp>
      <p:sp>
        <p:nvSpPr>
          <p:cNvPr id="90127" name="TextBox 20"/>
          <p:cNvSpPr txBox="1">
            <a:spLocks noChangeArrowheads="1"/>
          </p:cNvSpPr>
          <p:nvPr/>
        </p:nvSpPr>
        <p:spPr bwMode="auto">
          <a:xfrm>
            <a:off x="1984375" y="3676650"/>
            <a:ext cx="306388" cy="185738"/>
          </a:xfrm>
          <a:prstGeom prst="rect">
            <a:avLst/>
          </a:prstGeom>
          <a:noFill/>
          <a:ln w="9525">
            <a:noFill/>
            <a:miter lim="800000"/>
            <a:headEnd/>
            <a:tailEnd/>
          </a:ln>
        </p:spPr>
        <p:txBody>
          <a:bodyPr wrap="none">
            <a:spAutoFit/>
          </a:bodyPr>
          <a:lstStyle/>
          <a:p>
            <a:r>
              <a:rPr lang="en-US" sz="600"/>
              <a:t>SVC</a:t>
            </a:r>
          </a:p>
        </p:txBody>
      </p:sp>
      <p:sp>
        <p:nvSpPr>
          <p:cNvPr id="90128" name="TextBox 21"/>
          <p:cNvSpPr txBox="1">
            <a:spLocks noChangeArrowheads="1"/>
          </p:cNvSpPr>
          <p:nvPr/>
        </p:nvSpPr>
        <p:spPr bwMode="auto">
          <a:xfrm>
            <a:off x="2895600" y="3975100"/>
            <a:ext cx="296863" cy="215900"/>
          </a:xfrm>
          <a:prstGeom prst="rect">
            <a:avLst/>
          </a:prstGeom>
          <a:noFill/>
          <a:ln w="9525">
            <a:noFill/>
            <a:miter lim="800000"/>
            <a:headEnd/>
            <a:tailEnd/>
          </a:ln>
        </p:spPr>
        <p:txBody>
          <a:bodyPr wrap="none">
            <a:spAutoFit/>
          </a:bodyPr>
          <a:lstStyle/>
          <a:p>
            <a:r>
              <a:rPr lang="en-US" sz="800"/>
              <a:t>PA</a:t>
            </a:r>
          </a:p>
        </p:txBody>
      </p:sp>
      <p:sp>
        <p:nvSpPr>
          <p:cNvPr id="90129" name="TextBox 22"/>
          <p:cNvSpPr txBox="1">
            <a:spLocks noChangeArrowheads="1"/>
          </p:cNvSpPr>
          <p:nvPr/>
        </p:nvSpPr>
        <p:spPr bwMode="auto">
          <a:xfrm>
            <a:off x="6451600" y="3832225"/>
            <a:ext cx="338138" cy="277813"/>
          </a:xfrm>
          <a:prstGeom prst="rect">
            <a:avLst/>
          </a:prstGeom>
          <a:noFill/>
          <a:ln w="9525">
            <a:noFill/>
            <a:miter lim="800000"/>
            <a:headEnd/>
            <a:tailEnd/>
          </a:ln>
        </p:spPr>
        <p:txBody>
          <a:bodyPr wrap="none">
            <a:spAutoFit/>
          </a:bodyPr>
          <a:lstStyle/>
          <a:p>
            <a:r>
              <a:rPr lang="en-US" sz="1200"/>
              <a:t>LA</a:t>
            </a:r>
          </a:p>
        </p:txBody>
      </p:sp>
      <p:sp>
        <p:nvSpPr>
          <p:cNvPr id="90130" name="TextBox 23"/>
          <p:cNvSpPr txBox="1">
            <a:spLocks noChangeArrowheads="1"/>
          </p:cNvSpPr>
          <p:nvPr/>
        </p:nvSpPr>
        <p:spPr bwMode="auto">
          <a:xfrm>
            <a:off x="6203950" y="3676650"/>
            <a:ext cx="304800" cy="185738"/>
          </a:xfrm>
          <a:prstGeom prst="rect">
            <a:avLst/>
          </a:prstGeom>
          <a:noFill/>
          <a:ln w="9525">
            <a:noFill/>
            <a:miter lim="800000"/>
            <a:headEnd/>
            <a:tailEnd/>
          </a:ln>
        </p:spPr>
        <p:txBody>
          <a:bodyPr wrap="none">
            <a:spAutoFit/>
          </a:bodyPr>
          <a:lstStyle/>
          <a:p>
            <a:r>
              <a:rPr lang="en-US" sz="600"/>
              <a:t>SVC</a:t>
            </a:r>
          </a:p>
        </p:txBody>
      </p:sp>
      <p:sp>
        <p:nvSpPr>
          <p:cNvPr id="90131" name="TextBox 25"/>
          <p:cNvSpPr txBox="1">
            <a:spLocks noChangeArrowheads="1"/>
          </p:cNvSpPr>
          <p:nvPr/>
        </p:nvSpPr>
        <p:spPr bwMode="auto">
          <a:xfrm>
            <a:off x="1762125" y="3948113"/>
            <a:ext cx="296863" cy="215900"/>
          </a:xfrm>
          <a:prstGeom prst="rect">
            <a:avLst/>
          </a:prstGeom>
          <a:noFill/>
          <a:ln w="9525">
            <a:noFill/>
            <a:miter lim="800000"/>
            <a:headEnd/>
            <a:tailEnd/>
          </a:ln>
        </p:spPr>
        <p:txBody>
          <a:bodyPr wrap="none">
            <a:spAutoFit/>
          </a:bodyPr>
          <a:lstStyle/>
          <a:p>
            <a:r>
              <a:rPr lang="en-US" sz="800"/>
              <a:t>PA</a:t>
            </a:r>
          </a:p>
        </p:txBody>
      </p:sp>
      <p:sp>
        <p:nvSpPr>
          <p:cNvPr id="90132" name="Rectangle 26"/>
          <p:cNvSpPr>
            <a:spLocks noChangeArrowheads="1"/>
          </p:cNvSpPr>
          <p:nvPr/>
        </p:nvSpPr>
        <p:spPr bwMode="auto">
          <a:xfrm>
            <a:off x="5984875" y="4203700"/>
            <a:ext cx="492125" cy="215900"/>
          </a:xfrm>
          <a:prstGeom prst="rect">
            <a:avLst/>
          </a:prstGeom>
          <a:noFill/>
          <a:ln w="9525">
            <a:noFill/>
            <a:miter lim="800000"/>
            <a:headEnd/>
            <a:tailEnd/>
          </a:ln>
        </p:spPr>
        <p:txBody>
          <a:bodyPr wrap="none">
            <a:spAutoFit/>
          </a:bodyPr>
          <a:lstStyle/>
          <a:p>
            <a:r>
              <a:rPr lang="en-US" sz="800"/>
              <a:t>CT-GTV</a:t>
            </a:r>
          </a:p>
        </p:txBody>
      </p:sp>
      <p:sp>
        <p:nvSpPr>
          <p:cNvPr id="90133" name="Rectangle 27"/>
          <p:cNvSpPr>
            <a:spLocks noChangeArrowheads="1"/>
          </p:cNvSpPr>
          <p:nvPr/>
        </p:nvSpPr>
        <p:spPr bwMode="auto">
          <a:xfrm>
            <a:off x="1865313" y="4203700"/>
            <a:ext cx="493712" cy="214313"/>
          </a:xfrm>
          <a:prstGeom prst="rect">
            <a:avLst/>
          </a:prstGeom>
          <a:noFill/>
          <a:ln w="9525">
            <a:noFill/>
            <a:miter lim="800000"/>
            <a:headEnd/>
            <a:tailEnd/>
          </a:ln>
        </p:spPr>
        <p:txBody>
          <a:bodyPr wrap="none">
            <a:spAutoFit/>
          </a:bodyPr>
          <a:lstStyle/>
          <a:p>
            <a:r>
              <a:rPr lang="en-US" sz="800"/>
              <a:t>CT-GTV</a:t>
            </a:r>
          </a:p>
        </p:txBody>
      </p:sp>
      <p:sp>
        <p:nvSpPr>
          <p:cNvPr id="90134" name="TextBox 31"/>
          <p:cNvSpPr txBox="1">
            <a:spLocks noChangeArrowheads="1"/>
          </p:cNvSpPr>
          <p:nvPr/>
        </p:nvSpPr>
        <p:spPr bwMode="auto">
          <a:xfrm>
            <a:off x="2570163" y="3352800"/>
            <a:ext cx="344487" cy="276225"/>
          </a:xfrm>
          <a:prstGeom prst="rect">
            <a:avLst/>
          </a:prstGeom>
          <a:noFill/>
          <a:ln w="9525">
            <a:noFill/>
            <a:miter lim="800000"/>
            <a:headEnd/>
            <a:tailEnd/>
          </a:ln>
        </p:spPr>
        <p:txBody>
          <a:bodyPr wrap="none">
            <a:spAutoFit/>
          </a:bodyPr>
          <a:lstStyle/>
          <a:p>
            <a:r>
              <a:rPr lang="en-US" sz="1200"/>
              <a:t>PA</a:t>
            </a:r>
          </a:p>
        </p:txBody>
      </p:sp>
      <p:sp>
        <p:nvSpPr>
          <p:cNvPr id="90135" name="TextBox 32"/>
          <p:cNvSpPr txBox="1">
            <a:spLocks noChangeArrowheads="1"/>
          </p:cNvSpPr>
          <p:nvPr/>
        </p:nvSpPr>
        <p:spPr bwMode="auto">
          <a:xfrm>
            <a:off x="2627313" y="3862388"/>
            <a:ext cx="350837" cy="276225"/>
          </a:xfrm>
          <a:prstGeom prst="rect">
            <a:avLst/>
          </a:prstGeom>
          <a:noFill/>
          <a:ln w="9525">
            <a:noFill/>
            <a:miter lim="800000"/>
            <a:headEnd/>
            <a:tailEnd/>
          </a:ln>
        </p:spPr>
        <p:txBody>
          <a:bodyPr wrap="none">
            <a:spAutoFit/>
          </a:bodyPr>
          <a:lstStyle/>
          <a:p>
            <a:r>
              <a:rPr lang="en-US" sz="1200"/>
              <a:t>PV</a:t>
            </a:r>
          </a:p>
        </p:txBody>
      </p:sp>
      <p:sp>
        <p:nvSpPr>
          <p:cNvPr id="90136" name="TextBox 33"/>
          <p:cNvSpPr txBox="1">
            <a:spLocks noChangeArrowheads="1"/>
          </p:cNvSpPr>
          <p:nvPr/>
        </p:nvSpPr>
        <p:spPr bwMode="auto">
          <a:xfrm>
            <a:off x="1790700" y="3784600"/>
            <a:ext cx="295275" cy="215900"/>
          </a:xfrm>
          <a:prstGeom prst="rect">
            <a:avLst/>
          </a:prstGeom>
          <a:noFill/>
          <a:ln w="9525">
            <a:noFill/>
            <a:miter lim="800000"/>
            <a:headEnd/>
            <a:tailEnd/>
          </a:ln>
        </p:spPr>
        <p:txBody>
          <a:bodyPr wrap="none">
            <a:spAutoFit/>
          </a:bodyPr>
          <a:lstStyle/>
          <a:p>
            <a:r>
              <a:rPr lang="en-US" sz="800"/>
              <a:t>PV</a:t>
            </a:r>
          </a:p>
        </p:txBody>
      </p:sp>
      <p:sp>
        <p:nvSpPr>
          <p:cNvPr id="90137" name="TextBox 34"/>
          <p:cNvSpPr txBox="1">
            <a:spLocks noChangeArrowheads="1"/>
          </p:cNvSpPr>
          <p:nvPr/>
        </p:nvSpPr>
        <p:spPr bwMode="auto">
          <a:xfrm>
            <a:off x="6778625" y="4038600"/>
            <a:ext cx="350838" cy="277813"/>
          </a:xfrm>
          <a:prstGeom prst="rect">
            <a:avLst/>
          </a:prstGeom>
          <a:noFill/>
          <a:ln w="9525">
            <a:noFill/>
            <a:miter lim="800000"/>
            <a:headEnd/>
            <a:tailEnd/>
          </a:ln>
        </p:spPr>
        <p:txBody>
          <a:bodyPr wrap="none">
            <a:spAutoFit/>
          </a:bodyPr>
          <a:lstStyle/>
          <a:p>
            <a:r>
              <a:rPr lang="en-US" sz="1200"/>
              <a:t>PV</a:t>
            </a:r>
          </a:p>
        </p:txBody>
      </p:sp>
      <p:sp>
        <p:nvSpPr>
          <p:cNvPr id="90138" name="TextBox 35"/>
          <p:cNvSpPr txBox="1">
            <a:spLocks noChangeArrowheads="1"/>
          </p:cNvSpPr>
          <p:nvPr/>
        </p:nvSpPr>
        <p:spPr bwMode="auto">
          <a:xfrm>
            <a:off x="5943600" y="3962400"/>
            <a:ext cx="296863" cy="215900"/>
          </a:xfrm>
          <a:prstGeom prst="rect">
            <a:avLst/>
          </a:prstGeom>
          <a:noFill/>
          <a:ln w="9525">
            <a:noFill/>
            <a:miter lim="800000"/>
            <a:headEnd/>
            <a:tailEnd/>
          </a:ln>
        </p:spPr>
        <p:txBody>
          <a:bodyPr wrap="none">
            <a:spAutoFit/>
          </a:bodyPr>
          <a:lstStyle/>
          <a:p>
            <a:r>
              <a:rPr lang="en-US" sz="800"/>
              <a:t>PA</a:t>
            </a:r>
          </a:p>
        </p:txBody>
      </p:sp>
      <p:sp>
        <p:nvSpPr>
          <p:cNvPr id="90139" name="TextBox 36"/>
          <p:cNvSpPr txBox="1">
            <a:spLocks noChangeArrowheads="1"/>
          </p:cNvSpPr>
          <p:nvPr/>
        </p:nvSpPr>
        <p:spPr bwMode="auto">
          <a:xfrm>
            <a:off x="5502275" y="1981200"/>
            <a:ext cx="712788" cy="369888"/>
          </a:xfrm>
          <a:prstGeom prst="rect">
            <a:avLst/>
          </a:prstGeom>
          <a:noFill/>
          <a:ln w="9525">
            <a:noFill/>
            <a:miter lim="800000"/>
            <a:headEnd/>
            <a:tailEnd/>
          </a:ln>
        </p:spPr>
        <p:txBody>
          <a:bodyPr wrap="none">
            <a:spAutoFit/>
          </a:bodyPr>
          <a:lstStyle/>
          <a:p>
            <a:r>
              <a:rPr lang="en-US"/>
              <a:t>Heart</a:t>
            </a:r>
          </a:p>
        </p:txBody>
      </p:sp>
      <p:cxnSp>
        <p:nvCxnSpPr>
          <p:cNvPr id="38" name="Straight Arrow Connector 37"/>
          <p:cNvCxnSpPr>
            <a:stCxn id="90139" idx="2"/>
          </p:cNvCxnSpPr>
          <p:nvPr/>
        </p:nvCxnSpPr>
        <p:spPr>
          <a:xfrm>
            <a:off x="5857875" y="2351088"/>
            <a:ext cx="714375" cy="847725"/>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0142" idx="2"/>
          </p:cNvCxnSpPr>
          <p:nvPr/>
        </p:nvCxnSpPr>
        <p:spPr>
          <a:xfrm>
            <a:off x="1411288" y="2349500"/>
            <a:ext cx="939800" cy="849313"/>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0142" name="TextBox 39"/>
          <p:cNvSpPr txBox="1">
            <a:spLocks noChangeArrowheads="1"/>
          </p:cNvSpPr>
          <p:nvPr/>
        </p:nvSpPr>
        <p:spPr bwMode="auto">
          <a:xfrm>
            <a:off x="1055688" y="1979613"/>
            <a:ext cx="712787" cy="369887"/>
          </a:xfrm>
          <a:prstGeom prst="rect">
            <a:avLst/>
          </a:prstGeom>
          <a:noFill/>
          <a:ln w="9525">
            <a:noFill/>
            <a:miter lim="800000"/>
            <a:headEnd/>
            <a:tailEnd/>
          </a:ln>
        </p:spPr>
        <p:txBody>
          <a:bodyPr wrap="none">
            <a:spAutoFit/>
          </a:bodyPr>
          <a:lstStyle/>
          <a:p>
            <a:r>
              <a:rPr lang="en-US"/>
              <a:t>Heart</a:t>
            </a:r>
          </a:p>
        </p:txBody>
      </p:sp>
      <p:sp>
        <p:nvSpPr>
          <p:cNvPr id="90143" name="TextBox 40"/>
          <p:cNvSpPr txBox="1">
            <a:spLocks noChangeArrowheads="1"/>
          </p:cNvSpPr>
          <p:nvPr/>
        </p:nvSpPr>
        <p:spPr bwMode="auto">
          <a:xfrm>
            <a:off x="6831013" y="3676650"/>
            <a:ext cx="325437" cy="277813"/>
          </a:xfrm>
          <a:prstGeom prst="rect">
            <a:avLst/>
          </a:prstGeom>
          <a:noFill/>
          <a:ln w="9525">
            <a:noFill/>
            <a:miter lim="800000"/>
            <a:headEnd/>
            <a:tailEnd/>
          </a:ln>
        </p:spPr>
        <p:txBody>
          <a:bodyPr wrap="none">
            <a:spAutoFit/>
          </a:bodyPr>
          <a:lstStyle/>
          <a:p>
            <a:r>
              <a:rPr lang="en-US" sz="1200"/>
              <a:t>LV</a:t>
            </a:r>
          </a:p>
        </p:txBody>
      </p:sp>
      <p:sp>
        <p:nvSpPr>
          <p:cNvPr id="90144" name="Rectangle 2"/>
          <p:cNvSpPr>
            <a:spLocks noChangeArrowheads="1"/>
          </p:cNvSpPr>
          <p:nvPr/>
        </p:nvSpPr>
        <p:spPr bwMode="auto">
          <a:xfrm>
            <a:off x="914400" y="5334000"/>
            <a:ext cx="7696200" cy="923925"/>
          </a:xfrm>
          <a:prstGeom prst="rect">
            <a:avLst/>
          </a:prstGeom>
          <a:noFill/>
          <a:ln w="9525">
            <a:noFill/>
            <a:miter lim="800000"/>
            <a:headEnd/>
            <a:tailEnd/>
          </a:ln>
        </p:spPr>
        <p:txBody>
          <a:bodyPr>
            <a:spAutoFit/>
          </a:bodyPr>
          <a:lstStyle/>
          <a:p>
            <a:r>
              <a:rPr lang="en-US"/>
              <a:t>AA=Ascending Aorta, PA=pulmonary artery, RA=right atrium, </a:t>
            </a:r>
          </a:p>
          <a:p>
            <a:r>
              <a:rPr lang="en-US"/>
              <a:t>RV=right  ventricle, LV=left ventricle, LA=Left atrium, </a:t>
            </a:r>
          </a:p>
          <a:p>
            <a:r>
              <a:rPr lang="en-US"/>
              <a:t>PV=pulmonary vein, DA=descending aorta, SVC=superior vena cava</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Content Placeholder 33" descr="Screen Clipping"/>
          <p:cNvPicPr>
            <a:picLocks noGrp="1" noChangeAspect="1"/>
          </p:cNvPicPr>
          <p:nvPr>
            <p:ph sz="half" idx="1"/>
          </p:nvPr>
        </p:nvPicPr>
        <p:blipFill>
          <a:blip r:embed="rId2"/>
          <a:srcRect/>
          <a:stretch>
            <a:fillRect/>
          </a:stretch>
        </p:blipFill>
        <p:spPr>
          <a:xfrm>
            <a:off x="457200" y="2506663"/>
            <a:ext cx="4038600" cy="2713037"/>
          </a:xfrm>
        </p:spPr>
      </p:pic>
      <p:pic>
        <p:nvPicPr>
          <p:cNvPr id="91139" name="Content Placeholder 34" descr="Screen Clipping"/>
          <p:cNvPicPr>
            <a:picLocks noGrp="1" noChangeAspect="1"/>
          </p:cNvPicPr>
          <p:nvPr>
            <p:ph sz="half" idx="2"/>
          </p:nvPr>
        </p:nvPicPr>
        <p:blipFill>
          <a:blip r:embed="rId3"/>
          <a:srcRect/>
          <a:stretch>
            <a:fillRect/>
          </a:stretch>
        </p:blipFill>
        <p:spPr>
          <a:xfrm>
            <a:off x="4648200" y="2525713"/>
            <a:ext cx="4038600" cy="2674937"/>
          </a:xfrm>
        </p:spPr>
      </p:pic>
      <p:sp>
        <p:nvSpPr>
          <p:cNvPr id="91140"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Pericardium and Heart continue…</a:t>
            </a:r>
          </a:p>
        </p:txBody>
      </p:sp>
      <p:sp>
        <p:nvSpPr>
          <p:cNvPr id="91141" name="TextBox 8"/>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0" name="Straight Arrow Connector 9"/>
          <p:cNvCxnSpPr/>
          <p:nvPr/>
        </p:nvCxnSpPr>
        <p:spPr>
          <a:xfrm flipH="1">
            <a:off x="6835775" y="2349500"/>
            <a:ext cx="288925" cy="6223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1143" name="TextBox 12"/>
          <p:cNvSpPr txBox="1">
            <a:spLocks noChangeArrowheads="1"/>
          </p:cNvSpPr>
          <p:nvPr/>
        </p:nvSpPr>
        <p:spPr bwMode="auto">
          <a:xfrm>
            <a:off x="6472238" y="3457575"/>
            <a:ext cx="363537" cy="276225"/>
          </a:xfrm>
          <a:prstGeom prst="rect">
            <a:avLst/>
          </a:prstGeom>
          <a:noFill/>
          <a:ln w="9525">
            <a:noFill/>
            <a:miter lim="800000"/>
            <a:headEnd/>
            <a:tailEnd/>
          </a:ln>
        </p:spPr>
        <p:txBody>
          <a:bodyPr wrap="none">
            <a:spAutoFit/>
          </a:bodyPr>
          <a:lstStyle/>
          <a:p>
            <a:r>
              <a:rPr lang="en-US" sz="1200"/>
              <a:t>AA</a:t>
            </a:r>
          </a:p>
        </p:txBody>
      </p:sp>
      <p:sp>
        <p:nvSpPr>
          <p:cNvPr id="91144" name="TextBox 13"/>
          <p:cNvSpPr txBox="1">
            <a:spLocks noChangeArrowheads="1"/>
          </p:cNvSpPr>
          <p:nvPr/>
        </p:nvSpPr>
        <p:spPr bwMode="auto">
          <a:xfrm>
            <a:off x="6642100" y="4217988"/>
            <a:ext cx="366713" cy="277812"/>
          </a:xfrm>
          <a:prstGeom prst="rect">
            <a:avLst/>
          </a:prstGeom>
          <a:noFill/>
          <a:ln w="9525">
            <a:noFill/>
            <a:miter lim="800000"/>
            <a:headEnd/>
            <a:tailEnd/>
          </a:ln>
        </p:spPr>
        <p:txBody>
          <a:bodyPr wrap="none">
            <a:spAutoFit/>
          </a:bodyPr>
          <a:lstStyle/>
          <a:p>
            <a:r>
              <a:rPr lang="en-US" sz="1200"/>
              <a:t>DA</a:t>
            </a:r>
          </a:p>
        </p:txBody>
      </p:sp>
      <p:sp>
        <p:nvSpPr>
          <p:cNvPr id="91145" name="TextBox 14"/>
          <p:cNvSpPr txBox="1">
            <a:spLocks noChangeArrowheads="1"/>
          </p:cNvSpPr>
          <p:nvPr/>
        </p:nvSpPr>
        <p:spPr bwMode="auto">
          <a:xfrm>
            <a:off x="6734175" y="3240088"/>
            <a:ext cx="342900" cy="277812"/>
          </a:xfrm>
          <a:prstGeom prst="rect">
            <a:avLst/>
          </a:prstGeom>
          <a:noFill/>
          <a:ln w="9525">
            <a:noFill/>
            <a:miter lim="800000"/>
            <a:headEnd/>
            <a:tailEnd/>
          </a:ln>
        </p:spPr>
        <p:txBody>
          <a:bodyPr wrap="none">
            <a:spAutoFit/>
          </a:bodyPr>
          <a:lstStyle/>
          <a:p>
            <a:r>
              <a:rPr lang="en-US" sz="1200"/>
              <a:t>PA</a:t>
            </a:r>
          </a:p>
        </p:txBody>
      </p:sp>
      <p:sp>
        <p:nvSpPr>
          <p:cNvPr id="91146" name="TextBox 15"/>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7" name="Straight Arrow Connector 16"/>
          <p:cNvCxnSpPr/>
          <p:nvPr/>
        </p:nvCxnSpPr>
        <p:spPr>
          <a:xfrm flipH="1">
            <a:off x="2579688" y="2351088"/>
            <a:ext cx="336550" cy="6207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1148" name="TextBox 17"/>
          <p:cNvSpPr txBox="1">
            <a:spLocks noChangeArrowheads="1"/>
          </p:cNvSpPr>
          <p:nvPr/>
        </p:nvSpPr>
        <p:spPr bwMode="auto">
          <a:xfrm>
            <a:off x="2265363" y="3521075"/>
            <a:ext cx="363537" cy="277813"/>
          </a:xfrm>
          <a:prstGeom prst="rect">
            <a:avLst/>
          </a:prstGeom>
          <a:noFill/>
          <a:ln w="9525">
            <a:noFill/>
            <a:miter lim="800000"/>
            <a:headEnd/>
            <a:tailEnd/>
          </a:ln>
        </p:spPr>
        <p:txBody>
          <a:bodyPr wrap="none">
            <a:spAutoFit/>
          </a:bodyPr>
          <a:lstStyle/>
          <a:p>
            <a:r>
              <a:rPr lang="en-US" sz="1200"/>
              <a:t>AA</a:t>
            </a:r>
          </a:p>
        </p:txBody>
      </p:sp>
      <p:sp>
        <p:nvSpPr>
          <p:cNvPr id="91149" name="TextBox 18"/>
          <p:cNvSpPr txBox="1">
            <a:spLocks noChangeArrowheads="1"/>
          </p:cNvSpPr>
          <p:nvPr/>
        </p:nvSpPr>
        <p:spPr bwMode="auto">
          <a:xfrm>
            <a:off x="2470150" y="4237038"/>
            <a:ext cx="366713" cy="276225"/>
          </a:xfrm>
          <a:prstGeom prst="rect">
            <a:avLst/>
          </a:prstGeom>
          <a:noFill/>
          <a:ln w="9525">
            <a:noFill/>
            <a:miter lim="800000"/>
            <a:headEnd/>
            <a:tailEnd/>
          </a:ln>
        </p:spPr>
        <p:txBody>
          <a:bodyPr wrap="none">
            <a:spAutoFit/>
          </a:bodyPr>
          <a:lstStyle/>
          <a:p>
            <a:r>
              <a:rPr lang="en-US" sz="1200"/>
              <a:t>DA</a:t>
            </a:r>
          </a:p>
        </p:txBody>
      </p:sp>
      <p:sp>
        <p:nvSpPr>
          <p:cNvPr id="91150" name="TextBox 19"/>
          <p:cNvSpPr txBox="1">
            <a:spLocks noChangeArrowheads="1"/>
          </p:cNvSpPr>
          <p:nvPr/>
        </p:nvSpPr>
        <p:spPr bwMode="auto">
          <a:xfrm>
            <a:off x="2579688" y="3289300"/>
            <a:ext cx="342900" cy="277813"/>
          </a:xfrm>
          <a:prstGeom prst="rect">
            <a:avLst/>
          </a:prstGeom>
          <a:noFill/>
          <a:ln w="9525">
            <a:noFill/>
            <a:miter lim="800000"/>
            <a:headEnd/>
            <a:tailEnd/>
          </a:ln>
        </p:spPr>
        <p:txBody>
          <a:bodyPr wrap="none">
            <a:spAutoFit/>
          </a:bodyPr>
          <a:lstStyle/>
          <a:p>
            <a:r>
              <a:rPr lang="en-US" sz="1200"/>
              <a:t>PA</a:t>
            </a:r>
          </a:p>
        </p:txBody>
      </p:sp>
      <p:sp>
        <p:nvSpPr>
          <p:cNvPr id="91151" name="TextBox 20"/>
          <p:cNvSpPr txBox="1">
            <a:spLocks noChangeArrowheads="1"/>
          </p:cNvSpPr>
          <p:nvPr/>
        </p:nvSpPr>
        <p:spPr bwMode="auto">
          <a:xfrm>
            <a:off x="2005013" y="3538538"/>
            <a:ext cx="300037" cy="215900"/>
          </a:xfrm>
          <a:prstGeom prst="rect">
            <a:avLst/>
          </a:prstGeom>
          <a:noFill/>
          <a:ln w="9525">
            <a:noFill/>
            <a:miter lim="800000"/>
            <a:headEnd/>
            <a:tailEnd/>
          </a:ln>
        </p:spPr>
        <p:txBody>
          <a:bodyPr wrap="none">
            <a:spAutoFit/>
          </a:bodyPr>
          <a:lstStyle/>
          <a:p>
            <a:r>
              <a:rPr lang="en-US" sz="800"/>
              <a:t>RA</a:t>
            </a:r>
          </a:p>
        </p:txBody>
      </p:sp>
      <p:sp>
        <p:nvSpPr>
          <p:cNvPr id="91152" name="TextBox 22"/>
          <p:cNvSpPr txBox="1">
            <a:spLocks noChangeArrowheads="1"/>
          </p:cNvSpPr>
          <p:nvPr/>
        </p:nvSpPr>
        <p:spPr bwMode="auto">
          <a:xfrm>
            <a:off x="6462713" y="3873500"/>
            <a:ext cx="338137" cy="277813"/>
          </a:xfrm>
          <a:prstGeom prst="rect">
            <a:avLst/>
          </a:prstGeom>
          <a:noFill/>
          <a:ln w="9525">
            <a:noFill/>
            <a:miter lim="800000"/>
            <a:headEnd/>
            <a:tailEnd/>
          </a:ln>
        </p:spPr>
        <p:txBody>
          <a:bodyPr wrap="none">
            <a:spAutoFit/>
          </a:bodyPr>
          <a:lstStyle/>
          <a:p>
            <a:r>
              <a:rPr lang="en-US" sz="1200"/>
              <a:t>LA</a:t>
            </a:r>
          </a:p>
        </p:txBody>
      </p:sp>
      <p:sp>
        <p:nvSpPr>
          <p:cNvPr id="91153" name="TextBox 23"/>
          <p:cNvSpPr txBox="1">
            <a:spLocks noChangeArrowheads="1"/>
          </p:cNvSpPr>
          <p:nvPr/>
        </p:nvSpPr>
        <p:spPr bwMode="auto">
          <a:xfrm>
            <a:off x="6186488" y="3486150"/>
            <a:ext cx="300037" cy="214313"/>
          </a:xfrm>
          <a:prstGeom prst="rect">
            <a:avLst/>
          </a:prstGeom>
          <a:noFill/>
          <a:ln w="9525">
            <a:noFill/>
            <a:miter lim="800000"/>
            <a:headEnd/>
            <a:tailEnd/>
          </a:ln>
        </p:spPr>
        <p:txBody>
          <a:bodyPr wrap="none">
            <a:spAutoFit/>
          </a:bodyPr>
          <a:lstStyle/>
          <a:p>
            <a:r>
              <a:rPr lang="en-US" sz="800"/>
              <a:t>RA</a:t>
            </a:r>
          </a:p>
        </p:txBody>
      </p:sp>
      <p:sp>
        <p:nvSpPr>
          <p:cNvPr id="91154" name="TextBox 24"/>
          <p:cNvSpPr txBox="1">
            <a:spLocks noChangeArrowheads="1"/>
          </p:cNvSpPr>
          <p:nvPr/>
        </p:nvSpPr>
        <p:spPr bwMode="auto">
          <a:xfrm>
            <a:off x="6905625" y="3700463"/>
            <a:ext cx="323850" cy="277812"/>
          </a:xfrm>
          <a:prstGeom prst="rect">
            <a:avLst/>
          </a:prstGeom>
          <a:noFill/>
          <a:ln w="9525">
            <a:noFill/>
            <a:miter lim="800000"/>
            <a:headEnd/>
            <a:tailEnd/>
          </a:ln>
        </p:spPr>
        <p:txBody>
          <a:bodyPr wrap="none">
            <a:spAutoFit/>
          </a:bodyPr>
          <a:lstStyle/>
          <a:p>
            <a:r>
              <a:rPr lang="en-US" sz="1200"/>
              <a:t>LV</a:t>
            </a:r>
          </a:p>
        </p:txBody>
      </p:sp>
      <p:sp>
        <p:nvSpPr>
          <p:cNvPr id="91155" name="TextBox 25"/>
          <p:cNvSpPr txBox="1">
            <a:spLocks noChangeArrowheads="1"/>
          </p:cNvSpPr>
          <p:nvPr/>
        </p:nvSpPr>
        <p:spPr bwMode="auto">
          <a:xfrm>
            <a:off x="1708150" y="4013200"/>
            <a:ext cx="296863" cy="214313"/>
          </a:xfrm>
          <a:prstGeom prst="rect">
            <a:avLst/>
          </a:prstGeom>
          <a:noFill/>
          <a:ln w="9525">
            <a:noFill/>
            <a:miter lim="800000"/>
            <a:headEnd/>
            <a:tailEnd/>
          </a:ln>
        </p:spPr>
        <p:txBody>
          <a:bodyPr wrap="none">
            <a:spAutoFit/>
          </a:bodyPr>
          <a:lstStyle/>
          <a:p>
            <a:r>
              <a:rPr lang="en-US" sz="800"/>
              <a:t>PA</a:t>
            </a:r>
          </a:p>
        </p:txBody>
      </p:sp>
      <p:sp>
        <p:nvSpPr>
          <p:cNvPr id="91156" name="Rectangle 26"/>
          <p:cNvSpPr>
            <a:spLocks noChangeArrowheads="1"/>
          </p:cNvSpPr>
          <p:nvPr/>
        </p:nvSpPr>
        <p:spPr bwMode="auto">
          <a:xfrm>
            <a:off x="5984875" y="4268788"/>
            <a:ext cx="492125" cy="214312"/>
          </a:xfrm>
          <a:prstGeom prst="rect">
            <a:avLst/>
          </a:prstGeom>
          <a:noFill/>
          <a:ln w="9525">
            <a:noFill/>
            <a:miter lim="800000"/>
            <a:headEnd/>
            <a:tailEnd/>
          </a:ln>
        </p:spPr>
        <p:txBody>
          <a:bodyPr wrap="none">
            <a:spAutoFit/>
          </a:bodyPr>
          <a:lstStyle/>
          <a:p>
            <a:r>
              <a:rPr lang="en-US" sz="800"/>
              <a:t>CT-GTV</a:t>
            </a:r>
          </a:p>
        </p:txBody>
      </p:sp>
      <p:sp>
        <p:nvSpPr>
          <p:cNvPr id="91157" name="Rectangle 27"/>
          <p:cNvSpPr>
            <a:spLocks noChangeArrowheads="1"/>
          </p:cNvSpPr>
          <p:nvPr/>
        </p:nvSpPr>
        <p:spPr bwMode="auto">
          <a:xfrm>
            <a:off x="1857375" y="4267200"/>
            <a:ext cx="492125" cy="215900"/>
          </a:xfrm>
          <a:prstGeom prst="rect">
            <a:avLst/>
          </a:prstGeom>
          <a:noFill/>
          <a:ln w="9525">
            <a:noFill/>
            <a:miter lim="800000"/>
            <a:headEnd/>
            <a:tailEnd/>
          </a:ln>
        </p:spPr>
        <p:txBody>
          <a:bodyPr wrap="none">
            <a:spAutoFit/>
          </a:bodyPr>
          <a:lstStyle/>
          <a:p>
            <a:r>
              <a:rPr lang="en-US" sz="800"/>
              <a:t>CT-GTV</a:t>
            </a:r>
          </a:p>
        </p:txBody>
      </p:sp>
      <p:sp>
        <p:nvSpPr>
          <p:cNvPr id="91158" name="TextBox 28"/>
          <p:cNvSpPr txBox="1">
            <a:spLocks noChangeArrowheads="1"/>
          </p:cNvSpPr>
          <p:nvPr/>
        </p:nvSpPr>
        <p:spPr bwMode="auto">
          <a:xfrm>
            <a:off x="2209800" y="3838575"/>
            <a:ext cx="338138" cy="276225"/>
          </a:xfrm>
          <a:prstGeom prst="rect">
            <a:avLst/>
          </a:prstGeom>
          <a:noFill/>
          <a:ln w="9525">
            <a:noFill/>
            <a:miter lim="800000"/>
            <a:headEnd/>
            <a:tailEnd/>
          </a:ln>
        </p:spPr>
        <p:txBody>
          <a:bodyPr wrap="none">
            <a:spAutoFit/>
          </a:bodyPr>
          <a:lstStyle/>
          <a:p>
            <a:r>
              <a:rPr lang="en-US" sz="1200"/>
              <a:t>LA</a:t>
            </a:r>
          </a:p>
        </p:txBody>
      </p:sp>
      <p:sp>
        <p:nvSpPr>
          <p:cNvPr id="91159" name="TextBox 29"/>
          <p:cNvSpPr txBox="1">
            <a:spLocks noChangeArrowheads="1"/>
          </p:cNvSpPr>
          <p:nvPr/>
        </p:nvSpPr>
        <p:spPr bwMode="auto">
          <a:xfrm>
            <a:off x="5502275" y="1981200"/>
            <a:ext cx="712788" cy="369888"/>
          </a:xfrm>
          <a:prstGeom prst="rect">
            <a:avLst/>
          </a:prstGeom>
          <a:noFill/>
          <a:ln w="9525">
            <a:noFill/>
            <a:miter lim="800000"/>
            <a:headEnd/>
            <a:tailEnd/>
          </a:ln>
        </p:spPr>
        <p:txBody>
          <a:bodyPr wrap="none">
            <a:spAutoFit/>
          </a:bodyPr>
          <a:lstStyle/>
          <a:p>
            <a:r>
              <a:rPr lang="en-US"/>
              <a:t>Heart</a:t>
            </a:r>
          </a:p>
        </p:txBody>
      </p:sp>
      <p:cxnSp>
        <p:nvCxnSpPr>
          <p:cNvPr id="31" name="Straight Arrow Connector 30"/>
          <p:cNvCxnSpPr>
            <a:stCxn id="91159" idx="2"/>
          </p:cNvCxnSpPr>
          <p:nvPr/>
        </p:nvCxnSpPr>
        <p:spPr>
          <a:xfrm>
            <a:off x="5857875" y="2351088"/>
            <a:ext cx="714375" cy="847725"/>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1162" idx="2"/>
          </p:cNvCxnSpPr>
          <p:nvPr/>
        </p:nvCxnSpPr>
        <p:spPr>
          <a:xfrm>
            <a:off x="1411288" y="2349500"/>
            <a:ext cx="939800" cy="849313"/>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1162" name="TextBox 32"/>
          <p:cNvSpPr txBox="1">
            <a:spLocks noChangeArrowheads="1"/>
          </p:cNvSpPr>
          <p:nvPr/>
        </p:nvSpPr>
        <p:spPr bwMode="auto">
          <a:xfrm>
            <a:off x="1055688" y="1979613"/>
            <a:ext cx="712787" cy="369887"/>
          </a:xfrm>
          <a:prstGeom prst="rect">
            <a:avLst/>
          </a:prstGeom>
          <a:noFill/>
          <a:ln w="9525">
            <a:noFill/>
            <a:miter lim="800000"/>
            <a:headEnd/>
            <a:tailEnd/>
          </a:ln>
        </p:spPr>
        <p:txBody>
          <a:bodyPr wrap="none">
            <a:spAutoFit/>
          </a:bodyPr>
          <a:lstStyle/>
          <a:p>
            <a:r>
              <a:rPr lang="en-US"/>
              <a:t>Heart</a:t>
            </a:r>
          </a:p>
        </p:txBody>
      </p:sp>
      <p:sp>
        <p:nvSpPr>
          <p:cNvPr id="91163" name="TextBox 35"/>
          <p:cNvSpPr txBox="1">
            <a:spLocks noChangeArrowheads="1"/>
          </p:cNvSpPr>
          <p:nvPr/>
        </p:nvSpPr>
        <p:spPr bwMode="auto">
          <a:xfrm>
            <a:off x="2679700" y="3660775"/>
            <a:ext cx="325438" cy="276225"/>
          </a:xfrm>
          <a:prstGeom prst="rect">
            <a:avLst/>
          </a:prstGeom>
          <a:noFill/>
          <a:ln w="9525">
            <a:noFill/>
            <a:miter lim="800000"/>
            <a:headEnd/>
            <a:tailEnd/>
          </a:ln>
        </p:spPr>
        <p:txBody>
          <a:bodyPr wrap="none">
            <a:spAutoFit/>
          </a:bodyPr>
          <a:lstStyle/>
          <a:p>
            <a:r>
              <a:rPr lang="en-US" sz="1200"/>
              <a:t>LV</a:t>
            </a:r>
          </a:p>
        </p:txBody>
      </p:sp>
      <p:sp>
        <p:nvSpPr>
          <p:cNvPr id="91164" name="TextBox 38"/>
          <p:cNvSpPr txBox="1">
            <a:spLocks noChangeArrowheads="1"/>
          </p:cNvSpPr>
          <p:nvPr/>
        </p:nvSpPr>
        <p:spPr bwMode="auto">
          <a:xfrm>
            <a:off x="2540000" y="4051300"/>
            <a:ext cx="295275" cy="215900"/>
          </a:xfrm>
          <a:prstGeom prst="rect">
            <a:avLst/>
          </a:prstGeom>
          <a:noFill/>
          <a:ln w="9525">
            <a:noFill/>
            <a:miter lim="800000"/>
            <a:headEnd/>
            <a:tailEnd/>
          </a:ln>
        </p:spPr>
        <p:txBody>
          <a:bodyPr wrap="none">
            <a:spAutoFit/>
          </a:bodyPr>
          <a:lstStyle/>
          <a:p>
            <a:r>
              <a:rPr lang="en-US" sz="800"/>
              <a:t>PV</a:t>
            </a:r>
          </a:p>
        </p:txBody>
      </p:sp>
      <p:sp>
        <p:nvSpPr>
          <p:cNvPr id="37" name="Rounded Rectangle 36"/>
          <p:cNvSpPr/>
          <p:nvPr/>
        </p:nvSpPr>
        <p:spPr>
          <a:xfrm>
            <a:off x="5857875" y="4724400"/>
            <a:ext cx="238125"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91166" name="Rectangle 3"/>
          <p:cNvSpPr>
            <a:spLocks noChangeArrowheads="1"/>
          </p:cNvSpPr>
          <p:nvPr/>
        </p:nvSpPr>
        <p:spPr bwMode="auto">
          <a:xfrm>
            <a:off x="2228850" y="5334000"/>
            <a:ext cx="4572000" cy="923925"/>
          </a:xfrm>
          <a:prstGeom prst="rect">
            <a:avLst/>
          </a:prstGeom>
          <a:noFill/>
          <a:ln w="9525">
            <a:noFill/>
            <a:miter lim="800000"/>
            <a:headEnd/>
            <a:tailEnd/>
          </a:ln>
        </p:spPr>
        <p:txBody>
          <a:bodyPr>
            <a:spAutoFit/>
          </a:bodyPr>
          <a:lstStyle/>
          <a:p>
            <a:pPr algn="ctr"/>
            <a:r>
              <a:rPr lang="en-US"/>
              <a:t>RA=right atrium, RV=right  ventricle</a:t>
            </a:r>
          </a:p>
          <a:p>
            <a:pPr algn="ctr"/>
            <a:r>
              <a:rPr lang="en-US"/>
              <a:t>LV=left ventricle, LA=Left atrium </a:t>
            </a:r>
          </a:p>
          <a:p>
            <a:pPr algn="ctr"/>
            <a:r>
              <a:rPr lang="en-US"/>
              <a:t>DA=descending aorta</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Content Placeholder 34" descr="Screen Clipping"/>
          <p:cNvPicPr>
            <a:picLocks noGrp="1" noChangeAspect="1"/>
          </p:cNvPicPr>
          <p:nvPr>
            <p:ph sz="half" idx="2"/>
          </p:nvPr>
        </p:nvPicPr>
        <p:blipFill>
          <a:blip r:embed="rId2"/>
          <a:srcRect/>
          <a:stretch>
            <a:fillRect/>
          </a:stretch>
        </p:blipFill>
        <p:spPr>
          <a:xfrm>
            <a:off x="4648200" y="2535238"/>
            <a:ext cx="4038600" cy="2655887"/>
          </a:xfrm>
        </p:spPr>
      </p:pic>
      <p:pic>
        <p:nvPicPr>
          <p:cNvPr id="92163" name="Content Placeholder 33" descr="Screen Clipping"/>
          <p:cNvPicPr>
            <a:picLocks noGrp="1" noChangeAspect="1"/>
          </p:cNvPicPr>
          <p:nvPr>
            <p:ph sz="half" idx="1"/>
          </p:nvPr>
        </p:nvPicPr>
        <p:blipFill>
          <a:blip r:embed="rId3"/>
          <a:srcRect/>
          <a:stretch>
            <a:fillRect/>
          </a:stretch>
        </p:blipFill>
        <p:spPr>
          <a:xfrm>
            <a:off x="457200" y="2532063"/>
            <a:ext cx="4038600" cy="2662237"/>
          </a:xfrm>
        </p:spPr>
      </p:pic>
      <p:sp>
        <p:nvSpPr>
          <p:cNvPr id="92164" name="Title 1"/>
          <p:cNvSpPr>
            <a:spLocks noGrp="1"/>
          </p:cNvSpPr>
          <p:nvPr>
            <p:ph type="title"/>
          </p:nvPr>
        </p:nvSpPr>
        <p:spPr>
          <a:xfrm>
            <a:off x="457200" y="309563"/>
            <a:ext cx="8229600" cy="1143000"/>
          </a:xfrm>
        </p:spPr>
        <p:txBody>
          <a:bodyPr/>
          <a:lstStyle/>
          <a:p>
            <a:r>
              <a:rPr lang="en-US" smtClean="0">
                <a:latin typeface="Arial Black" pitchFamily="34" charset="0"/>
                <a:ea typeface="ヒラギノ角ゴ Pro W3" pitchFamily="-60" charset="-128"/>
                <a:cs typeface="Arial Black" pitchFamily="34" charset="0"/>
              </a:rPr>
              <a:t>Pericardium and Heart continue…</a:t>
            </a:r>
          </a:p>
        </p:txBody>
      </p:sp>
      <p:sp>
        <p:nvSpPr>
          <p:cNvPr id="92165" name="TextBox 35"/>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37" name="Straight Arrow Connector 36"/>
          <p:cNvCxnSpPr/>
          <p:nvPr/>
        </p:nvCxnSpPr>
        <p:spPr>
          <a:xfrm flipH="1">
            <a:off x="6835775" y="2349500"/>
            <a:ext cx="288925" cy="6223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2167" name="TextBox 38"/>
          <p:cNvSpPr txBox="1">
            <a:spLocks noChangeArrowheads="1"/>
          </p:cNvSpPr>
          <p:nvPr/>
        </p:nvSpPr>
        <p:spPr bwMode="auto">
          <a:xfrm>
            <a:off x="6642100" y="4217988"/>
            <a:ext cx="366713" cy="277812"/>
          </a:xfrm>
          <a:prstGeom prst="rect">
            <a:avLst/>
          </a:prstGeom>
          <a:noFill/>
          <a:ln w="9525">
            <a:noFill/>
            <a:miter lim="800000"/>
            <a:headEnd/>
            <a:tailEnd/>
          </a:ln>
        </p:spPr>
        <p:txBody>
          <a:bodyPr wrap="none">
            <a:spAutoFit/>
          </a:bodyPr>
          <a:lstStyle/>
          <a:p>
            <a:r>
              <a:rPr lang="en-US" sz="1200"/>
              <a:t>DA</a:t>
            </a:r>
          </a:p>
        </p:txBody>
      </p:sp>
      <p:sp>
        <p:nvSpPr>
          <p:cNvPr id="92168" name="TextBox 39"/>
          <p:cNvSpPr txBox="1">
            <a:spLocks noChangeArrowheads="1"/>
          </p:cNvSpPr>
          <p:nvPr/>
        </p:nvSpPr>
        <p:spPr bwMode="auto">
          <a:xfrm>
            <a:off x="6705600" y="3200400"/>
            <a:ext cx="395288" cy="276225"/>
          </a:xfrm>
          <a:prstGeom prst="rect">
            <a:avLst/>
          </a:prstGeom>
          <a:noFill/>
          <a:ln w="9525">
            <a:noFill/>
            <a:miter lim="800000"/>
            <a:headEnd/>
            <a:tailEnd/>
          </a:ln>
        </p:spPr>
        <p:txBody>
          <a:bodyPr wrap="none">
            <a:spAutoFit/>
          </a:bodyPr>
          <a:lstStyle/>
          <a:p>
            <a:r>
              <a:rPr lang="en-US" sz="1200"/>
              <a:t>RV</a:t>
            </a:r>
          </a:p>
        </p:txBody>
      </p:sp>
      <p:sp>
        <p:nvSpPr>
          <p:cNvPr id="92169" name="TextBox 40"/>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42" name="Straight Arrow Connector 41"/>
          <p:cNvCxnSpPr/>
          <p:nvPr/>
        </p:nvCxnSpPr>
        <p:spPr>
          <a:xfrm flipH="1">
            <a:off x="2579688" y="2351088"/>
            <a:ext cx="336550" cy="6207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2171" name="TextBox 42"/>
          <p:cNvSpPr txBox="1">
            <a:spLocks noChangeArrowheads="1"/>
          </p:cNvSpPr>
          <p:nvPr/>
        </p:nvSpPr>
        <p:spPr bwMode="auto">
          <a:xfrm>
            <a:off x="2265363" y="3521075"/>
            <a:ext cx="363537" cy="277813"/>
          </a:xfrm>
          <a:prstGeom prst="rect">
            <a:avLst/>
          </a:prstGeom>
          <a:noFill/>
          <a:ln w="9525">
            <a:noFill/>
            <a:miter lim="800000"/>
            <a:headEnd/>
            <a:tailEnd/>
          </a:ln>
        </p:spPr>
        <p:txBody>
          <a:bodyPr wrap="none">
            <a:spAutoFit/>
          </a:bodyPr>
          <a:lstStyle/>
          <a:p>
            <a:r>
              <a:rPr lang="en-US" sz="1200"/>
              <a:t>AA</a:t>
            </a:r>
          </a:p>
        </p:txBody>
      </p:sp>
      <p:sp>
        <p:nvSpPr>
          <p:cNvPr id="92172" name="TextBox 43"/>
          <p:cNvSpPr txBox="1">
            <a:spLocks noChangeArrowheads="1"/>
          </p:cNvSpPr>
          <p:nvPr/>
        </p:nvSpPr>
        <p:spPr bwMode="auto">
          <a:xfrm>
            <a:off x="2470150" y="4237038"/>
            <a:ext cx="366713" cy="276225"/>
          </a:xfrm>
          <a:prstGeom prst="rect">
            <a:avLst/>
          </a:prstGeom>
          <a:noFill/>
          <a:ln w="9525">
            <a:noFill/>
            <a:miter lim="800000"/>
            <a:headEnd/>
            <a:tailEnd/>
          </a:ln>
        </p:spPr>
        <p:txBody>
          <a:bodyPr wrap="none">
            <a:spAutoFit/>
          </a:bodyPr>
          <a:lstStyle/>
          <a:p>
            <a:r>
              <a:rPr lang="en-US" sz="1200"/>
              <a:t>DA</a:t>
            </a:r>
          </a:p>
        </p:txBody>
      </p:sp>
      <p:sp>
        <p:nvSpPr>
          <p:cNvPr id="92173" name="TextBox 44"/>
          <p:cNvSpPr txBox="1">
            <a:spLocks noChangeArrowheads="1"/>
          </p:cNvSpPr>
          <p:nvPr/>
        </p:nvSpPr>
        <p:spPr bwMode="auto">
          <a:xfrm>
            <a:off x="2508250" y="3208338"/>
            <a:ext cx="342900" cy="277812"/>
          </a:xfrm>
          <a:prstGeom prst="rect">
            <a:avLst/>
          </a:prstGeom>
          <a:noFill/>
          <a:ln w="9525">
            <a:noFill/>
            <a:miter lim="800000"/>
            <a:headEnd/>
            <a:tailEnd/>
          </a:ln>
        </p:spPr>
        <p:txBody>
          <a:bodyPr wrap="none">
            <a:spAutoFit/>
          </a:bodyPr>
          <a:lstStyle/>
          <a:p>
            <a:r>
              <a:rPr lang="en-US" sz="1200"/>
              <a:t>PA</a:t>
            </a:r>
          </a:p>
        </p:txBody>
      </p:sp>
      <p:sp>
        <p:nvSpPr>
          <p:cNvPr id="92174" name="TextBox 45"/>
          <p:cNvSpPr txBox="1">
            <a:spLocks noChangeArrowheads="1"/>
          </p:cNvSpPr>
          <p:nvPr/>
        </p:nvSpPr>
        <p:spPr bwMode="auto">
          <a:xfrm>
            <a:off x="1981200" y="3538538"/>
            <a:ext cx="357188" cy="277812"/>
          </a:xfrm>
          <a:prstGeom prst="rect">
            <a:avLst/>
          </a:prstGeom>
          <a:noFill/>
          <a:ln w="9525">
            <a:noFill/>
            <a:miter lim="800000"/>
            <a:headEnd/>
            <a:tailEnd/>
          </a:ln>
        </p:spPr>
        <p:txBody>
          <a:bodyPr wrap="none">
            <a:spAutoFit/>
          </a:bodyPr>
          <a:lstStyle/>
          <a:p>
            <a:r>
              <a:rPr lang="en-US" sz="1200"/>
              <a:t>RA</a:t>
            </a:r>
          </a:p>
        </p:txBody>
      </p:sp>
      <p:sp>
        <p:nvSpPr>
          <p:cNvPr id="92175" name="TextBox 46"/>
          <p:cNvSpPr txBox="1">
            <a:spLocks noChangeArrowheads="1"/>
          </p:cNvSpPr>
          <p:nvPr/>
        </p:nvSpPr>
        <p:spPr bwMode="auto">
          <a:xfrm>
            <a:off x="2895600" y="3975100"/>
            <a:ext cx="296863" cy="215900"/>
          </a:xfrm>
          <a:prstGeom prst="rect">
            <a:avLst/>
          </a:prstGeom>
          <a:noFill/>
          <a:ln w="9525">
            <a:noFill/>
            <a:miter lim="800000"/>
            <a:headEnd/>
            <a:tailEnd/>
          </a:ln>
        </p:spPr>
        <p:txBody>
          <a:bodyPr wrap="none">
            <a:spAutoFit/>
          </a:bodyPr>
          <a:lstStyle/>
          <a:p>
            <a:r>
              <a:rPr lang="en-US" sz="800"/>
              <a:t>PA</a:t>
            </a:r>
          </a:p>
        </p:txBody>
      </p:sp>
      <p:sp>
        <p:nvSpPr>
          <p:cNvPr id="92176" name="TextBox 47"/>
          <p:cNvSpPr txBox="1">
            <a:spLocks noChangeArrowheads="1"/>
          </p:cNvSpPr>
          <p:nvPr/>
        </p:nvSpPr>
        <p:spPr bwMode="auto">
          <a:xfrm>
            <a:off x="6462713" y="3873500"/>
            <a:ext cx="338137" cy="277813"/>
          </a:xfrm>
          <a:prstGeom prst="rect">
            <a:avLst/>
          </a:prstGeom>
          <a:noFill/>
          <a:ln w="9525">
            <a:noFill/>
            <a:miter lim="800000"/>
            <a:headEnd/>
            <a:tailEnd/>
          </a:ln>
        </p:spPr>
        <p:txBody>
          <a:bodyPr wrap="none">
            <a:spAutoFit/>
          </a:bodyPr>
          <a:lstStyle/>
          <a:p>
            <a:r>
              <a:rPr lang="en-US" sz="1200"/>
              <a:t>LA</a:t>
            </a:r>
          </a:p>
        </p:txBody>
      </p:sp>
      <p:sp>
        <p:nvSpPr>
          <p:cNvPr id="92177" name="TextBox 48"/>
          <p:cNvSpPr txBox="1">
            <a:spLocks noChangeArrowheads="1"/>
          </p:cNvSpPr>
          <p:nvPr/>
        </p:nvSpPr>
        <p:spPr bwMode="auto">
          <a:xfrm>
            <a:off x="6162675" y="3486150"/>
            <a:ext cx="357188" cy="276225"/>
          </a:xfrm>
          <a:prstGeom prst="rect">
            <a:avLst/>
          </a:prstGeom>
          <a:noFill/>
          <a:ln w="9525">
            <a:noFill/>
            <a:miter lim="800000"/>
            <a:headEnd/>
            <a:tailEnd/>
          </a:ln>
        </p:spPr>
        <p:txBody>
          <a:bodyPr wrap="none">
            <a:spAutoFit/>
          </a:bodyPr>
          <a:lstStyle/>
          <a:p>
            <a:r>
              <a:rPr lang="en-US" sz="1200"/>
              <a:t>RA</a:t>
            </a:r>
          </a:p>
        </p:txBody>
      </p:sp>
      <p:sp>
        <p:nvSpPr>
          <p:cNvPr id="92178" name="TextBox 49"/>
          <p:cNvSpPr txBox="1">
            <a:spLocks noChangeArrowheads="1"/>
          </p:cNvSpPr>
          <p:nvPr/>
        </p:nvSpPr>
        <p:spPr bwMode="auto">
          <a:xfrm>
            <a:off x="6813550" y="3616325"/>
            <a:ext cx="325438" cy="276225"/>
          </a:xfrm>
          <a:prstGeom prst="rect">
            <a:avLst/>
          </a:prstGeom>
          <a:noFill/>
          <a:ln w="9525">
            <a:noFill/>
            <a:miter lim="800000"/>
            <a:headEnd/>
            <a:tailEnd/>
          </a:ln>
        </p:spPr>
        <p:txBody>
          <a:bodyPr wrap="none">
            <a:spAutoFit/>
          </a:bodyPr>
          <a:lstStyle/>
          <a:p>
            <a:r>
              <a:rPr lang="en-US" sz="1200"/>
              <a:t>LV</a:t>
            </a:r>
          </a:p>
        </p:txBody>
      </p:sp>
      <p:sp>
        <p:nvSpPr>
          <p:cNvPr id="92179" name="Rectangle 51"/>
          <p:cNvSpPr>
            <a:spLocks noChangeArrowheads="1"/>
          </p:cNvSpPr>
          <p:nvPr/>
        </p:nvSpPr>
        <p:spPr bwMode="auto">
          <a:xfrm>
            <a:off x="5984875" y="4268788"/>
            <a:ext cx="492125" cy="214312"/>
          </a:xfrm>
          <a:prstGeom prst="rect">
            <a:avLst/>
          </a:prstGeom>
          <a:noFill/>
          <a:ln w="9525">
            <a:noFill/>
            <a:miter lim="800000"/>
            <a:headEnd/>
            <a:tailEnd/>
          </a:ln>
        </p:spPr>
        <p:txBody>
          <a:bodyPr wrap="none">
            <a:spAutoFit/>
          </a:bodyPr>
          <a:lstStyle/>
          <a:p>
            <a:r>
              <a:rPr lang="en-US" sz="800"/>
              <a:t>CT-GTV</a:t>
            </a:r>
          </a:p>
        </p:txBody>
      </p:sp>
      <p:sp>
        <p:nvSpPr>
          <p:cNvPr id="92180" name="Rectangle 52"/>
          <p:cNvSpPr>
            <a:spLocks noChangeArrowheads="1"/>
          </p:cNvSpPr>
          <p:nvPr/>
        </p:nvSpPr>
        <p:spPr bwMode="auto">
          <a:xfrm>
            <a:off x="1752600" y="4267200"/>
            <a:ext cx="492125" cy="215900"/>
          </a:xfrm>
          <a:prstGeom prst="rect">
            <a:avLst/>
          </a:prstGeom>
          <a:noFill/>
          <a:ln w="9525">
            <a:noFill/>
            <a:miter lim="800000"/>
            <a:headEnd/>
            <a:tailEnd/>
          </a:ln>
        </p:spPr>
        <p:txBody>
          <a:bodyPr wrap="none">
            <a:spAutoFit/>
          </a:bodyPr>
          <a:lstStyle/>
          <a:p>
            <a:r>
              <a:rPr lang="en-US" sz="800"/>
              <a:t>CT-GTV</a:t>
            </a:r>
          </a:p>
        </p:txBody>
      </p:sp>
      <p:sp>
        <p:nvSpPr>
          <p:cNvPr id="92181" name="TextBox 53"/>
          <p:cNvSpPr txBox="1">
            <a:spLocks noChangeArrowheads="1"/>
          </p:cNvSpPr>
          <p:nvPr/>
        </p:nvSpPr>
        <p:spPr bwMode="auto">
          <a:xfrm>
            <a:off x="2209800" y="3838575"/>
            <a:ext cx="338138" cy="276225"/>
          </a:xfrm>
          <a:prstGeom prst="rect">
            <a:avLst/>
          </a:prstGeom>
          <a:noFill/>
          <a:ln w="9525">
            <a:noFill/>
            <a:miter lim="800000"/>
            <a:headEnd/>
            <a:tailEnd/>
          </a:ln>
        </p:spPr>
        <p:txBody>
          <a:bodyPr wrap="none">
            <a:spAutoFit/>
          </a:bodyPr>
          <a:lstStyle/>
          <a:p>
            <a:r>
              <a:rPr lang="en-US" sz="1200"/>
              <a:t>LA</a:t>
            </a:r>
          </a:p>
        </p:txBody>
      </p:sp>
      <p:sp>
        <p:nvSpPr>
          <p:cNvPr id="92182" name="TextBox 54"/>
          <p:cNvSpPr txBox="1">
            <a:spLocks noChangeArrowheads="1"/>
          </p:cNvSpPr>
          <p:nvPr/>
        </p:nvSpPr>
        <p:spPr bwMode="auto">
          <a:xfrm>
            <a:off x="5502275" y="1981200"/>
            <a:ext cx="712788" cy="369888"/>
          </a:xfrm>
          <a:prstGeom prst="rect">
            <a:avLst/>
          </a:prstGeom>
          <a:noFill/>
          <a:ln w="9525">
            <a:noFill/>
            <a:miter lim="800000"/>
            <a:headEnd/>
            <a:tailEnd/>
          </a:ln>
        </p:spPr>
        <p:txBody>
          <a:bodyPr wrap="none">
            <a:spAutoFit/>
          </a:bodyPr>
          <a:lstStyle/>
          <a:p>
            <a:r>
              <a:rPr lang="en-US"/>
              <a:t>Heart</a:t>
            </a:r>
          </a:p>
        </p:txBody>
      </p:sp>
      <p:cxnSp>
        <p:nvCxnSpPr>
          <p:cNvPr id="56" name="Straight Arrow Connector 55"/>
          <p:cNvCxnSpPr>
            <a:stCxn id="92182" idx="2"/>
          </p:cNvCxnSpPr>
          <p:nvPr/>
        </p:nvCxnSpPr>
        <p:spPr>
          <a:xfrm>
            <a:off x="5857875" y="2351088"/>
            <a:ext cx="628650" cy="847725"/>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92185" idx="2"/>
          </p:cNvCxnSpPr>
          <p:nvPr/>
        </p:nvCxnSpPr>
        <p:spPr>
          <a:xfrm>
            <a:off x="1411288" y="2349500"/>
            <a:ext cx="939800" cy="849313"/>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2185" name="TextBox 57"/>
          <p:cNvSpPr txBox="1">
            <a:spLocks noChangeArrowheads="1"/>
          </p:cNvSpPr>
          <p:nvPr/>
        </p:nvSpPr>
        <p:spPr bwMode="auto">
          <a:xfrm>
            <a:off x="1055688" y="1979613"/>
            <a:ext cx="712787" cy="369887"/>
          </a:xfrm>
          <a:prstGeom prst="rect">
            <a:avLst/>
          </a:prstGeom>
          <a:noFill/>
          <a:ln w="9525">
            <a:noFill/>
            <a:miter lim="800000"/>
            <a:headEnd/>
            <a:tailEnd/>
          </a:ln>
        </p:spPr>
        <p:txBody>
          <a:bodyPr wrap="none">
            <a:spAutoFit/>
          </a:bodyPr>
          <a:lstStyle/>
          <a:p>
            <a:r>
              <a:rPr lang="en-US"/>
              <a:t>Heart</a:t>
            </a:r>
          </a:p>
        </p:txBody>
      </p:sp>
      <p:sp>
        <p:nvSpPr>
          <p:cNvPr id="92186" name="TextBox 58"/>
          <p:cNvSpPr txBox="1">
            <a:spLocks noChangeArrowheads="1"/>
          </p:cNvSpPr>
          <p:nvPr/>
        </p:nvSpPr>
        <p:spPr bwMode="auto">
          <a:xfrm>
            <a:off x="2679700" y="3660775"/>
            <a:ext cx="325438" cy="276225"/>
          </a:xfrm>
          <a:prstGeom prst="rect">
            <a:avLst/>
          </a:prstGeom>
          <a:noFill/>
          <a:ln w="9525">
            <a:noFill/>
            <a:miter lim="800000"/>
            <a:headEnd/>
            <a:tailEnd/>
          </a:ln>
        </p:spPr>
        <p:txBody>
          <a:bodyPr wrap="none">
            <a:spAutoFit/>
          </a:bodyPr>
          <a:lstStyle/>
          <a:p>
            <a:r>
              <a:rPr lang="en-US" sz="1200"/>
              <a:t>LV</a:t>
            </a:r>
          </a:p>
        </p:txBody>
      </p:sp>
      <p:sp>
        <p:nvSpPr>
          <p:cNvPr id="92187" name="TextBox 104"/>
          <p:cNvSpPr txBox="1">
            <a:spLocks noChangeArrowheads="1"/>
          </p:cNvSpPr>
          <p:nvPr/>
        </p:nvSpPr>
        <p:spPr bwMode="auto">
          <a:xfrm>
            <a:off x="2819400" y="4114800"/>
            <a:ext cx="268288" cy="184150"/>
          </a:xfrm>
          <a:prstGeom prst="rect">
            <a:avLst/>
          </a:prstGeom>
          <a:noFill/>
          <a:ln w="9525">
            <a:noFill/>
            <a:miter lim="800000"/>
            <a:headEnd/>
            <a:tailEnd/>
          </a:ln>
        </p:spPr>
        <p:txBody>
          <a:bodyPr wrap="none">
            <a:spAutoFit/>
          </a:bodyPr>
          <a:lstStyle/>
          <a:p>
            <a:r>
              <a:rPr lang="en-US" sz="600"/>
              <a:t>PV</a:t>
            </a:r>
          </a:p>
        </p:txBody>
      </p:sp>
      <p:sp>
        <p:nvSpPr>
          <p:cNvPr id="92188" name="TextBox 105"/>
          <p:cNvSpPr txBox="1">
            <a:spLocks noChangeArrowheads="1"/>
          </p:cNvSpPr>
          <p:nvPr/>
        </p:nvSpPr>
        <p:spPr bwMode="auto">
          <a:xfrm>
            <a:off x="6970713" y="4083050"/>
            <a:ext cx="268287" cy="184150"/>
          </a:xfrm>
          <a:prstGeom prst="rect">
            <a:avLst/>
          </a:prstGeom>
          <a:noFill/>
          <a:ln w="9525">
            <a:noFill/>
            <a:miter lim="800000"/>
            <a:headEnd/>
            <a:tailEnd/>
          </a:ln>
        </p:spPr>
        <p:txBody>
          <a:bodyPr wrap="none">
            <a:spAutoFit/>
          </a:bodyPr>
          <a:lstStyle/>
          <a:p>
            <a:r>
              <a:rPr lang="en-US" sz="600"/>
              <a:t>PV</a:t>
            </a:r>
          </a:p>
        </p:txBody>
      </p:sp>
      <p:sp>
        <p:nvSpPr>
          <p:cNvPr id="3" name="Rounded Rectangle 2"/>
          <p:cNvSpPr/>
          <p:nvPr/>
        </p:nvSpPr>
        <p:spPr>
          <a:xfrm>
            <a:off x="5857875" y="4800600"/>
            <a:ext cx="238125"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92190" name="Rectangle 29"/>
          <p:cNvSpPr>
            <a:spLocks noChangeArrowheads="1"/>
          </p:cNvSpPr>
          <p:nvPr/>
        </p:nvSpPr>
        <p:spPr bwMode="auto">
          <a:xfrm>
            <a:off x="457200" y="5334000"/>
            <a:ext cx="8686800" cy="646113"/>
          </a:xfrm>
          <a:prstGeom prst="rect">
            <a:avLst/>
          </a:prstGeom>
          <a:noFill/>
          <a:ln w="9525">
            <a:noFill/>
            <a:miter lim="800000"/>
            <a:headEnd/>
            <a:tailEnd/>
          </a:ln>
        </p:spPr>
        <p:txBody>
          <a:bodyPr>
            <a:spAutoFit/>
          </a:bodyPr>
          <a:lstStyle/>
          <a:p>
            <a:pPr algn="ctr"/>
            <a:r>
              <a:rPr lang="en-US"/>
              <a:t>AA=Ascending Aorta, PA=pulmonary artery, RA=right atrium, RV=right  ventricle</a:t>
            </a:r>
          </a:p>
          <a:p>
            <a:pPr algn="ctr"/>
            <a:r>
              <a:rPr lang="en-US"/>
              <a:t>LV=left ventricle, LA=Left atrium, PV=pulmonary vein, DA=descending aorta</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1"/>
          <p:cNvGrpSpPr>
            <a:grpSpLocks/>
          </p:cNvGrpSpPr>
          <p:nvPr/>
        </p:nvGrpSpPr>
        <p:grpSpPr bwMode="auto">
          <a:xfrm>
            <a:off x="381000" y="1782763"/>
            <a:ext cx="8382000" cy="3292475"/>
            <a:chOff x="381000" y="1713903"/>
            <a:chExt cx="8382635" cy="3291840"/>
          </a:xfrm>
        </p:grpSpPr>
        <p:pic>
          <p:nvPicPr>
            <p:cNvPr id="10249" name="Picture 11"/>
            <p:cNvPicPr preferRelativeResize="0">
              <a:picLocks noChangeArrowheads="1"/>
            </p:cNvPicPr>
            <p:nvPr/>
          </p:nvPicPr>
          <p:blipFill>
            <a:blip r:embed="rId2"/>
            <a:srcRect/>
            <a:stretch>
              <a:fillRect/>
            </a:stretch>
          </p:blipFill>
          <p:spPr bwMode="auto">
            <a:xfrm>
              <a:off x="4740275" y="1713903"/>
              <a:ext cx="4023360" cy="3291840"/>
            </a:xfrm>
            <a:prstGeom prst="rect">
              <a:avLst/>
            </a:prstGeom>
            <a:noFill/>
            <a:ln w="9525">
              <a:noFill/>
              <a:miter lim="800000"/>
              <a:headEnd/>
              <a:tailEnd/>
            </a:ln>
            <a:effectLst/>
          </p:spPr>
        </p:pic>
        <p:pic>
          <p:nvPicPr>
            <p:cNvPr id="10250" name="Picture 10"/>
            <p:cNvPicPr preferRelativeResize="0">
              <a:picLocks noChangeArrowheads="1"/>
            </p:cNvPicPr>
            <p:nvPr/>
          </p:nvPicPr>
          <p:blipFill>
            <a:blip r:embed="rId3"/>
            <a:srcRect/>
            <a:stretch>
              <a:fillRect/>
            </a:stretch>
          </p:blipFill>
          <p:spPr bwMode="auto">
            <a:xfrm>
              <a:off x="381000" y="1713903"/>
              <a:ext cx="4023360" cy="3291840"/>
            </a:xfrm>
            <a:prstGeom prst="rect">
              <a:avLst/>
            </a:prstGeom>
            <a:noFill/>
            <a:ln w="9525">
              <a:noFill/>
              <a:miter lim="800000"/>
              <a:headEnd/>
              <a:tailEnd/>
            </a:ln>
            <a:effectLst/>
          </p:spPr>
        </p:pic>
      </p:grpSp>
      <p:sp>
        <p:nvSpPr>
          <p:cNvPr id="10243" name="Rectangle 4"/>
          <p:cNvSpPr>
            <a:spLocks noChangeArrowheads="1"/>
          </p:cNvSpPr>
          <p:nvPr/>
        </p:nvSpPr>
        <p:spPr bwMode="auto">
          <a:xfrm>
            <a:off x="962025" y="457200"/>
            <a:ext cx="7556500" cy="584200"/>
          </a:xfrm>
          <a:prstGeom prst="rect">
            <a:avLst/>
          </a:prstGeom>
          <a:noFill/>
          <a:ln w="9525">
            <a:noFill/>
            <a:miter lim="800000"/>
            <a:headEnd/>
            <a:tailEnd/>
          </a:ln>
        </p:spPr>
        <p:txBody>
          <a:bodyPr wrap="none">
            <a:spAutoFit/>
          </a:bodyPr>
          <a:lstStyle/>
          <a:p>
            <a:r>
              <a:rPr lang="en-US" sz="3200" b="1"/>
              <a:t>Esophagus, lung and cord continue…</a:t>
            </a:r>
            <a:endParaRPr lang="en-US" sz="3200"/>
          </a:p>
        </p:txBody>
      </p:sp>
      <p:sp>
        <p:nvSpPr>
          <p:cNvPr id="10244" name="Rectangle 1"/>
          <p:cNvSpPr>
            <a:spLocks noChangeArrowheads="1"/>
          </p:cNvSpPr>
          <p:nvPr/>
        </p:nvSpPr>
        <p:spPr bwMode="auto">
          <a:xfrm>
            <a:off x="838200" y="1268413"/>
            <a:ext cx="7262813" cy="368300"/>
          </a:xfrm>
          <a:prstGeom prst="rect">
            <a:avLst/>
          </a:prstGeom>
          <a:noFill/>
          <a:ln w="9525">
            <a:noFill/>
            <a:miter lim="800000"/>
            <a:headEnd/>
            <a:tailEnd/>
          </a:ln>
        </p:spPr>
        <p:txBody>
          <a:bodyPr wrap="none">
            <a:spAutoFit/>
          </a:bodyPr>
          <a:lstStyle/>
          <a:p>
            <a:r>
              <a:rPr lang="en-US" b="1"/>
              <a:t>Great vessels delineation is recommended, but not mandated.</a:t>
            </a:r>
            <a:endParaRPr lang="en-US"/>
          </a:p>
        </p:txBody>
      </p:sp>
      <p:sp>
        <p:nvSpPr>
          <p:cNvPr id="10245" name="Rectangle 2"/>
          <p:cNvSpPr>
            <a:spLocks noChangeArrowheads="1"/>
          </p:cNvSpPr>
          <p:nvPr/>
        </p:nvSpPr>
        <p:spPr bwMode="auto">
          <a:xfrm>
            <a:off x="1066800" y="4730750"/>
            <a:ext cx="2884488" cy="369888"/>
          </a:xfrm>
          <a:prstGeom prst="rect">
            <a:avLst/>
          </a:prstGeom>
          <a:noFill/>
          <a:ln w="9525">
            <a:noFill/>
            <a:miter lim="800000"/>
            <a:headEnd/>
            <a:tailEnd/>
          </a:ln>
        </p:spPr>
        <p:txBody>
          <a:bodyPr wrap="none">
            <a:spAutoFit/>
          </a:bodyPr>
          <a:lstStyle/>
          <a:p>
            <a:r>
              <a:rPr lang="en-US" b="1"/>
              <a:t>SVC=superior vena cava</a:t>
            </a:r>
            <a:endParaRPr lang="en-US"/>
          </a:p>
        </p:txBody>
      </p:sp>
      <p:sp>
        <p:nvSpPr>
          <p:cNvPr id="10246" name="Rectangle 6"/>
          <p:cNvSpPr>
            <a:spLocks noChangeArrowheads="1"/>
          </p:cNvSpPr>
          <p:nvPr/>
        </p:nvSpPr>
        <p:spPr bwMode="auto">
          <a:xfrm>
            <a:off x="533400" y="5356225"/>
            <a:ext cx="8070850" cy="368300"/>
          </a:xfrm>
          <a:prstGeom prst="rect">
            <a:avLst/>
          </a:prstGeom>
          <a:noFill/>
          <a:ln w="9525">
            <a:noFill/>
            <a:miter lim="800000"/>
            <a:headEnd/>
            <a:tailEnd/>
          </a:ln>
        </p:spPr>
        <p:txBody>
          <a:bodyPr wrap="none">
            <a:spAutoFit/>
          </a:bodyPr>
          <a:lstStyle/>
          <a:p>
            <a:r>
              <a:rPr lang="en-US" b="1"/>
              <a:t>Proximal bronchial tree delineation is recommended, but not mandated.</a:t>
            </a:r>
            <a:endParaRPr lang="en-US"/>
          </a:p>
        </p:txBody>
      </p:sp>
      <p:sp>
        <p:nvSpPr>
          <p:cNvPr id="10247" name="Rectangle 3"/>
          <p:cNvSpPr>
            <a:spLocks noChangeArrowheads="1"/>
          </p:cNvSpPr>
          <p:nvPr/>
        </p:nvSpPr>
        <p:spPr bwMode="auto">
          <a:xfrm>
            <a:off x="5486400" y="4564063"/>
            <a:ext cx="2825750" cy="369887"/>
          </a:xfrm>
          <a:prstGeom prst="rect">
            <a:avLst/>
          </a:prstGeom>
          <a:noFill/>
          <a:ln w="9525">
            <a:noFill/>
            <a:miter lim="800000"/>
            <a:headEnd/>
            <a:tailEnd/>
          </a:ln>
        </p:spPr>
        <p:txBody>
          <a:bodyPr wrap="none">
            <a:spAutoFit/>
          </a:bodyPr>
          <a:lstStyle/>
          <a:p>
            <a:r>
              <a:rPr lang="en-US" b="1"/>
              <a:t>Proximal Bronchial Tree</a:t>
            </a:r>
            <a:endParaRPr lang="en-US"/>
          </a:p>
        </p:txBody>
      </p:sp>
      <p:cxnSp>
        <p:nvCxnSpPr>
          <p:cNvPr id="9" name="Straight Arrow Connector 8"/>
          <p:cNvCxnSpPr/>
          <p:nvPr/>
        </p:nvCxnSpPr>
        <p:spPr>
          <a:xfrm flipV="1">
            <a:off x="6553200" y="3533775"/>
            <a:ext cx="117475" cy="1030288"/>
          </a:xfrm>
          <a:prstGeom prst="straightConnector1">
            <a:avLst/>
          </a:prstGeom>
          <a:ln w="38100">
            <a:solidFill>
              <a:srgbClr val="4CF61E"/>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pic>
        <p:nvPicPr>
          <p:cNvPr id="93187" name="Content Placeholder 14" descr="Screen Clipping"/>
          <p:cNvPicPr>
            <a:picLocks noGrp="1" noChangeAspect="1"/>
          </p:cNvPicPr>
          <p:nvPr>
            <p:ph sz="half" idx="1"/>
          </p:nvPr>
        </p:nvPicPr>
        <p:blipFill>
          <a:blip r:embed="rId2"/>
          <a:srcRect/>
          <a:stretch>
            <a:fillRect/>
          </a:stretch>
        </p:blipFill>
        <p:spPr>
          <a:xfrm>
            <a:off x="457200" y="2516188"/>
            <a:ext cx="4038600" cy="2692400"/>
          </a:xfrm>
        </p:spPr>
      </p:pic>
      <p:pic>
        <p:nvPicPr>
          <p:cNvPr id="93188" name="Content Placeholder 15" descr="Screen Clipping"/>
          <p:cNvPicPr>
            <a:picLocks noGrp="1" noChangeAspect="1"/>
          </p:cNvPicPr>
          <p:nvPr>
            <p:ph sz="half" idx="2"/>
          </p:nvPr>
        </p:nvPicPr>
        <p:blipFill>
          <a:blip r:embed="rId3"/>
          <a:srcRect/>
          <a:stretch>
            <a:fillRect/>
          </a:stretch>
        </p:blipFill>
        <p:spPr>
          <a:xfrm>
            <a:off x="4648200" y="2552700"/>
            <a:ext cx="4038600" cy="2620963"/>
          </a:xfrm>
        </p:spPr>
      </p:pic>
      <p:sp>
        <p:nvSpPr>
          <p:cNvPr id="93189" name="TextBox 16"/>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8" name="Straight Arrow Connector 17"/>
          <p:cNvCxnSpPr/>
          <p:nvPr/>
        </p:nvCxnSpPr>
        <p:spPr>
          <a:xfrm flipH="1">
            <a:off x="6835775" y="2349500"/>
            <a:ext cx="288925" cy="6223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3191" name="TextBox 19"/>
          <p:cNvSpPr txBox="1">
            <a:spLocks noChangeArrowheads="1"/>
          </p:cNvSpPr>
          <p:nvPr/>
        </p:nvSpPr>
        <p:spPr bwMode="auto">
          <a:xfrm>
            <a:off x="6642100" y="4217988"/>
            <a:ext cx="366713" cy="277812"/>
          </a:xfrm>
          <a:prstGeom prst="rect">
            <a:avLst/>
          </a:prstGeom>
          <a:noFill/>
          <a:ln w="9525">
            <a:noFill/>
            <a:miter lim="800000"/>
            <a:headEnd/>
            <a:tailEnd/>
          </a:ln>
        </p:spPr>
        <p:txBody>
          <a:bodyPr wrap="none">
            <a:spAutoFit/>
          </a:bodyPr>
          <a:lstStyle/>
          <a:p>
            <a:r>
              <a:rPr lang="en-US" sz="1200"/>
              <a:t>DA</a:t>
            </a:r>
          </a:p>
        </p:txBody>
      </p:sp>
      <p:sp>
        <p:nvSpPr>
          <p:cNvPr id="93192" name="TextBox 20"/>
          <p:cNvSpPr txBox="1">
            <a:spLocks noChangeArrowheads="1"/>
          </p:cNvSpPr>
          <p:nvPr/>
        </p:nvSpPr>
        <p:spPr bwMode="auto">
          <a:xfrm>
            <a:off x="6710363" y="3154363"/>
            <a:ext cx="395287" cy="276225"/>
          </a:xfrm>
          <a:prstGeom prst="rect">
            <a:avLst/>
          </a:prstGeom>
          <a:noFill/>
          <a:ln w="9525">
            <a:noFill/>
            <a:miter lim="800000"/>
            <a:headEnd/>
            <a:tailEnd/>
          </a:ln>
        </p:spPr>
        <p:txBody>
          <a:bodyPr wrap="none">
            <a:spAutoFit/>
          </a:bodyPr>
          <a:lstStyle/>
          <a:p>
            <a:r>
              <a:rPr lang="en-US" sz="1200"/>
              <a:t>RV</a:t>
            </a:r>
          </a:p>
        </p:txBody>
      </p:sp>
      <p:sp>
        <p:nvSpPr>
          <p:cNvPr id="93193" name="TextBox 21"/>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23" name="Straight Arrow Connector 22"/>
          <p:cNvCxnSpPr/>
          <p:nvPr/>
        </p:nvCxnSpPr>
        <p:spPr>
          <a:xfrm flipH="1">
            <a:off x="2579688" y="2351088"/>
            <a:ext cx="336550" cy="6207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3195" name="TextBox 24"/>
          <p:cNvSpPr txBox="1">
            <a:spLocks noChangeArrowheads="1"/>
          </p:cNvSpPr>
          <p:nvPr/>
        </p:nvSpPr>
        <p:spPr bwMode="auto">
          <a:xfrm>
            <a:off x="2470150" y="4237038"/>
            <a:ext cx="366713" cy="276225"/>
          </a:xfrm>
          <a:prstGeom prst="rect">
            <a:avLst/>
          </a:prstGeom>
          <a:noFill/>
          <a:ln w="9525">
            <a:noFill/>
            <a:miter lim="800000"/>
            <a:headEnd/>
            <a:tailEnd/>
          </a:ln>
        </p:spPr>
        <p:txBody>
          <a:bodyPr wrap="none">
            <a:spAutoFit/>
          </a:bodyPr>
          <a:lstStyle/>
          <a:p>
            <a:r>
              <a:rPr lang="en-US" sz="1200"/>
              <a:t>DA</a:t>
            </a:r>
          </a:p>
        </p:txBody>
      </p:sp>
      <p:sp>
        <p:nvSpPr>
          <p:cNvPr id="93196" name="TextBox 25"/>
          <p:cNvSpPr txBox="1">
            <a:spLocks noChangeArrowheads="1"/>
          </p:cNvSpPr>
          <p:nvPr/>
        </p:nvSpPr>
        <p:spPr bwMode="auto">
          <a:xfrm>
            <a:off x="2470150" y="3154363"/>
            <a:ext cx="395288" cy="276225"/>
          </a:xfrm>
          <a:prstGeom prst="rect">
            <a:avLst/>
          </a:prstGeom>
          <a:noFill/>
          <a:ln w="9525">
            <a:noFill/>
            <a:miter lim="800000"/>
            <a:headEnd/>
            <a:tailEnd/>
          </a:ln>
        </p:spPr>
        <p:txBody>
          <a:bodyPr wrap="none">
            <a:spAutoFit/>
          </a:bodyPr>
          <a:lstStyle/>
          <a:p>
            <a:r>
              <a:rPr lang="en-US" sz="1200"/>
              <a:t>RV</a:t>
            </a:r>
          </a:p>
        </p:txBody>
      </p:sp>
      <p:sp>
        <p:nvSpPr>
          <p:cNvPr id="93197" name="TextBox 26"/>
          <p:cNvSpPr txBox="1">
            <a:spLocks noChangeArrowheads="1"/>
          </p:cNvSpPr>
          <p:nvPr/>
        </p:nvSpPr>
        <p:spPr bwMode="auto">
          <a:xfrm>
            <a:off x="1981200" y="3538538"/>
            <a:ext cx="357188" cy="277812"/>
          </a:xfrm>
          <a:prstGeom prst="rect">
            <a:avLst/>
          </a:prstGeom>
          <a:noFill/>
          <a:ln w="9525">
            <a:noFill/>
            <a:miter lim="800000"/>
            <a:headEnd/>
            <a:tailEnd/>
          </a:ln>
        </p:spPr>
        <p:txBody>
          <a:bodyPr wrap="none">
            <a:spAutoFit/>
          </a:bodyPr>
          <a:lstStyle/>
          <a:p>
            <a:r>
              <a:rPr lang="en-US" sz="1200"/>
              <a:t>RA</a:t>
            </a:r>
          </a:p>
        </p:txBody>
      </p:sp>
      <p:sp>
        <p:nvSpPr>
          <p:cNvPr id="93198" name="TextBox 27"/>
          <p:cNvSpPr txBox="1">
            <a:spLocks noChangeArrowheads="1"/>
          </p:cNvSpPr>
          <p:nvPr/>
        </p:nvSpPr>
        <p:spPr bwMode="auto">
          <a:xfrm>
            <a:off x="2819400" y="4083050"/>
            <a:ext cx="268288" cy="184150"/>
          </a:xfrm>
          <a:prstGeom prst="rect">
            <a:avLst/>
          </a:prstGeom>
          <a:noFill/>
          <a:ln w="9525">
            <a:noFill/>
            <a:miter lim="800000"/>
            <a:headEnd/>
            <a:tailEnd/>
          </a:ln>
        </p:spPr>
        <p:txBody>
          <a:bodyPr wrap="none">
            <a:spAutoFit/>
          </a:bodyPr>
          <a:lstStyle/>
          <a:p>
            <a:r>
              <a:rPr lang="en-US" sz="600"/>
              <a:t>PV</a:t>
            </a:r>
          </a:p>
        </p:txBody>
      </p:sp>
      <p:sp>
        <p:nvSpPr>
          <p:cNvPr id="93199" name="TextBox 28"/>
          <p:cNvSpPr txBox="1">
            <a:spLocks noChangeArrowheads="1"/>
          </p:cNvSpPr>
          <p:nvPr/>
        </p:nvSpPr>
        <p:spPr bwMode="auto">
          <a:xfrm>
            <a:off x="6462713" y="3873500"/>
            <a:ext cx="338137" cy="277813"/>
          </a:xfrm>
          <a:prstGeom prst="rect">
            <a:avLst/>
          </a:prstGeom>
          <a:noFill/>
          <a:ln w="9525">
            <a:noFill/>
            <a:miter lim="800000"/>
            <a:headEnd/>
            <a:tailEnd/>
          </a:ln>
        </p:spPr>
        <p:txBody>
          <a:bodyPr wrap="none">
            <a:spAutoFit/>
          </a:bodyPr>
          <a:lstStyle/>
          <a:p>
            <a:r>
              <a:rPr lang="en-US" sz="1200"/>
              <a:t>LA</a:t>
            </a:r>
          </a:p>
        </p:txBody>
      </p:sp>
      <p:sp>
        <p:nvSpPr>
          <p:cNvPr id="93200" name="TextBox 29"/>
          <p:cNvSpPr txBox="1">
            <a:spLocks noChangeArrowheads="1"/>
          </p:cNvSpPr>
          <p:nvPr/>
        </p:nvSpPr>
        <p:spPr bwMode="auto">
          <a:xfrm>
            <a:off x="6162675" y="3486150"/>
            <a:ext cx="357188" cy="276225"/>
          </a:xfrm>
          <a:prstGeom prst="rect">
            <a:avLst/>
          </a:prstGeom>
          <a:noFill/>
          <a:ln w="9525">
            <a:noFill/>
            <a:miter lim="800000"/>
            <a:headEnd/>
            <a:tailEnd/>
          </a:ln>
        </p:spPr>
        <p:txBody>
          <a:bodyPr wrap="none">
            <a:spAutoFit/>
          </a:bodyPr>
          <a:lstStyle/>
          <a:p>
            <a:r>
              <a:rPr lang="en-US" sz="1200"/>
              <a:t>RA</a:t>
            </a:r>
          </a:p>
        </p:txBody>
      </p:sp>
      <p:sp>
        <p:nvSpPr>
          <p:cNvPr id="93201" name="TextBox 30"/>
          <p:cNvSpPr txBox="1">
            <a:spLocks noChangeArrowheads="1"/>
          </p:cNvSpPr>
          <p:nvPr/>
        </p:nvSpPr>
        <p:spPr bwMode="auto">
          <a:xfrm>
            <a:off x="6826250" y="3616325"/>
            <a:ext cx="323850" cy="276225"/>
          </a:xfrm>
          <a:prstGeom prst="rect">
            <a:avLst/>
          </a:prstGeom>
          <a:noFill/>
          <a:ln w="9525">
            <a:noFill/>
            <a:miter lim="800000"/>
            <a:headEnd/>
            <a:tailEnd/>
          </a:ln>
        </p:spPr>
        <p:txBody>
          <a:bodyPr wrap="none">
            <a:spAutoFit/>
          </a:bodyPr>
          <a:lstStyle/>
          <a:p>
            <a:r>
              <a:rPr lang="en-US" sz="1200"/>
              <a:t>LV</a:t>
            </a:r>
          </a:p>
        </p:txBody>
      </p:sp>
      <p:sp>
        <p:nvSpPr>
          <p:cNvPr id="93202" name="Rectangle 32"/>
          <p:cNvSpPr>
            <a:spLocks noChangeArrowheads="1"/>
          </p:cNvSpPr>
          <p:nvPr/>
        </p:nvSpPr>
        <p:spPr bwMode="auto">
          <a:xfrm>
            <a:off x="5984875" y="4268788"/>
            <a:ext cx="492125" cy="214312"/>
          </a:xfrm>
          <a:prstGeom prst="rect">
            <a:avLst/>
          </a:prstGeom>
          <a:noFill/>
          <a:ln w="9525">
            <a:noFill/>
            <a:miter lim="800000"/>
            <a:headEnd/>
            <a:tailEnd/>
          </a:ln>
        </p:spPr>
        <p:txBody>
          <a:bodyPr wrap="none">
            <a:spAutoFit/>
          </a:bodyPr>
          <a:lstStyle/>
          <a:p>
            <a:r>
              <a:rPr lang="en-US" sz="800"/>
              <a:t>CT-GTV</a:t>
            </a:r>
          </a:p>
        </p:txBody>
      </p:sp>
      <p:sp>
        <p:nvSpPr>
          <p:cNvPr id="93203" name="Rectangle 33"/>
          <p:cNvSpPr>
            <a:spLocks noChangeArrowheads="1"/>
          </p:cNvSpPr>
          <p:nvPr/>
        </p:nvSpPr>
        <p:spPr bwMode="auto">
          <a:xfrm>
            <a:off x="1752600" y="4267200"/>
            <a:ext cx="492125" cy="215900"/>
          </a:xfrm>
          <a:prstGeom prst="rect">
            <a:avLst/>
          </a:prstGeom>
          <a:noFill/>
          <a:ln w="9525">
            <a:noFill/>
            <a:miter lim="800000"/>
            <a:headEnd/>
            <a:tailEnd/>
          </a:ln>
        </p:spPr>
        <p:txBody>
          <a:bodyPr wrap="none">
            <a:spAutoFit/>
          </a:bodyPr>
          <a:lstStyle/>
          <a:p>
            <a:r>
              <a:rPr lang="en-US" sz="800"/>
              <a:t>CT-GTV</a:t>
            </a:r>
          </a:p>
        </p:txBody>
      </p:sp>
      <p:sp>
        <p:nvSpPr>
          <p:cNvPr id="93204" name="TextBox 34"/>
          <p:cNvSpPr txBox="1">
            <a:spLocks noChangeArrowheads="1"/>
          </p:cNvSpPr>
          <p:nvPr/>
        </p:nvSpPr>
        <p:spPr bwMode="auto">
          <a:xfrm>
            <a:off x="2209800" y="3863975"/>
            <a:ext cx="338138" cy="277813"/>
          </a:xfrm>
          <a:prstGeom prst="rect">
            <a:avLst/>
          </a:prstGeom>
          <a:noFill/>
          <a:ln w="9525">
            <a:noFill/>
            <a:miter lim="800000"/>
            <a:headEnd/>
            <a:tailEnd/>
          </a:ln>
        </p:spPr>
        <p:txBody>
          <a:bodyPr wrap="none">
            <a:spAutoFit/>
          </a:bodyPr>
          <a:lstStyle/>
          <a:p>
            <a:r>
              <a:rPr lang="en-US" sz="1200"/>
              <a:t>LA</a:t>
            </a:r>
          </a:p>
        </p:txBody>
      </p:sp>
      <p:sp>
        <p:nvSpPr>
          <p:cNvPr id="93205" name="TextBox 35"/>
          <p:cNvSpPr txBox="1">
            <a:spLocks noChangeArrowheads="1"/>
          </p:cNvSpPr>
          <p:nvPr/>
        </p:nvSpPr>
        <p:spPr bwMode="auto">
          <a:xfrm>
            <a:off x="5502275" y="1981200"/>
            <a:ext cx="712788" cy="369888"/>
          </a:xfrm>
          <a:prstGeom prst="rect">
            <a:avLst/>
          </a:prstGeom>
          <a:noFill/>
          <a:ln w="9525">
            <a:noFill/>
            <a:miter lim="800000"/>
            <a:headEnd/>
            <a:tailEnd/>
          </a:ln>
        </p:spPr>
        <p:txBody>
          <a:bodyPr wrap="none">
            <a:spAutoFit/>
          </a:bodyPr>
          <a:lstStyle/>
          <a:p>
            <a:r>
              <a:rPr lang="en-US"/>
              <a:t>Heart</a:t>
            </a:r>
          </a:p>
        </p:txBody>
      </p:sp>
      <p:cxnSp>
        <p:nvCxnSpPr>
          <p:cNvPr id="37" name="Straight Arrow Connector 36"/>
          <p:cNvCxnSpPr>
            <a:stCxn id="93205" idx="2"/>
          </p:cNvCxnSpPr>
          <p:nvPr/>
        </p:nvCxnSpPr>
        <p:spPr>
          <a:xfrm>
            <a:off x="5857875" y="2351088"/>
            <a:ext cx="628650" cy="773112"/>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93208" idx="2"/>
          </p:cNvCxnSpPr>
          <p:nvPr/>
        </p:nvCxnSpPr>
        <p:spPr>
          <a:xfrm>
            <a:off x="1411288" y="2349500"/>
            <a:ext cx="854075" cy="7747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3208" name="TextBox 38"/>
          <p:cNvSpPr txBox="1">
            <a:spLocks noChangeArrowheads="1"/>
          </p:cNvSpPr>
          <p:nvPr/>
        </p:nvSpPr>
        <p:spPr bwMode="auto">
          <a:xfrm>
            <a:off x="1055688" y="1979613"/>
            <a:ext cx="712787" cy="369887"/>
          </a:xfrm>
          <a:prstGeom prst="rect">
            <a:avLst/>
          </a:prstGeom>
          <a:noFill/>
          <a:ln w="9525">
            <a:noFill/>
            <a:miter lim="800000"/>
            <a:headEnd/>
            <a:tailEnd/>
          </a:ln>
        </p:spPr>
        <p:txBody>
          <a:bodyPr wrap="none">
            <a:spAutoFit/>
          </a:bodyPr>
          <a:lstStyle/>
          <a:p>
            <a:r>
              <a:rPr lang="en-US"/>
              <a:t>Heart</a:t>
            </a:r>
          </a:p>
        </p:txBody>
      </p:sp>
      <p:sp>
        <p:nvSpPr>
          <p:cNvPr id="93209" name="TextBox 39"/>
          <p:cNvSpPr txBox="1">
            <a:spLocks noChangeArrowheads="1"/>
          </p:cNvSpPr>
          <p:nvPr/>
        </p:nvSpPr>
        <p:spPr bwMode="auto">
          <a:xfrm>
            <a:off x="2632075" y="3616325"/>
            <a:ext cx="323850" cy="276225"/>
          </a:xfrm>
          <a:prstGeom prst="rect">
            <a:avLst/>
          </a:prstGeom>
          <a:noFill/>
          <a:ln w="9525">
            <a:noFill/>
            <a:miter lim="800000"/>
            <a:headEnd/>
            <a:tailEnd/>
          </a:ln>
        </p:spPr>
        <p:txBody>
          <a:bodyPr wrap="none">
            <a:spAutoFit/>
          </a:bodyPr>
          <a:lstStyle/>
          <a:p>
            <a:r>
              <a:rPr lang="en-US" sz="1200"/>
              <a:t>LV</a:t>
            </a:r>
          </a:p>
        </p:txBody>
      </p:sp>
      <p:sp>
        <p:nvSpPr>
          <p:cNvPr id="93210" name="TextBox 42"/>
          <p:cNvSpPr txBox="1">
            <a:spLocks noChangeArrowheads="1"/>
          </p:cNvSpPr>
          <p:nvPr/>
        </p:nvSpPr>
        <p:spPr bwMode="auto">
          <a:xfrm>
            <a:off x="6970713" y="4048125"/>
            <a:ext cx="268287" cy="185738"/>
          </a:xfrm>
          <a:prstGeom prst="rect">
            <a:avLst/>
          </a:prstGeom>
          <a:noFill/>
          <a:ln w="9525">
            <a:noFill/>
            <a:miter lim="800000"/>
            <a:headEnd/>
            <a:tailEnd/>
          </a:ln>
        </p:spPr>
        <p:txBody>
          <a:bodyPr wrap="none">
            <a:spAutoFit/>
          </a:bodyPr>
          <a:lstStyle/>
          <a:p>
            <a:r>
              <a:rPr lang="en-US" sz="600"/>
              <a:t>PV</a:t>
            </a:r>
          </a:p>
        </p:txBody>
      </p:sp>
      <p:sp>
        <p:nvSpPr>
          <p:cNvPr id="32" name="Rounded Rectangle 31"/>
          <p:cNvSpPr/>
          <p:nvPr/>
        </p:nvSpPr>
        <p:spPr>
          <a:xfrm>
            <a:off x="5857875" y="4800600"/>
            <a:ext cx="238125"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41" name="Rounded Rectangle 40"/>
          <p:cNvSpPr/>
          <p:nvPr/>
        </p:nvSpPr>
        <p:spPr>
          <a:xfrm>
            <a:off x="1666875" y="4759325"/>
            <a:ext cx="238125"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93213" name="Rectangle 2"/>
          <p:cNvSpPr>
            <a:spLocks noChangeArrowheads="1"/>
          </p:cNvSpPr>
          <p:nvPr/>
        </p:nvSpPr>
        <p:spPr bwMode="auto">
          <a:xfrm>
            <a:off x="2160588" y="5213350"/>
            <a:ext cx="4572000" cy="923925"/>
          </a:xfrm>
          <a:prstGeom prst="rect">
            <a:avLst/>
          </a:prstGeom>
          <a:noFill/>
          <a:ln w="9525">
            <a:noFill/>
            <a:miter lim="800000"/>
            <a:headEnd/>
            <a:tailEnd/>
          </a:ln>
        </p:spPr>
        <p:txBody>
          <a:bodyPr>
            <a:spAutoFit/>
          </a:bodyPr>
          <a:lstStyle/>
          <a:p>
            <a:pPr algn="ctr"/>
            <a:r>
              <a:rPr lang="en-US"/>
              <a:t>RA=right atrium, RV=right  ventricle</a:t>
            </a:r>
          </a:p>
          <a:p>
            <a:pPr algn="ctr"/>
            <a:r>
              <a:rPr lang="en-US"/>
              <a:t>LV=left ventricle, LA=Left atrium </a:t>
            </a:r>
          </a:p>
          <a:p>
            <a:pPr algn="ctr"/>
            <a:r>
              <a:rPr lang="en-US"/>
              <a:t>DA=descending aorta</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pic>
        <p:nvPicPr>
          <p:cNvPr id="94211" name="Content Placeholder 4" descr="Screen Clipping"/>
          <p:cNvPicPr>
            <a:picLocks noGrp="1" noChangeAspect="1"/>
          </p:cNvPicPr>
          <p:nvPr>
            <p:ph sz="half" idx="1"/>
          </p:nvPr>
        </p:nvPicPr>
        <p:blipFill>
          <a:blip r:embed="rId2"/>
          <a:srcRect/>
          <a:stretch>
            <a:fillRect/>
          </a:stretch>
        </p:blipFill>
        <p:spPr>
          <a:xfrm>
            <a:off x="457200" y="2647950"/>
            <a:ext cx="4038600" cy="2430463"/>
          </a:xfrm>
        </p:spPr>
      </p:pic>
      <p:pic>
        <p:nvPicPr>
          <p:cNvPr id="94212" name="Content Placeholder 5" descr="Screen Clipping"/>
          <p:cNvPicPr>
            <a:picLocks noGrp="1" noChangeAspect="1"/>
          </p:cNvPicPr>
          <p:nvPr>
            <p:ph sz="half" idx="2"/>
          </p:nvPr>
        </p:nvPicPr>
        <p:blipFill>
          <a:blip r:embed="rId3"/>
          <a:srcRect/>
          <a:stretch>
            <a:fillRect/>
          </a:stretch>
        </p:blipFill>
        <p:spPr>
          <a:xfrm>
            <a:off x="4648200" y="2649538"/>
            <a:ext cx="4038600" cy="2427287"/>
          </a:xfrm>
        </p:spPr>
      </p:pic>
      <p:sp>
        <p:nvSpPr>
          <p:cNvPr id="94213" name="TextBox 12"/>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4" name="Straight Arrow Connector 13"/>
          <p:cNvCxnSpPr/>
          <p:nvPr/>
        </p:nvCxnSpPr>
        <p:spPr>
          <a:xfrm flipH="1">
            <a:off x="6835775" y="2349500"/>
            <a:ext cx="288925" cy="6223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4215" name="TextBox 14"/>
          <p:cNvSpPr txBox="1">
            <a:spLocks noChangeArrowheads="1"/>
          </p:cNvSpPr>
          <p:nvPr/>
        </p:nvSpPr>
        <p:spPr bwMode="auto">
          <a:xfrm>
            <a:off x="6642100" y="4114800"/>
            <a:ext cx="366713" cy="276225"/>
          </a:xfrm>
          <a:prstGeom prst="rect">
            <a:avLst/>
          </a:prstGeom>
          <a:noFill/>
          <a:ln w="9525">
            <a:noFill/>
            <a:miter lim="800000"/>
            <a:headEnd/>
            <a:tailEnd/>
          </a:ln>
        </p:spPr>
        <p:txBody>
          <a:bodyPr wrap="none">
            <a:spAutoFit/>
          </a:bodyPr>
          <a:lstStyle/>
          <a:p>
            <a:r>
              <a:rPr lang="en-US" sz="1200"/>
              <a:t>DA</a:t>
            </a:r>
          </a:p>
        </p:txBody>
      </p:sp>
      <p:sp>
        <p:nvSpPr>
          <p:cNvPr id="94216" name="TextBox 15"/>
          <p:cNvSpPr txBox="1">
            <a:spLocks noChangeArrowheads="1"/>
          </p:cNvSpPr>
          <p:nvPr/>
        </p:nvSpPr>
        <p:spPr bwMode="auto">
          <a:xfrm>
            <a:off x="6710363" y="3154363"/>
            <a:ext cx="395287" cy="276225"/>
          </a:xfrm>
          <a:prstGeom prst="rect">
            <a:avLst/>
          </a:prstGeom>
          <a:noFill/>
          <a:ln w="9525">
            <a:noFill/>
            <a:miter lim="800000"/>
            <a:headEnd/>
            <a:tailEnd/>
          </a:ln>
        </p:spPr>
        <p:txBody>
          <a:bodyPr wrap="none">
            <a:spAutoFit/>
          </a:bodyPr>
          <a:lstStyle/>
          <a:p>
            <a:r>
              <a:rPr lang="en-US" sz="1200"/>
              <a:t>RV</a:t>
            </a:r>
          </a:p>
        </p:txBody>
      </p:sp>
      <p:sp>
        <p:nvSpPr>
          <p:cNvPr id="94217" name="TextBox 16"/>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8" name="Straight Arrow Connector 17"/>
          <p:cNvCxnSpPr/>
          <p:nvPr/>
        </p:nvCxnSpPr>
        <p:spPr>
          <a:xfrm flipH="1">
            <a:off x="2579688" y="2351088"/>
            <a:ext cx="336550" cy="6207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4219" name="TextBox 18"/>
          <p:cNvSpPr txBox="1">
            <a:spLocks noChangeArrowheads="1"/>
          </p:cNvSpPr>
          <p:nvPr/>
        </p:nvSpPr>
        <p:spPr bwMode="auto">
          <a:xfrm>
            <a:off x="2470150" y="4132263"/>
            <a:ext cx="366713" cy="277812"/>
          </a:xfrm>
          <a:prstGeom prst="rect">
            <a:avLst/>
          </a:prstGeom>
          <a:noFill/>
          <a:ln w="9525">
            <a:noFill/>
            <a:miter lim="800000"/>
            <a:headEnd/>
            <a:tailEnd/>
          </a:ln>
        </p:spPr>
        <p:txBody>
          <a:bodyPr wrap="none">
            <a:spAutoFit/>
          </a:bodyPr>
          <a:lstStyle/>
          <a:p>
            <a:r>
              <a:rPr lang="en-US" sz="1200"/>
              <a:t>DA</a:t>
            </a:r>
          </a:p>
        </p:txBody>
      </p:sp>
      <p:sp>
        <p:nvSpPr>
          <p:cNvPr id="94220" name="TextBox 19"/>
          <p:cNvSpPr txBox="1">
            <a:spLocks noChangeArrowheads="1"/>
          </p:cNvSpPr>
          <p:nvPr/>
        </p:nvSpPr>
        <p:spPr bwMode="auto">
          <a:xfrm>
            <a:off x="2538413" y="3124200"/>
            <a:ext cx="395287" cy="276225"/>
          </a:xfrm>
          <a:prstGeom prst="rect">
            <a:avLst/>
          </a:prstGeom>
          <a:noFill/>
          <a:ln w="9525">
            <a:noFill/>
            <a:miter lim="800000"/>
            <a:headEnd/>
            <a:tailEnd/>
          </a:ln>
        </p:spPr>
        <p:txBody>
          <a:bodyPr wrap="none">
            <a:spAutoFit/>
          </a:bodyPr>
          <a:lstStyle/>
          <a:p>
            <a:r>
              <a:rPr lang="en-US" sz="1200"/>
              <a:t>RV</a:t>
            </a:r>
          </a:p>
        </p:txBody>
      </p:sp>
      <p:sp>
        <p:nvSpPr>
          <p:cNvPr id="94221" name="TextBox 20"/>
          <p:cNvSpPr txBox="1">
            <a:spLocks noChangeArrowheads="1"/>
          </p:cNvSpPr>
          <p:nvPr/>
        </p:nvSpPr>
        <p:spPr bwMode="auto">
          <a:xfrm>
            <a:off x="2057400" y="3429000"/>
            <a:ext cx="357188" cy="276225"/>
          </a:xfrm>
          <a:prstGeom prst="rect">
            <a:avLst/>
          </a:prstGeom>
          <a:noFill/>
          <a:ln w="9525">
            <a:noFill/>
            <a:miter lim="800000"/>
            <a:headEnd/>
            <a:tailEnd/>
          </a:ln>
        </p:spPr>
        <p:txBody>
          <a:bodyPr wrap="none">
            <a:spAutoFit/>
          </a:bodyPr>
          <a:lstStyle/>
          <a:p>
            <a:r>
              <a:rPr lang="en-US" sz="1200"/>
              <a:t>RA</a:t>
            </a:r>
          </a:p>
        </p:txBody>
      </p:sp>
      <p:sp>
        <p:nvSpPr>
          <p:cNvPr id="94222" name="TextBox 22"/>
          <p:cNvSpPr txBox="1">
            <a:spLocks noChangeArrowheads="1"/>
          </p:cNvSpPr>
          <p:nvPr/>
        </p:nvSpPr>
        <p:spPr bwMode="auto">
          <a:xfrm>
            <a:off x="6519863" y="3762375"/>
            <a:ext cx="338137" cy="276225"/>
          </a:xfrm>
          <a:prstGeom prst="rect">
            <a:avLst/>
          </a:prstGeom>
          <a:noFill/>
          <a:ln w="9525">
            <a:noFill/>
            <a:miter lim="800000"/>
            <a:headEnd/>
            <a:tailEnd/>
          </a:ln>
        </p:spPr>
        <p:txBody>
          <a:bodyPr wrap="none">
            <a:spAutoFit/>
          </a:bodyPr>
          <a:lstStyle/>
          <a:p>
            <a:r>
              <a:rPr lang="en-US" sz="1200"/>
              <a:t>LA</a:t>
            </a:r>
          </a:p>
        </p:txBody>
      </p:sp>
      <p:sp>
        <p:nvSpPr>
          <p:cNvPr id="94223" name="TextBox 23"/>
          <p:cNvSpPr txBox="1">
            <a:spLocks noChangeArrowheads="1"/>
          </p:cNvSpPr>
          <p:nvPr/>
        </p:nvSpPr>
        <p:spPr bwMode="auto">
          <a:xfrm>
            <a:off x="6196013" y="3429000"/>
            <a:ext cx="357187" cy="276225"/>
          </a:xfrm>
          <a:prstGeom prst="rect">
            <a:avLst/>
          </a:prstGeom>
          <a:noFill/>
          <a:ln w="9525">
            <a:noFill/>
            <a:miter lim="800000"/>
            <a:headEnd/>
            <a:tailEnd/>
          </a:ln>
        </p:spPr>
        <p:txBody>
          <a:bodyPr wrap="none">
            <a:spAutoFit/>
          </a:bodyPr>
          <a:lstStyle/>
          <a:p>
            <a:r>
              <a:rPr lang="en-US" sz="1200"/>
              <a:t>RA</a:t>
            </a:r>
          </a:p>
        </p:txBody>
      </p:sp>
      <p:sp>
        <p:nvSpPr>
          <p:cNvPr id="94224" name="TextBox 24"/>
          <p:cNvSpPr txBox="1">
            <a:spLocks noChangeArrowheads="1"/>
          </p:cNvSpPr>
          <p:nvPr/>
        </p:nvSpPr>
        <p:spPr bwMode="auto">
          <a:xfrm>
            <a:off x="6915150" y="3505200"/>
            <a:ext cx="323850" cy="276225"/>
          </a:xfrm>
          <a:prstGeom prst="rect">
            <a:avLst/>
          </a:prstGeom>
          <a:noFill/>
          <a:ln w="9525">
            <a:noFill/>
            <a:miter lim="800000"/>
            <a:headEnd/>
            <a:tailEnd/>
          </a:ln>
        </p:spPr>
        <p:txBody>
          <a:bodyPr wrap="none">
            <a:spAutoFit/>
          </a:bodyPr>
          <a:lstStyle/>
          <a:p>
            <a:r>
              <a:rPr lang="en-US" sz="1200"/>
              <a:t>LV</a:t>
            </a:r>
          </a:p>
        </p:txBody>
      </p:sp>
      <p:sp>
        <p:nvSpPr>
          <p:cNvPr id="94225" name="Rectangle 26"/>
          <p:cNvSpPr>
            <a:spLocks noChangeArrowheads="1"/>
          </p:cNvSpPr>
          <p:nvPr/>
        </p:nvSpPr>
        <p:spPr bwMode="auto">
          <a:xfrm>
            <a:off x="5984875" y="4268788"/>
            <a:ext cx="492125" cy="214312"/>
          </a:xfrm>
          <a:prstGeom prst="rect">
            <a:avLst/>
          </a:prstGeom>
          <a:noFill/>
          <a:ln w="9525">
            <a:noFill/>
            <a:miter lim="800000"/>
            <a:headEnd/>
            <a:tailEnd/>
          </a:ln>
        </p:spPr>
        <p:txBody>
          <a:bodyPr wrap="none">
            <a:spAutoFit/>
          </a:bodyPr>
          <a:lstStyle/>
          <a:p>
            <a:r>
              <a:rPr lang="en-US" sz="800"/>
              <a:t>CT-GTV</a:t>
            </a:r>
          </a:p>
        </p:txBody>
      </p:sp>
      <p:sp>
        <p:nvSpPr>
          <p:cNvPr id="94226" name="Rectangle 27"/>
          <p:cNvSpPr>
            <a:spLocks noChangeArrowheads="1"/>
          </p:cNvSpPr>
          <p:nvPr/>
        </p:nvSpPr>
        <p:spPr bwMode="auto">
          <a:xfrm>
            <a:off x="1793875" y="4267200"/>
            <a:ext cx="492125" cy="215900"/>
          </a:xfrm>
          <a:prstGeom prst="rect">
            <a:avLst/>
          </a:prstGeom>
          <a:noFill/>
          <a:ln w="9525">
            <a:noFill/>
            <a:miter lim="800000"/>
            <a:headEnd/>
            <a:tailEnd/>
          </a:ln>
        </p:spPr>
        <p:txBody>
          <a:bodyPr wrap="none">
            <a:spAutoFit/>
          </a:bodyPr>
          <a:lstStyle/>
          <a:p>
            <a:r>
              <a:rPr lang="en-US" sz="800"/>
              <a:t>CT-GTV</a:t>
            </a:r>
          </a:p>
        </p:txBody>
      </p:sp>
      <p:sp>
        <p:nvSpPr>
          <p:cNvPr id="94227" name="TextBox 28"/>
          <p:cNvSpPr txBox="1">
            <a:spLocks noChangeArrowheads="1"/>
          </p:cNvSpPr>
          <p:nvPr/>
        </p:nvSpPr>
        <p:spPr bwMode="auto">
          <a:xfrm>
            <a:off x="2266950" y="3751263"/>
            <a:ext cx="338138" cy="277812"/>
          </a:xfrm>
          <a:prstGeom prst="rect">
            <a:avLst/>
          </a:prstGeom>
          <a:noFill/>
          <a:ln w="9525">
            <a:noFill/>
            <a:miter lim="800000"/>
            <a:headEnd/>
            <a:tailEnd/>
          </a:ln>
        </p:spPr>
        <p:txBody>
          <a:bodyPr wrap="none">
            <a:spAutoFit/>
          </a:bodyPr>
          <a:lstStyle/>
          <a:p>
            <a:r>
              <a:rPr lang="en-US" sz="1200"/>
              <a:t>LA</a:t>
            </a:r>
          </a:p>
        </p:txBody>
      </p:sp>
      <p:sp>
        <p:nvSpPr>
          <p:cNvPr id="94228" name="TextBox 29"/>
          <p:cNvSpPr txBox="1">
            <a:spLocks noChangeArrowheads="1"/>
          </p:cNvSpPr>
          <p:nvPr/>
        </p:nvSpPr>
        <p:spPr bwMode="auto">
          <a:xfrm>
            <a:off x="5502275" y="1981200"/>
            <a:ext cx="712788" cy="369888"/>
          </a:xfrm>
          <a:prstGeom prst="rect">
            <a:avLst/>
          </a:prstGeom>
          <a:noFill/>
          <a:ln w="9525">
            <a:noFill/>
            <a:miter lim="800000"/>
            <a:headEnd/>
            <a:tailEnd/>
          </a:ln>
        </p:spPr>
        <p:txBody>
          <a:bodyPr wrap="none">
            <a:spAutoFit/>
          </a:bodyPr>
          <a:lstStyle/>
          <a:p>
            <a:r>
              <a:rPr lang="en-US"/>
              <a:t>Heart</a:t>
            </a:r>
          </a:p>
        </p:txBody>
      </p:sp>
      <p:cxnSp>
        <p:nvCxnSpPr>
          <p:cNvPr id="31" name="Straight Arrow Connector 30"/>
          <p:cNvCxnSpPr>
            <a:stCxn id="94228" idx="2"/>
          </p:cNvCxnSpPr>
          <p:nvPr/>
        </p:nvCxnSpPr>
        <p:spPr>
          <a:xfrm>
            <a:off x="5857875" y="2351088"/>
            <a:ext cx="628650" cy="773112"/>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4231" idx="2"/>
          </p:cNvCxnSpPr>
          <p:nvPr/>
        </p:nvCxnSpPr>
        <p:spPr>
          <a:xfrm>
            <a:off x="1411288" y="2349500"/>
            <a:ext cx="854075" cy="7747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4231" name="TextBox 32"/>
          <p:cNvSpPr txBox="1">
            <a:spLocks noChangeArrowheads="1"/>
          </p:cNvSpPr>
          <p:nvPr/>
        </p:nvSpPr>
        <p:spPr bwMode="auto">
          <a:xfrm>
            <a:off x="1055688" y="1979613"/>
            <a:ext cx="712787" cy="369887"/>
          </a:xfrm>
          <a:prstGeom prst="rect">
            <a:avLst/>
          </a:prstGeom>
          <a:noFill/>
          <a:ln w="9525">
            <a:noFill/>
            <a:miter lim="800000"/>
            <a:headEnd/>
            <a:tailEnd/>
          </a:ln>
        </p:spPr>
        <p:txBody>
          <a:bodyPr wrap="none">
            <a:spAutoFit/>
          </a:bodyPr>
          <a:lstStyle/>
          <a:p>
            <a:r>
              <a:rPr lang="en-US"/>
              <a:t>Heart</a:t>
            </a:r>
          </a:p>
        </p:txBody>
      </p:sp>
      <p:sp>
        <p:nvSpPr>
          <p:cNvPr id="94232" name="TextBox 33"/>
          <p:cNvSpPr txBox="1">
            <a:spLocks noChangeArrowheads="1"/>
          </p:cNvSpPr>
          <p:nvPr/>
        </p:nvSpPr>
        <p:spPr bwMode="auto">
          <a:xfrm>
            <a:off x="2724150" y="3505200"/>
            <a:ext cx="323850" cy="276225"/>
          </a:xfrm>
          <a:prstGeom prst="rect">
            <a:avLst/>
          </a:prstGeom>
          <a:noFill/>
          <a:ln w="9525">
            <a:noFill/>
            <a:miter lim="800000"/>
            <a:headEnd/>
            <a:tailEnd/>
          </a:ln>
        </p:spPr>
        <p:txBody>
          <a:bodyPr wrap="none">
            <a:spAutoFit/>
          </a:bodyPr>
          <a:lstStyle/>
          <a:p>
            <a:r>
              <a:rPr lang="en-US" sz="1200"/>
              <a:t>LV</a:t>
            </a:r>
          </a:p>
        </p:txBody>
      </p:sp>
      <p:sp>
        <p:nvSpPr>
          <p:cNvPr id="94233" name="TextBox 34"/>
          <p:cNvSpPr txBox="1">
            <a:spLocks noChangeArrowheads="1"/>
          </p:cNvSpPr>
          <p:nvPr/>
        </p:nvSpPr>
        <p:spPr bwMode="auto">
          <a:xfrm>
            <a:off x="2895600" y="4006850"/>
            <a:ext cx="268288" cy="184150"/>
          </a:xfrm>
          <a:prstGeom prst="rect">
            <a:avLst/>
          </a:prstGeom>
          <a:noFill/>
          <a:ln w="9525">
            <a:noFill/>
            <a:miter lim="800000"/>
            <a:headEnd/>
            <a:tailEnd/>
          </a:ln>
        </p:spPr>
        <p:txBody>
          <a:bodyPr wrap="none">
            <a:spAutoFit/>
          </a:bodyPr>
          <a:lstStyle/>
          <a:p>
            <a:r>
              <a:rPr lang="en-US" sz="600"/>
              <a:t>PV</a:t>
            </a:r>
          </a:p>
        </p:txBody>
      </p:sp>
      <p:sp>
        <p:nvSpPr>
          <p:cNvPr id="26" name="Rounded Rectangle 25"/>
          <p:cNvSpPr/>
          <p:nvPr/>
        </p:nvSpPr>
        <p:spPr>
          <a:xfrm>
            <a:off x="5935663" y="4724400"/>
            <a:ext cx="236537"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36" name="Rounded Rectangle 35"/>
          <p:cNvSpPr/>
          <p:nvPr/>
        </p:nvSpPr>
        <p:spPr>
          <a:xfrm>
            <a:off x="1719263" y="4686300"/>
            <a:ext cx="238125" cy="1524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94236" name="Rectangle 2"/>
          <p:cNvSpPr>
            <a:spLocks noChangeArrowheads="1"/>
          </p:cNvSpPr>
          <p:nvPr/>
        </p:nvSpPr>
        <p:spPr bwMode="auto">
          <a:xfrm>
            <a:off x="2236788" y="5110163"/>
            <a:ext cx="4572000" cy="923925"/>
          </a:xfrm>
          <a:prstGeom prst="rect">
            <a:avLst/>
          </a:prstGeom>
          <a:noFill/>
          <a:ln w="9525">
            <a:noFill/>
            <a:miter lim="800000"/>
            <a:headEnd/>
            <a:tailEnd/>
          </a:ln>
        </p:spPr>
        <p:txBody>
          <a:bodyPr>
            <a:spAutoFit/>
          </a:bodyPr>
          <a:lstStyle/>
          <a:p>
            <a:pPr algn="ctr"/>
            <a:r>
              <a:rPr lang="en-US"/>
              <a:t>RA=right atrium, RV=right  ventricle</a:t>
            </a:r>
          </a:p>
          <a:p>
            <a:pPr algn="ctr"/>
            <a:r>
              <a:rPr lang="en-US"/>
              <a:t>LV=left ventricle, LA=Left atrium </a:t>
            </a:r>
          </a:p>
          <a:p>
            <a:pPr algn="ctr"/>
            <a:r>
              <a:rPr lang="en-US"/>
              <a:t>DA=descending aorta</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pic>
        <p:nvPicPr>
          <p:cNvPr id="95235" name="Content Placeholder 5" descr="Screen Clipping"/>
          <p:cNvPicPr>
            <a:picLocks noGrp="1" noChangeAspect="1"/>
          </p:cNvPicPr>
          <p:nvPr>
            <p:ph sz="half" idx="1"/>
          </p:nvPr>
        </p:nvPicPr>
        <p:blipFill>
          <a:blip r:embed="rId2"/>
          <a:srcRect/>
          <a:stretch>
            <a:fillRect/>
          </a:stretch>
        </p:blipFill>
        <p:spPr>
          <a:xfrm>
            <a:off x="457200" y="2652713"/>
            <a:ext cx="4038600" cy="2420937"/>
          </a:xfrm>
        </p:spPr>
      </p:pic>
      <p:pic>
        <p:nvPicPr>
          <p:cNvPr id="95236" name="Content Placeholder 8" descr="Screen Clipping"/>
          <p:cNvPicPr>
            <a:picLocks noGrp="1" noChangeAspect="1"/>
          </p:cNvPicPr>
          <p:nvPr>
            <p:ph sz="half" idx="2"/>
          </p:nvPr>
        </p:nvPicPr>
        <p:blipFill>
          <a:blip r:embed="rId3"/>
          <a:srcRect/>
          <a:stretch>
            <a:fillRect/>
          </a:stretch>
        </p:blipFill>
        <p:spPr>
          <a:xfrm>
            <a:off x="4648200" y="2636838"/>
            <a:ext cx="4038600" cy="2452687"/>
          </a:xfrm>
        </p:spPr>
      </p:pic>
      <p:sp>
        <p:nvSpPr>
          <p:cNvPr id="95237" name="TextBox 9"/>
          <p:cNvSpPr txBox="1">
            <a:spLocks noChangeArrowheads="1"/>
          </p:cNvSpPr>
          <p:nvPr/>
        </p:nvSpPr>
        <p:spPr bwMode="auto">
          <a:xfrm>
            <a:off x="6950075" y="1979613"/>
            <a:ext cx="1311275" cy="369887"/>
          </a:xfrm>
          <a:prstGeom prst="rect">
            <a:avLst/>
          </a:prstGeom>
          <a:noFill/>
          <a:ln w="9525">
            <a:noFill/>
            <a:miter lim="800000"/>
            <a:headEnd/>
            <a:tailEnd/>
          </a:ln>
        </p:spPr>
        <p:txBody>
          <a:bodyPr wrap="none">
            <a:spAutoFit/>
          </a:bodyPr>
          <a:lstStyle/>
          <a:p>
            <a:r>
              <a:rPr lang="en-US"/>
              <a:t>Pericardium</a:t>
            </a:r>
          </a:p>
        </p:txBody>
      </p:sp>
      <p:cxnSp>
        <p:nvCxnSpPr>
          <p:cNvPr id="11" name="Straight Arrow Connector 10"/>
          <p:cNvCxnSpPr/>
          <p:nvPr/>
        </p:nvCxnSpPr>
        <p:spPr>
          <a:xfrm flipH="1">
            <a:off x="6915150" y="2349500"/>
            <a:ext cx="209550" cy="5461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5239" name="TextBox 11"/>
          <p:cNvSpPr txBox="1">
            <a:spLocks noChangeArrowheads="1"/>
          </p:cNvSpPr>
          <p:nvPr/>
        </p:nvSpPr>
        <p:spPr bwMode="auto">
          <a:xfrm>
            <a:off x="6642100" y="4114800"/>
            <a:ext cx="366713" cy="276225"/>
          </a:xfrm>
          <a:prstGeom prst="rect">
            <a:avLst/>
          </a:prstGeom>
          <a:noFill/>
          <a:ln w="9525">
            <a:noFill/>
            <a:miter lim="800000"/>
            <a:headEnd/>
            <a:tailEnd/>
          </a:ln>
        </p:spPr>
        <p:txBody>
          <a:bodyPr wrap="none">
            <a:spAutoFit/>
          </a:bodyPr>
          <a:lstStyle/>
          <a:p>
            <a:r>
              <a:rPr lang="en-US" sz="1200"/>
              <a:t>DA</a:t>
            </a:r>
          </a:p>
        </p:txBody>
      </p:sp>
      <p:sp>
        <p:nvSpPr>
          <p:cNvPr id="95240" name="TextBox 12"/>
          <p:cNvSpPr txBox="1">
            <a:spLocks noChangeArrowheads="1"/>
          </p:cNvSpPr>
          <p:nvPr/>
        </p:nvSpPr>
        <p:spPr bwMode="auto">
          <a:xfrm>
            <a:off x="6629400" y="3124200"/>
            <a:ext cx="395288" cy="276225"/>
          </a:xfrm>
          <a:prstGeom prst="rect">
            <a:avLst/>
          </a:prstGeom>
          <a:noFill/>
          <a:ln w="9525">
            <a:noFill/>
            <a:miter lim="800000"/>
            <a:headEnd/>
            <a:tailEnd/>
          </a:ln>
        </p:spPr>
        <p:txBody>
          <a:bodyPr wrap="none">
            <a:spAutoFit/>
          </a:bodyPr>
          <a:lstStyle/>
          <a:p>
            <a:r>
              <a:rPr lang="en-US" sz="1200"/>
              <a:t>RV</a:t>
            </a:r>
          </a:p>
        </p:txBody>
      </p:sp>
      <p:sp>
        <p:nvSpPr>
          <p:cNvPr id="95241" name="TextBox 13"/>
          <p:cNvSpPr txBox="1">
            <a:spLocks noChangeArrowheads="1"/>
          </p:cNvSpPr>
          <p:nvPr/>
        </p:nvSpPr>
        <p:spPr bwMode="auto">
          <a:xfrm>
            <a:off x="2743200" y="1981200"/>
            <a:ext cx="1311275" cy="369888"/>
          </a:xfrm>
          <a:prstGeom prst="rect">
            <a:avLst/>
          </a:prstGeom>
          <a:noFill/>
          <a:ln w="9525">
            <a:noFill/>
            <a:miter lim="800000"/>
            <a:headEnd/>
            <a:tailEnd/>
          </a:ln>
        </p:spPr>
        <p:txBody>
          <a:bodyPr wrap="none">
            <a:spAutoFit/>
          </a:bodyPr>
          <a:lstStyle/>
          <a:p>
            <a:r>
              <a:rPr lang="en-US"/>
              <a:t>Pericardium</a:t>
            </a:r>
          </a:p>
        </p:txBody>
      </p:sp>
      <p:cxnSp>
        <p:nvCxnSpPr>
          <p:cNvPr id="15" name="Straight Arrow Connector 14"/>
          <p:cNvCxnSpPr/>
          <p:nvPr/>
        </p:nvCxnSpPr>
        <p:spPr>
          <a:xfrm flipH="1">
            <a:off x="2654300" y="2351088"/>
            <a:ext cx="261938" cy="544512"/>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5243" name="TextBox 15"/>
          <p:cNvSpPr txBox="1">
            <a:spLocks noChangeArrowheads="1"/>
          </p:cNvSpPr>
          <p:nvPr/>
        </p:nvSpPr>
        <p:spPr bwMode="auto">
          <a:xfrm>
            <a:off x="2470150" y="4132263"/>
            <a:ext cx="366713" cy="277812"/>
          </a:xfrm>
          <a:prstGeom prst="rect">
            <a:avLst/>
          </a:prstGeom>
          <a:noFill/>
          <a:ln w="9525">
            <a:noFill/>
            <a:miter lim="800000"/>
            <a:headEnd/>
            <a:tailEnd/>
          </a:ln>
        </p:spPr>
        <p:txBody>
          <a:bodyPr wrap="none">
            <a:spAutoFit/>
          </a:bodyPr>
          <a:lstStyle/>
          <a:p>
            <a:r>
              <a:rPr lang="en-US" sz="1200"/>
              <a:t>DA</a:t>
            </a:r>
          </a:p>
        </p:txBody>
      </p:sp>
      <p:sp>
        <p:nvSpPr>
          <p:cNvPr id="95244" name="TextBox 16"/>
          <p:cNvSpPr txBox="1">
            <a:spLocks noChangeArrowheads="1"/>
          </p:cNvSpPr>
          <p:nvPr/>
        </p:nvSpPr>
        <p:spPr bwMode="auto">
          <a:xfrm>
            <a:off x="2500313" y="3124200"/>
            <a:ext cx="395287" cy="276225"/>
          </a:xfrm>
          <a:prstGeom prst="rect">
            <a:avLst/>
          </a:prstGeom>
          <a:noFill/>
          <a:ln w="9525">
            <a:noFill/>
            <a:miter lim="800000"/>
            <a:headEnd/>
            <a:tailEnd/>
          </a:ln>
        </p:spPr>
        <p:txBody>
          <a:bodyPr wrap="none">
            <a:spAutoFit/>
          </a:bodyPr>
          <a:lstStyle/>
          <a:p>
            <a:r>
              <a:rPr lang="en-US" sz="1200"/>
              <a:t>RV</a:t>
            </a:r>
          </a:p>
        </p:txBody>
      </p:sp>
      <p:sp>
        <p:nvSpPr>
          <p:cNvPr id="95245" name="TextBox 17"/>
          <p:cNvSpPr txBox="1">
            <a:spLocks noChangeArrowheads="1"/>
          </p:cNvSpPr>
          <p:nvPr/>
        </p:nvSpPr>
        <p:spPr bwMode="auto">
          <a:xfrm>
            <a:off x="2057400" y="3429000"/>
            <a:ext cx="357188" cy="276225"/>
          </a:xfrm>
          <a:prstGeom prst="rect">
            <a:avLst/>
          </a:prstGeom>
          <a:noFill/>
          <a:ln w="9525">
            <a:noFill/>
            <a:miter lim="800000"/>
            <a:headEnd/>
            <a:tailEnd/>
          </a:ln>
        </p:spPr>
        <p:txBody>
          <a:bodyPr wrap="none">
            <a:spAutoFit/>
          </a:bodyPr>
          <a:lstStyle/>
          <a:p>
            <a:r>
              <a:rPr lang="en-US" sz="1200"/>
              <a:t>RA</a:t>
            </a:r>
          </a:p>
        </p:txBody>
      </p:sp>
      <p:sp>
        <p:nvSpPr>
          <p:cNvPr id="95246" name="TextBox 18"/>
          <p:cNvSpPr txBox="1">
            <a:spLocks noChangeArrowheads="1"/>
          </p:cNvSpPr>
          <p:nvPr/>
        </p:nvSpPr>
        <p:spPr bwMode="auto">
          <a:xfrm>
            <a:off x="6519863" y="3762375"/>
            <a:ext cx="338137" cy="276225"/>
          </a:xfrm>
          <a:prstGeom prst="rect">
            <a:avLst/>
          </a:prstGeom>
          <a:noFill/>
          <a:ln w="9525">
            <a:noFill/>
            <a:miter lim="800000"/>
            <a:headEnd/>
            <a:tailEnd/>
          </a:ln>
        </p:spPr>
        <p:txBody>
          <a:bodyPr wrap="none">
            <a:spAutoFit/>
          </a:bodyPr>
          <a:lstStyle/>
          <a:p>
            <a:r>
              <a:rPr lang="en-US" sz="1200"/>
              <a:t>LA</a:t>
            </a:r>
          </a:p>
        </p:txBody>
      </p:sp>
      <p:sp>
        <p:nvSpPr>
          <p:cNvPr id="95247" name="TextBox 19"/>
          <p:cNvSpPr txBox="1">
            <a:spLocks noChangeArrowheads="1"/>
          </p:cNvSpPr>
          <p:nvPr/>
        </p:nvSpPr>
        <p:spPr bwMode="auto">
          <a:xfrm>
            <a:off x="6196013" y="3429000"/>
            <a:ext cx="357187" cy="276225"/>
          </a:xfrm>
          <a:prstGeom prst="rect">
            <a:avLst/>
          </a:prstGeom>
          <a:noFill/>
          <a:ln w="9525">
            <a:noFill/>
            <a:miter lim="800000"/>
            <a:headEnd/>
            <a:tailEnd/>
          </a:ln>
        </p:spPr>
        <p:txBody>
          <a:bodyPr wrap="none">
            <a:spAutoFit/>
          </a:bodyPr>
          <a:lstStyle/>
          <a:p>
            <a:r>
              <a:rPr lang="en-US" sz="1200"/>
              <a:t>RA</a:t>
            </a:r>
          </a:p>
        </p:txBody>
      </p:sp>
      <p:sp>
        <p:nvSpPr>
          <p:cNvPr id="95248" name="TextBox 20"/>
          <p:cNvSpPr txBox="1">
            <a:spLocks noChangeArrowheads="1"/>
          </p:cNvSpPr>
          <p:nvPr/>
        </p:nvSpPr>
        <p:spPr bwMode="auto">
          <a:xfrm>
            <a:off x="6915150" y="3505200"/>
            <a:ext cx="323850" cy="276225"/>
          </a:xfrm>
          <a:prstGeom prst="rect">
            <a:avLst/>
          </a:prstGeom>
          <a:noFill/>
          <a:ln w="9525">
            <a:noFill/>
            <a:miter lim="800000"/>
            <a:headEnd/>
            <a:tailEnd/>
          </a:ln>
        </p:spPr>
        <p:txBody>
          <a:bodyPr wrap="none">
            <a:spAutoFit/>
          </a:bodyPr>
          <a:lstStyle/>
          <a:p>
            <a:r>
              <a:rPr lang="en-US" sz="1200"/>
              <a:t>LV</a:t>
            </a:r>
          </a:p>
        </p:txBody>
      </p:sp>
      <p:sp>
        <p:nvSpPr>
          <p:cNvPr id="95249" name="Rectangle 21"/>
          <p:cNvSpPr>
            <a:spLocks noChangeArrowheads="1"/>
          </p:cNvSpPr>
          <p:nvPr/>
        </p:nvSpPr>
        <p:spPr bwMode="auto">
          <a:xfrm>
            <a:off x="5984875" y="4268788"/>
            <a:ext cx="492125" cy="214312"/>
          </a:xfrm>
          <a:prstGeom prst="rect">
            <a:avLst/>
          </a:prstGeom>
          <a:noFill/>
          <a:ln w="9525">
            <a:noFill/>
            <a:miter lim="800000"/>
            <a:headEnd/>
            <a:tailEnd/>
          </a:ln>
        </p:spPr>
        <p:txBody>
          <a:bodyPr wrap="none">
            <a:spAutoFit/>
          </a:bodyPr>
          <a:lstStyle/>
          <a:p>
            <a:r>
              <a:rPr lang="en-US" sz="800"/>
              <a:t>CT-GTV</a:t>
            </a:r>
          </a:p>
        </p:txBody>
      </p:sp>
      <p:sp>
        <p:nvSpPr>
          <p:cNvPr id="95250" name="Rectangle 22"/>
          <p:cNvSpPr>
            <a:spLocks noChangeArrowheads="1"/>
          </p:cNvSpPr>
          <p:nvPr/>
        </p:nvSpPr>
        <p:spPr bwMode="auto">
          <a:xfrm>
            <a:off x="1793875" y="4267200"/>
            <a:ext cx="492125" cy="215900"/>
          </a:xfrm>
          <a:prstGeom prst="rect">
            <a:avLst/>
          </a:prstGeom>
          <a:noFill/>
          <a:ln w="9525">
            <a:noFill/>
            <a:miter lim="800000"/>
            <a:headEnd/>
            <a:tailEnd/>
          </a:ln>
        </p:spPr>
        <p:txBody>
          <a:bodyPr wrap="none">
            <a:spAutoFit/>
          </a:bodyPr>
          <a:lstStyle/>
          <a:p>
            <a:r>
              <a:rPr lang="en-US" sz="800"/>
              <a:t>CT-GTV</a:t>
            </a:r>
          </a:p>
        </p:txBody>
      </p:sp>
      <p:sp>
        <p:nvSpPr>
          <p:cNvPr id="95251" name="TextBox 23"/>
          <p:cNvSpPr txBox="1">
            <a:spLocks noChangeArrowheads="1"/>
          </p:cNvSpPr>
          <p:nvPr/>
        </p:nvSpPr>
        <p:spPr bwMode="auto">
          <a:xfrm>
            <a:off x="2328863" y="3751263"/>
            <a:ext cx="338137" cy="277812"/>
          </a:xfrm>
          <a:prstGeom prst="rect">
            <a:avLst/>
          </a:prstGeom>
          <a:noFill/>
          <a:ln w="9525">
            <a:noFill/>
            <a:miter lim="800000"/>
            <a:headEnd/>
            <a:tailEnd/>
          </a:ln>
        </p:spPr>
        <p:txBody>
          <a:bodyPr wrap="none">
            <a:spAutoFit/>
          </a:bodyPr>
          <a:lstStyle/>
          <a:p>
            <a:r>
              <a:rPr lang="en-US" sz="1200"/>
              <a:t>LA</a:t>
            </a:r>
          </a:p>
        </p:txBody>
      </p:sp>
      <p:sp>
        <p:nvSpPr>
          <p:cNvPr id="95252" name="TextBox 24"/>
          <p:cNvSpPr txBox="1">
            <a:spLocks noChangeArrowheads="1"/>
          </p:cNvSpPr>
          <p:nvPr/>
        </p:nvSpPr>
        <p:spPr bwMode="auto">
          <a:xfrm>
            <a:off x="5502275" y="1981200"/>
            <a:ext cx="712788" cy="369888"/>
          </a:xfrm>
          <a:prstGeom prst="rect">
            <a:avLst/>
          </a:prstGeom>
          <a:noFill/>
          <a:ln w="9525">
            <a:noFill/>
            <a:miter lim="800000"/>
            <a:headEnd/>
            <a:tailEnd/>
          </a:ln>
        </p:spPr>
        <p:txBody>
          <a:bodyPr wrap="none">
            <a:spAutoFit/>
          </a:bodyPr>
          <a:lstStyle/>
          <a:p>
            <a:r>
              <a:rPr lang="en-US"/>
              <a:t>Heart</a:t>
            </a:r>
          </a:p>
        </p:txBody>
      </p:sp>
      <p:cxnSp>
        <p:nvCxnSpPr>
          <p:cNvPr id="26" name="Straight Arrow Connector 25"/>
          <p:cNvCxnSpPr>
            <a:stCxn id="95252" idx="2"/>
          </p:cNvCxnSpPr>
          <p:nvPr/>
        </p:nvCxnSpPr>
        <p:spPr>
          <a:xfrm>
            <a:off x="5857875" y="2351088"/>
            <a:ext cx="515938" cy="620712"/>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5255" idx="2"/>
          </p:cNvCxnSpPr>
          <p:nvPr/>
        </p:nvCxnSpPr>
        <p:spPr>
          <a:xfrm>
            <a:off x="1411288" y="2349500"/>
            <a:ext cx="854075" cy="7747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5255" name="TextBox 27"/>
          <p:cNvSpPr txBox="1">
            <a:spLocks noChangeArrowheads="1"/>
          </p:cNvSpPr>
          <p:nvPr/>
        </p:nvSpPr>
        <p:spPr bwMode="auto">
          <a:xfrm>
            <a:off x="1055688" y="1979613"/>
            <a:ext cx="712787" cy="369887"/>
          </a:xfrm>
          <a:prstGeom prst="rect">
            <a:avLst/>
          </a:prstGeom>
          <a:noFill/>
          <a:ln w="9525">
            <a:noFill/>
            <a:miter lim="800000"/>
            <a:headEnd/>
            <a:tailEnd/>
          </a:ln>
        </p:spPr>
        <p:txBody>
          <a:bodyPr wrap="none">
            <a:spAutoFit/>
          </a:bodyPr>
          <a:lstStyle/>
          <a:p>
            <a:r>
              <a:rPr lang="en-US"/>
              <a:t>Heart</a:t>
            </a:r>
          </a:p>
        </p:txBody>
      </p:sp>
      <p:sp>
        <p:nvSpPr>
          <p:cNvPr id="95256" name="TextBox 28"/>
          <p:cNvSpPr txBox="1">
            <a:spLocks noChangeArrowheads="1"/>
          </p:cNvSpPr>
          <p:nvPr/>
        </p:nvSpPr>
        <p:spPr bwMode="auto">
          <a:xfrm>
            <a:off x="2724150" y="3505200"/>
            <a:ext cx="323850" cy="276225"/>
          </a:xfrm>
          <a:prstGeom prst="rect">
            <a:avLst/>
          </a:prstGeom>
          <a:noFill/>
          <a:ln w="9525">
            <a:noFill/>
            <a:miter lim="800000"/>
            <a:headEnd/>
            <a:tailEnd/>
          </a:ln>
        </p:spPr>
        <p:txBody>
          <a:bodyPr wrap="none">
            <a:spAutoFit/>
          </a:bodyPr>
          <a:lstStyle/>
          <a:p>
            <a:r>
              <a:rPr lang="en-US" sz="1200"/>
              <a:t>LV</a:t>
            </a:r>
          </a:p>
        </p:txBody>
      </p:sp>
      <p:sp>
        <p:nvSpPr>
          <p:cNvPr id="30" name="Rounded Rectangle 29"/>
          <p:cNvSpPr/>
          <p:nvPr/>
        </p:nvSpPr>
        <p:spPr>
          <a:xfrm>
            <a:off x="5934075" y="4762500"/>
            <a:ext cx="238125" cy="1143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95258" name="Rectangle 2"/>
          <p:cNvSpPr>
            <a:spLocks noChangeArrowheads="1"/>
          </p:cNvSpPr>
          <p:nvPr/>
        </p:nvSpPr>
        <p:spPr bwMode="auto">
          <a:xfrm>
            <a:off x="495300" y="5118100"/>
            <a:ext cx="8305800" cy="923925"/>
          </a:xfrm>
          <a:prstGeom prst="rect">
            <a:avLst/>
          </a:prstGeom>
          <a:noFill/>
          <a:ln w="9525">
            <a:noFill/>
            <a:miter lim="800000"/>
            <a:headEnd/>
            <a:tailEnd/>
          </a:ln>
        </p:spPr>
        <p:txBody>
          <a:bodyPr>
            <a:spAutoFit/>
          </a:bodyPr>
          <a:lstStyle/>
          <a:p>
            <a:pPr algn="ctr"/>
            <a:r>
              <a:rPr lang="en-US"/>
              <a:t>RA=right atrium, RV=right  ventricle</a:t>
            </a:r>
          </a:p>
          <a:p>
            <a:pPr algn="ctr"/>
            <a:r>
              <a:rPr lang="en-US"/>
              <a:t>LV=left ventricle, LA=Left atrium </a:t>
            </a:r>
          </a:p>
          <a:p>
            <a:pPr algn="ctr"/>
            <a:r>
              <a:rPr lang="en-US"/>
              <a:t>DA=descending aorta</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pic>
        <p:nvPicPr>
          <p:cNvPr id="96259" name="Content Placeholder 8" descr="Screen Clipping"/>
          <p:cNvPicPr>
            <a:picLocks noGrp="1" noChangeAspect="1"/>
          </p:cNvPicPr>
          <p:nvPr>
            <p:ph sz="half" idx="1"/>
          </p:nvPr>
        </p:nvPicPr>
        <p:blipFill>
          <a:blip r:embed="rId2"/>
          <a:srcRect/>
          <a:stretch>
            <a:fillRect/>
          </a:stretch>
        </p:blipFill>
        <p:spPr>
          <a:xfrm>
            <a:off x="457200" y="2619375"/>
            <a:ext cx="4038600" cy="2487613"/>
          </a:xfrm>
        </p:spPr>
      </p:pic>
      <p:pic>
        <p:nvPicPr>
          <p:cNvPr id="96260" name="Content Placeholder 9" descr="Screen Clipping"/>
          <p:cNvPicPr>
            <a:picLocks noGrp="1" noChangeAspect="1"/>
          </p:cNvPicPr>
          <p:nvPr>
            <p:ph sz="half" idx="2"/>
          </p:nvPr>
        </p:nvPicPr>
        <p:blipFill>
          <a:blip r:embed="rId3"/>
          <a:srcRect/>
          <a:stretch>
            <a:fillRect/>
          </a:stretch>
        </p:blipFill>
        <p:spPr>
          <a:xfrm>
            <a:off x="4648200" y="2622550"/>
            <a:ext cx="4038600" cy="2481263"/>
          </a:xfrm>
        </p:spPr>
      </p:pic>
      <p:sp>
        <p:nvSpPr>
          <p:cNvPr id="96261" name="TextBox 10"/>
          <p:cNvSpPr txBox="1">
            <a:spLocks noChangeArrowheads="1"/>
          </p:cNvSpPr>
          <p:nvPr/>
        </p:nvSpPr>
        <p:spPr bwMode="auto">
          <a:xfrm>
            <a:off x="6950075" y="1916113"/>
            <a:ext cx="1311275" cy="368300"/>
          </a:xfrm>
          <a:prstGeom prst="rect">
            <a:avLst/>
          </a:prstGeom>
          <a:noFill/>
          <a:ln w="9525">
            <a:noFill/>
            <a:miter lim="800000"/>
            <a:headEnd/>
            <a:tailEnd/>
          </a:ln>
        </p:spPr>
        <p:txBody>
          <a:bodyPr wrap="none">
            <a:spAutoFit/>
          </a:bodyPr>
          <a:lstStyle/>
          <a:p>
            <a:r>
              <a:rPr lang="en-US"/>
              <a:t>Pericardium</a:t>
            </a:r>
          </a:p>
        </p:txBody>
      </p:sp>
      <p:cxnSp>
        <p:nvCxnSpPr>
          <p:cNvPr id="12" name="Straight Arrow Connector 11"/>
          <p:cNvCxnSpPr/>
          <p:nvPr/>
        </p:nvCxnSpPr>
        <p:spPr>
          <a:xfrm flipH="1">
            <a:off x="6910388" y="2284413"/>
            <a:ext cx="214312" cy="534987"/>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6263" name="TextBox 12"/>
          <p:cNvSpPr txBox="1">
            <a:spLocks noChangeArrowheads="1"/>
          </p:cNvSpPr>
          <p:nvPr/>
        </p:nvSpPr>
        <p:spPr bwMode="auto">
          <a:xfrm>
            <a:off x="6642100" y="4051300"/>
            <a:ext cx="366713" cy="276225"/>
          </a:xfrm>
          <a:prstGeom prst="rect">
            <a:avLst/>
          </a:prstGeom>
          <a:noFill/>
          <a:ln w="9525">
            <a:noFill/>
            <a:miter lim="800000"/>
            <a:headEnd/>
            <a:tailEnd/>
          </a:ln>
        </p:spPr>
        <p:txBody>
          <a:bodyPr wrap="none">
            <a:spAutoFit/>
          </a:bodyPr>
          <a:lstStyle/>
          <a:p>
            <a:r>
              <a:rPr lang="en-US" sz="1200"/>
              <a:t>DA</a:t>
            </a:r>
          </a:p>
        </p:txBody>
      </p:sp>
      <p:sp>
        <p:nvSpPr>
          <p:cNvPr id="96264" name="TextBox 13"/>
          <p:cNvSpPr txBox="1">
            <a:spLocks noChangeArrowheads="1"/>
          </p:cNvSpPr>
          <p:nvPr/>
        </p:nvSpPr>
        <p:spPr bwMode="auto">
          <a:xfrm>
            <a:off x="6553200" y="3090863"/>
            <a:ext cx="395288" cy="276225"/>
          </a:xfrm>
          <a:prstGeom prst="rect">
            <a:avLst/>
          </a:prstGeom>
          <a:noFill/>
          <a:ln w="9525">
            <a:noFill/>
            <a:miter lim="800000"/>
            <a:headEnd/>
            <a:tailEnd/>
          </a:ln>
        </p:spPr>
        <p:txBody>
          <a:bodyPr wrap="none">
            <a:spAutoFit/>
          </a:bodyPr>
          <a:lstStyle/>
          <a:p>
            <a:r>
              <a:rPr lang="en-US" sz="1200"/>
              <a:t>RV</a:t>
            </a:r>
          </a:p>
        </p:txBody>
      </p:sp>
      <p:sp>
        <p:nvSpPr>
          <p:cNvPr id="96265" name="TextBox 14"/>
          <p:cNvSpPr txBox="1">
            <a:spLocks noChangeArrowheads="1"/>
          </p:cNvSpPr>
          <p:nvPr/>
        </p:nvSpPr>
        <p:spPr bwMode="auto">
          <a:xfrm>
            <a:off x="2743200" y="1917700"/>
            <a:ext cx="1311275" cy="368300"/>
          </a:xfrm>
          <a:prstGeom prst="rect">
            <a:avLst/>
          </a:prstGeom>
          <a:noFill/>
          <a:ln w="9525">
            <a:noFill/>
            <a:miter lim="800000"/>
            <a:headEnd/>
            <a:tailEnd/>
          </a:ln>
        </p:spPr>
        <p:txBody>
          <a:bodyPr wrap="none">
            <a:spAutoFit/>
          </a:bodyPr>
          <a:lstStyle/>
          <a:p>
            <a:r>
              <a:rPr lang="en-US"/>
              <a:t>Pericardium</a:t>
            </a:r>
          </a:p>
        </p:txBody>
      </p:sp>
      <p:cxnSp>
        <p:nvCxnSpPr>
          <p:cNvPr id="16" name="Straight Arrow Connector 15"/>
          <p:cNvCxnSpPr/>
          <p:nvPr/>
        </p:nvCxnSpPr>
        <p:spPr>
          <a:xfrm flipH="1">
            <a:off x="2654300" y="2286000"/>
            <a:ext cx="261938" cy="6223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6267" name="TextBox 16"/>
          <p:cNvSpPr txBox="1">
            <a:spLocks noChangeArrowheads="1"/>
          </p:cNvSpPr>
          <p:nvPr/>
        </p:nvSpPr>
        <p:spPr bwMode="auto">
          <a:xfrm>
            <a:off x="2470150" y="4068763"/>
            <a:ext cx="366713" cy="276225"/>
          </a:xfrm>
          <a:prstGeom prst="rect">
            <a:avLst/>
          </a:prstGeom>
          <a:noFill/>
          <a:ln w="9525">
            <a:noFill/>
            <a:miter lim="800000"/>
            <a:headEnd/>
            <a:tailEnd/>
          </a:ln>
        </p:spPr>
        <p:txBody>
          <a:bodyPr wrap="none">
            <a:spAutoFit/>
          </a:bodyPr>
          <a:lstStyle/>
          <a:p>
            <a:r>
              <a:rPr lang="en-US" sz="1200"/>
              <a:t>DA</a:t>
            </a:r>
          </a:p>
        </p:txBody>
      </p:sp>
      <p:sp>
        <p:nvSpPr>
          <p:cNvPr id="96268" name="TextBox 17"/>
          <p:cNvSpPr txBox="1">
            <a:spLocks noChangeArrowheads="1"/>
          </p:cNvSpPr>
          <p:nvPr/>
        </p:nvSpPr>
        <p:spPr bwMode="auto">
          <a:xfrm>
            <a:off x="2438400" y="3060700"/>
            <a:ext cx="395288" cy="276225"/>
          </a:xfrm>
          <a:prstGeom prst="rect">
            <a:avLst/>
          </a:prstGeom>
          <a:noFill/>
          <a:ln w="9525">
            <a:noFill/>
            <a:miter lim="800000"/>
            <a:headEnd/>
            <a:tailEnd/>
          </a:ln>
        </p:spPr>
        <p:txBody>
          <a:bodyPr wrap="none">
            <a:spAutoFit/>
          </a:bodyPr>
          <a:lstStyle/>
          <a:p>
            <a:r>
              <a:rPr lang="en-US" sz="1200"/>
              <a:t>RV</a:t>
            </a:r>
          </a:p>
        </p:txBody>
      </p:sp>
      <p:sp>
        <p:nvSpPr>
          <p:cNvPr id="96269" name="TextBox 18"/>
          <p:cNvSpPr txBox="1">
            <a:spLocks noChangeArrowheads="1"/>
          </p:cNvSpPr>
          <p:nvPr/>
        </p:nvSpPr>
        <p:spPr bwMode="auto">
          <a:xfrm>
            <a:off x="2005013" y="3457575"/>
            <a:ext cx="357187" cy="276225"/>
          </a:xfrm>
          <a:prstGeom prst="rect">
            <a:avLst/>
          </a:prstGeom>
          <a:noFill/>
          <a:ln w="9525">
            <a:noFill/>
            <a:miter lim="800000"/>
            <a:headEnd/>
            <a:tailEnd/>
          </a:ln>
        </p:spPr>
        <p:txBody>
          <a:bodyPr wrap="none">
            <a:spAutoFit/>
          </a:bodyPr>
          <a:lstStyle/>
          <a:p>
            <a:r>
              <a:rPr lang="en-US" sz="1200"/>
              <a:t>RA</a:t>
            </a:r>
          </a:p>
        </p:txBody>
      </p:sp>
      <p:sp>
        <p:nvSpPr>
          <p:cNvPr id="96270" name="TextBox 20"/>
          <p:cNvSpPr txBox="1">
            <a:spLocks noChangeArrowheads="1"/>
          </p:cNvSpPr>
          <p:nvPr/>
        </p:nvSpPr>
        <p:spPr bwMode="auto">
          <a:xfrm>
            <a:off x="6196013" y="3533775"/>
            <a:ext cx="357187" cy="276225"/>
          </a:xfrm>
          <a:prstGeom prst="rect">
            <a:avLst/>
          </a:prstGeom>
          <a:noFill/>
          <a:ln w="9525">
            <a:noFill/>
            <a:miter lim="800000"/>
            <a:headEnd/>
            <a:tailEnd/>
          </a:ln>
        </p:spPr>
        <p:txBody>
          <a:bodyPr wrap="none">
            <a:spAutoFit/>
          </a:bodyPr>
          <a:lstStyle/>
          <a:p>
            <a:r>
              <a:rPr lang="en-US" sz="1200"/>
              <a:t>RA</a:t>
            </a:r>
          </a:p>
        </p:txBody>
      </p:sp>
      <p:sp>
        <p:nvSpPr>
          <p:cNvPr id="96271" name="TextBox 21"/>
          <p:cNvSpPr txBox="1">
            <a:spLocks noChangeArrowheads="1"/>
          </p:cNvSpPr>
          <p:nvPr/>
        </p:nvSpPr>
        <p:spPr bwMode="auto">
          <a:xfrm>
            <a:off x="6934200" y="3533775"/>
            <a:ext cx="323850" cy="276225"/>
          </a:xfrm>
          <a:prstGeom prst="rect">
            <a:avLst/>
          </a:prstGeom>
          <a:noFill/>
          <a:ln w="9525">
            <a:noFill/>
            <a:miter lim="800000"/>
            <a:headEnd/>
            <a:tailEnd/>
          </a:ln>
        </p:spPr>
        <p:txBody>
          <a:bodyPr wrap="none">
            <a:spAutoFit/>
          </a:bodyPr>
          <a:lstStyle/>
          <a:p>
            <a:r>
              <a:rPr lang="en-US" sz="1200"/>
              <a:t>LV</a:t>
            </a:r>
          </a:p>
        </p:txBody>
      </p:sp>
      <p:sp>
        <p:nvSpPr>
          <p:cNvPr id="96272" name="Rectangle 22"/>
          <p:cNvSpPr>
            <a:spLocks noChangeArrowheads="1"/>
          </p:cNvSpPr>
          <p:nvPr/>
        </p:nvSpPr>
        <p:spPr bwMode="auto">
          <a:xfrm>
            <a:off x="5984875" y="4203700"/>
            <a:ext cx="492125" cy="215900"/>
          </a:xfrm>
          <a:prstGeom prst="rect">
            <a:avLst/>
          </a:prstGeom>
          <a:noFill/>
          <a:ln w="9525">
            <a:noFill/>
            <a:miter lim="800000"/>
            <a:headEnd/>
            <a:tailEnd/>
          </a:ln>
        </p:spPr>
        <p:txBody>
          <a:bodyPr wrap="none">
            <a:spAutoFit/>
          </a:bodyPr>
          <a:lstStyle/>
          <a:p>
            <a:r>
              <a:rPr lang="en-US" sz="800"/>
              <a:t>CT-GTV</a:t>
            </a:r>
          </a:p>
        </p:txBody>
      </p:sp>
      <p:sp>
        <p:nvSpPr>
          <p:cNvPr id="96273" name="Rectangle 23"/>
          <p:cNvSpPr>
            <a:spLocks noChangeArrowheads="1"/>
          </p:cNvSpPr>
          <p:nvPr/>
        </p:nvSpPr>
        <p:spPr bwMode="auto">
          <a:xfrm>
            <a:off x="1793875" y="4203700"/>
            <a:ext cx="492125" cy="214313"/>
          </a:xfrm>
          <a:prstGeom prst="rect">
            <a:avLst/>
          </a:prstGeom>
          <a:noFill/>
          <a:ln w="9525">
            <a:noFill/>
            <a:miter lim="800000"/>
            <a:headEnd/>
            <a:tailEnd/>
          </a:ln>
        </p:spPr>
        <p:txBody>
          <a:bodyPr wrap="none">
            <a:spAutoFit/>
          </a:bodyPr>
          <a:lstStyle/>
          <a:p>
            <a:r>
              <a:rPr lang="en-US" sz="800"/>
              <a:t>CT-GTV</a:t>
            </a:r>
          </a:p>
        </p:txBody>
      </p:sp>
      <p:sp>
        <p:nvSpPr>
          <p:cNvPr id="96274" name="TextBox 24"/>
          <p:cNvSpPr txBox="1">
            <a:spLocks noChangeArrowheads="1"/>
          </p:cNvSpPr>
          <p:nvPr/>
        </p:nvSpPr>
        <p:spPr bwMode="auto">
          <a:xfrm>
            <a:off x="2405063" y="3762375"/>
            <a:ext cx="338137" cy="276225"/>
          </a:xfrm>
          <a:prstGeom prst="rect">
            <a:avLst/>
          </a:prstGeom>
          <a:noFill/>
          <a:ln w="9525">
            <a:noFill/>
            <a:miter lim="800000"/>
            <a:headEnd/>
            <a:tailEnd/>
          </a:ln>
        </p:spPr>
        <p:txBody>
          <a:bodyPr wrap="none">
            <a:spAutoFit/>
          </a:bodyPr>
          <a:lstStyle/>
          <a:p>
            <a:r>
              <a:rPr lang="en-US" sz="1200"/>
              <a:t>LA</a:t>
            </a:r>
          </a:p>
        </p:txBody>
      </p:sp>
      <p:sp>
        <p:nvSpPr>
          <p:cNvPr id="96275" name="TextBox 25"/>
          <p:cNvSpPr txBox="1">
            <a:spLocks noChangeArrowheads="1"/>
          </p:cNvSpPr>
          <p:nvPr/>
        </p:nvSpPr>
        <p:spPr bwMode="auto">
          <a:xfrm>
            <a:off x="5502275" y="1917700"/>
            <a:ext cx="712788" cy="368300"/>
          </a:xfrm>
          <a:prstGeom prst="rect">
            <a:avLst/>
          </a:prstGeom>
          <a:noFill/>
          <a:ln w="9525">
            <a:noFill/>
            <a:miter lim="800000"/>
            <a:headEnd/>
            <a:tailEnd/>
          </a:ln>
        </p:spPr>
        <p:txBody>
          <a:bodyPr wrap="none">
            <a:spAutoFit/>
          </a:bodyPr>
          <a:lstStyle/>
          <a:p>
            <a:r>
              <a:rPr lang="en-US"/>
              <a:t>Heart</a:t>
            </a:r>
          </a:p>
        </p:txBody>
      </p:sp>
      <p:cxnSp>
        <p:nvCxnSpPr>
          <p:cNvPr id="27" name="Straight Arrow Connector 26"/>
          <p:cNvCxnSpPr>
            <a:stCxn id="96275" idx="2"/>
          </p:cNvCxnSpPr>
          <p:nvPr/>
        </p:nvCxnSpPr>
        <p:spPr>
          <a:xfrm>
            <a:off x="5857875" y="2286000"/>
            <a:ext cx="515938" cy="6223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11325" y="2284413"/>
            <a:ext cx="471488" cy="687387"/>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6278" name="TextBox 28"/>
          <p:cNvSpPr txBox="1">
            <a:spLocks noChangeArrowheads="1"/>
          </p:cNvSpPr>
          <p:nvPr/>
        </p:nvSpPr>
        <p:spPr bwMode="auto">
          <a:xfrm>
            <a:off x="1055688" y="1916113"/>
            <a:ext cx="712787" cy="368300"/>
          </a:xfrm>
          <a:prstGeom prst="rect">
            <a:avLst/>
          </a:prstGeom>
          <a:noFill/>
          <a:ln w="9525">
            <a:noFill/>
            <a:miter lim="800000"/>
            <a:headEnd/>
            <a:tailEnd/>
          </a:ln>
        </p:spPr>
        <p:txBody>
          <a:bodyPr wrap="none">
            <a:spAutoFit/>
          </a:bodyPr>
          <a:lstStyle/>
          <a:p>
            <a:r>
              <a:rPr lang="en-US"/>
              <a:t>Heart</a:t>
            </a:r>
          </a:p>
        </p:txBody>
      </p:sp>
      <p:sp>
        <p:nvSpPr>
          <p:cNvPr id="96279" name="TextBox 29"/>
          <p:cNvSpPr txBox="1">
            <a:spLocks noChangeArrowheads="1"/>
          </p:cNvSpPr>
          <p:nvPr/>
        </p:nvSpPr>
        <p:spPr bwMode="auto">
          <a:xfrm>
            <a:off x="2800350" y="3533775"/>
            <a:ext cx="323850" cy="276225"/>
          </a:xfrm>
          <a:prstGeom prst="rect">
            <a:avLst/>
          </a:prstGeom>
          <a:noFill/>
          <a:ln w="9525">
            <a:noFill/>
            <a:miter lim="800000"/>
            <a:headEnd/>
            <a:tailEnd/>
          </a:ln>
        </p:spPr>
        <p:txBody>
          <a:bodyPr wrap="none">
            <a:spAutoFit/>
          </a:bodyPr>
          <a:lstStyle/>
          <a:p>
            <a:r>
              <a:rPr lang="en-US" sz="1200"/>
              <a:t>LV</a:t>
            </a:r>
          </a:p>
        </p:txBody>
      </p:sp>
      <p:sp>
        <p:nvSpPr>
          <p:cNvPr id="31" name="Rounded Rectangle 30"/>
          <p:cNvSpPr/>
          <p:nvPr/>
        </p:nvSpPr>
        <p:spPr>
          <a:xfrm>
            <a:off x="5857875" y="4724400"/>
            <a:ext cx="238125" cy="3048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32" name="Rounded Rectangle 31"/>
          <p:cNvSpPr/>
          <p:nvPr/>
        </p:nvSpPr>
        <p:spPr>
          <a:xfrm>
            <a:off x="1676400" y="4724400"/>
            <a:ext cx="238125"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96282" name="Rectangle 2"/>
          <p:cNvSpPr>
            <a:spLocks noChangeArrowheads="1"/>
          </p:cNvSpPr>
          <p:nvPr/>
        </p:nvSpPr>
        <p:spPr bwMode="auto">
          <a:xfrm>
            <a:off x="2405063" y="5124450"/>
            <a:ext cx="4572000" cy="1200150"/>
          </a:xfrm>
          <a:prstGeom prst="rect">
            <a:avLst/>
          </a:prstGeom>
          <a:noFill/>
          <a:ln w="9525">
            <a:noFill/>
            <a:miter lim="800000"/>
            <a:headEnd/>
            <a:tailEnd/>
          </a:ln>
        </p:spPr>
        <p:txBody>
          <a:bodyPr>
            <a:spAutoFit/>
          </a:bodyPr>
          <a:lstStyle/>
          <a:p>
            <a:r>
              <a:rPr lang="en-US"/>
              <a:t>RA=right atrium, RV=right  ventricle</a:t>
            </a:r>
          </a:p>
          <a:p>
            <a:r>
              <a:rPr lang="en-US"/>
              <a:t>LV=left ventricle, LA=left atrium</a:t>
            </a:r>
          </a:p>
          <a:p>
            <a:r>
              <a:rPr lang="en-US"/>
              <a:t>DA=descending aorta</a:t>
            </a:r>
          </a:p>
          <a:p>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pic>
        <p:nvPicPr>
          <p:cNvPr id="97283" name="Content Placeholder 8" descr="Screen Clipping"/>
          <p:cNvPicPr>
            <a:picLocks noGrp="1" noChangeAspect="1"/>
          </p:cNvPicPr>
          <p:nvPr>
            <p:ph sz="half" idx="1"/>
          </p:nvPr>
        </p:nvPicPr>
        <p:blipFill>
          <a:blip r:embed="rId2"/>
          <a:srcRect/>
          <a:stretch>
            <a:fillRect/>
          </a:stretch>
        </p:blipFill>
        <p:spPr>
          <a:xfrm>
            <a:off x="457200" y="2611438"/>
            <a:ext cx="4038600" cy="2503487"/>
          </a:xfrm>
        </p:spPr>
      </p:pic>
      <p:pic>
        <p:nvPicPr>
          <p:cNvPr id="97284" name="Content Placeholder 9" descr="Screen Clipping"/>
          <p:cNvPicPr>
            <a:picLocks noGrp="1" noChangeAspect="1"/>
          </p:cNvPicPr>
          <p:nvPr>
            <p:ph sz="half" idx="2"/>
          </p:nvPr>
        </p:nvPicPr>
        <p:blipFill>
          <a:blip r:embed="rId3"/>
          <a:srcRect/>
          <a:stretch>
            <a:fillRect/>
          </a:stretch>
        </p:blipFill>
        <p:spPr>
          <a:xfrm>
            <a:off x="4648200" y="2622550"/>
            <a:ext cx="4038600" cy="2481263"/>
          </a:xfrm>
        </p:spPr>
      </p:pic>
      <p:sp>
        <p:nvSpPr>
          <p:cNvPr id="97285" name="TextBox 10"/>
          <p:cNvSpPr txBox="1">
            <a:spLocks noChangeArrowheads="1"/>
          </p:cNvSpPr>
          <p:nvPr/>
        </p:nvSpPr>
        <p:spPr bwMode="auto">
          <a:xfrm>
            <a:off x="6950075" y="1916113"/>
            <a:ext cx="1311275" cy="368300"/>
          </a:xfrm>
          <a:prstGeom prst="rect">
            <a:avLst/>
          </a:prstGeom>
          <a:noFill/>
          <a:ln w="9525">
            <a:noFill/>
            <a:miter lim="800000"/>
            <a:headEnd/>
            <a:tailEnd/>
          </a:ln>
        </p:spPr>
        <p:txBody>
          <a:bodyPr wrap="none">
            <a:spAutoFit/>
          </a:bodyPr>
          <a:lstStyle/>
          <a:p>
            <a:r>
              <a:rPr lang="en-US"/>
              <a:t>Pericardium</a:t>
            </a:r>
          </a:p>
        </p:txBody>
      </p:sp>
      <p:cxnSp>
        <p:nvCxnSpPr>
          <p:cNvPr id="12" name="Straight Arrow Connector 11"/>
          <p:cNvCxnSpPr/>
          <p:nvPr/>
        </p:nvCxnSpPr>
        <p:spPr>
          <a:xfrm flipH="1">
            <a:off x="6910388" y="2284413"/>
            <a:ext cx="214312" cy="534987"/>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7287" name="TextBox 12"/>
          <p:cNvSpPr txBox="1">
            <a:spLocks noChangeArrowheads="1"/>
          </p:cNvSpPr>
          <p:nvPr/>
        </p:nvSpPr>
        <p:spPr bwMode="auto">
          <a:xfrm>
            <a:off x="6642100" y="4051300"/>
            <a:ext cx="366713" cy="276225"/>
          </a:xfrm>
          <a:prstGeom prst="rect">
            <a:avLst/>
          </a:prstGeom>
          <a:noFill/>
          <a:ln w="9525">
            <a:noFill/>
            <a:miter lim="800000"/>
            <a:headEnd/>
            <a:tailEnd/>
          </a:ln>
        </p:spPr>
        <p:txBody>
          <a:bodyPr wrap="none">
            <a:spAutoFit/>
          </a:bodyPr>
          <a:lstStyle/>
          <a:p>
            <a:r>
              <a:rPr lang="en-US" sz="1200"/>
              <a:t>DA</a:t>
            </a:r>
          </a:p>
        </p:txBody>
      </p:sp>
      <p:sp>
        <p:nvSpPr>
          <p:cNvPr id="97288" name="TextBox 13"/>
          <p:cNvSpPr txBox="1">
            <a:spLocks noChangeArrowheads="1"/>
          </p:cNvSpPr>
          <p:nvPr/>
        </p:nvSpPr>
        <p:spPr bwMode="auto">
          <a:xfrm>
            <a:off x="6553200" y="3090863"/>
            <a:ext cx="395288" cy="276225"/>
          </a:xfrm>
          <a:prstGeom prst="rect">
            <a:avLst/>
          </a:prstGeom>
          <a:noFill/>
          <a:ln w="9525">
            <a:noFill/>
            <a:miter lim="800000"/>
            <a:headEnd/>
            <a:tailEnd/>
          </a:ln>
        </p:spPr>
        <p:txBody>
          <a:bodyPr wrap="none">
            <a:spAutoFit/>
          </a:bodyPr>
          <a:lstStyle/>
          <a:p>
            <a:r>
              <a:rPr lang="en-US" sz="1200"/>
              <a:t>RV</a:t>
            </a:r>
          </a:p>
        </p:txBody>
      </p:sp>
      <p:sp>
        <p:nvSpPr>
          <p:cNvPr id="97289" name="TextBox 14"/>
          <p:cNvSpPr txBox="1">
            <a:spLocks noChangeArrowheads="1"/>
          </p:cNvSpPr>
          <p:nvPr/>
        </p:nvSpPr>
        <p:spPr bwMode="auto">
          <a:xfrm>
            <a:off x="2743200" y="1917700"/>
            <a:ext cx="1311275" cy="368300"/>
          </a:xfrm>
          <a:prstGeom prst="rect">
            <a:avLst/>
          </a:prstGeom>
          <a:noFill/>
          <a:ln w="9525">
            <a:noFill/>
            <a:miter lim="800000"/>
            <a:headEnd/>
            <a:tailEnd/>
          </a:ln>
        </p:spPr>
        <p:txBody>
          <a:bodyPr wrap="none">
            <a:spAutoFit/>
          </a:bodyPr>
          <a:lstStyle/>
          <a:p>
            <a:r>
              <a:rPr lang="en-US"/>
              <a:t>Pericardium</a:t>
            </a:r>
          </a:p>
        </p:txBody>
      </p:sp>
      <p:cxnSp>
        <p:nvCxnSpPr>
          <p:cNvPr id="16" name="Straight Arrow Connector 15"/>
          <p:cNvCxnSpPr/>
          <p:nvPr/>
        </p:nvCxnSpPr>
        <p:spPr>
          <a:xfrm flipH="1">
            <a:off x="2743200" y="2286000"/>
            <a:ext cx="173038" cy="5334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7291" name="TextBox 16"/>
          <p:cNvSpPr txBox="1">
            <a:spLocks noChangeArrowheads="1"/>
          </p:cNvSpPr>
          <p:nvPr/>
        </p:nvSpPr>
        <p:spPr bwMode="auto">
          <a:xfrm>
            <a:off x="2438400" y="4068763"/>
            <a:ext cx="366713" cy="276225"/>
          </a:xfrm>
          <a:prstGeom prst="rect">
            <a:avLst/>
          </a:prstGeom>
          <a:noFill/>
          <a:ln w="9525">
            <a:noFill/>
            <a:miter lim="800000"/>
            <a:headEnd/>
            <a:tailEnd/>
          </a:ln>
        </p:spPr>
        <p:txBody>
          <a:bodyPr wrap="none">
            <a:spAutoFit/>
          </a:bodyPr>
          <a:lstStyle/>
          <a:p>
            <a:r>
              <a:rPr lang="en-US" sz="1200"/>
              <a:t>DA</a:t>
            </a:r>
          </a:p>
        </p:txBody>
      </p:sp>
      <p:sp>
        <p:nvSpPr>
          <p:cNvPr id="97292" name="TextBox 17"/>
          <p:cNvSpPr txBox="1">
            <a:spLocks noChangeArrowheads="1"/>
          </p:cNvSpPr>
          <p:nvPr/>
        </p:nvSpPr>
        <p:spPr bwMode="auto">
          <a:xfrm>
            <a:off x="2438400" y="3060700"/>
            <a:ext cx="395288" cy="276225"/>
          </a:xfrm>
          <a:prstGeom prst="rect">
            <a:avLst/>
          </a:prstGeom>
          <a:noFill/>
          <a:ln w="9525">
            <a:noFill/>
            <a:miter lim="800000"/>
            <a:headEnd/>
            <a:tailEnd/>
          </a:ln>
        </p:spPr>
        <p:txBody>
          <a:bodyPr wrap="none">
            <a:spAutoFit/>
          </a:bodyPr>
          <a:lstStyle/>
          <a:p>
            <a:r>
              <a:rPr lang="en-US" sz="1200"/>
              <a:t>RV</a:t>
            </a:r>
          </a:p>
        </p:txBody>
      </p:sp>
      <p:sp>
        <p:nvSpPr>
          <p:cNvPr id="97293" name="TextBox 18"/>
          <p:cNvSpPr txBox="1">
            <a:spLocks noChangeArrowheads="1"/>
          </p:cNvSpPr>
          <p:nvPr/>
        </p:nvSpPr>
        <p:spPr bwMode="auto">
          <a:xfrm>
            <a:off x="2005013" y="3533775"/>
            <a:ext cx="357187" cy="276225"/>
          </a:xfrm>
          <a:prstGeom prst="rect">
            <a:avLst/>
          </a:prstGeom>
          <a:noFill/>
          <a:ln w="9525">
            <a:noFill/>
            <a:miter lim="800000"/>
            <a:headEnd/>
            <a:tailEnd/>
          </a:ln>
        </p:spPr>
        <p:txBody>
          <a:bodyPr wrap="none">
            <a:spAutoFit/>
          </a:bodyPr>
          <a:lstStyle/>
          <a:p>
            <a:r>
              <a:rPr lang="en-US" sz="1200"/>
              <a:t>RA</a:t>
            </a:r>
          </a:p>
        </p:txBody>
      </p:sp>
      <p:sp>
        <p:nvSpPr>
          <p:cNvPr id="97294" name="TextBox 19"/>
          <p:cNvSpPr txBox="1">
            <a:spLocks noChangeArrowheads="1"/>
          </p:cNvSpPr>
          <p:nvPr/>
        </p:nvSpPr>
        <p:spPr bwMode="auto">
          <a:xfrm>
            <a:off x="6196013" y="3429000"/>
            <a:ext cx="357187" cy="276225"/>
          </a:xfrm>
          <a:prstGeom prst="rect">
            <a:avLst/>
          </a:prstGeom>
          <a:noFill/>
          <a:ln w="9525">
            <a:noFill/>
            <a:miter lim="800000"/>
            <a:headEnd/>
            <a:tailEnd/>
          </a:ln>
        </p:spPr>
        <p:txBody>
          <a:bodyPr wrap="none">
            <a:spAutoFit/>
          </a:bodyPr>
          <a:lstStyle/>
          <a:p>
            <a:r>
              <a:rPr lang="en-US" sz="1200"/>
              <a:t>RA</a:t>
            </a:r>
          </a:p>
        </p:txBody>
      </p:sp>
      <p:sp>
        <p:nvSpPr>
          <p:cNvPr id="97295" name="TextBox 20"/>
          <p:cNvSpPr txBox="1">
            <a:spLocks noChangeArrowheads="1"/>
          </p:cNvSpPr>
          <p:nvPr/>
        </p:nvSpPr>
        <p:spPr bwMode="auto">
          <a:xfrm>
            <a:off x="6934200" y="3533775"/>
            <a:ext cx="323850" cy="276225"/>
          </a:xfrm>
          <a:prstGeom prst="rect">
            <a:avLst/>
          </a:prstGeom>
          <a:noFill/>
          <a:ln w="9525">
            <a:noFill/>
            <a:miter lim="800000"/>
            <a:headEnd/>
            <a:tailEnd/>
          </a:ln>
        </p:spPr>
        <p:txBody>
          <a:bodyPr wrap="none">
            <a:spAutoFit/>
          </a:bodyPr>
          <a:lstStyle/>
          <a:p>
            <a:r>
              <a:rPr lang="en-US" sz="1200"/>
              <a:t>LV</a:t>
            </a:r>
          </a:p>
        </p:txBody>
      </p:sp>
      <p:sp>
        <p:nvSpPr>
          <p:cNvPr id="97296" name="Rectangle 21"/>
          <p:cNvSpPr>
            <a:spLocks noChangeArrowheads="1"/>
          </p:cNvSpPr>
          <p:nvPr/>
        </p:nvSpPr>
        <p:spPr bwMode="auto">
          <a:xfrm>
            <a:off x="5911850" y="4308475"/>
            <a:ext cx="492125" cy="215900"/>
          </a:xfrm>
          <a:prstGeom prst="rect">
            <a:avLst/>
          </a:prstGeom>
          <a:noFill/>
          <a:ln w="9525">
            <a:noFill/>
            <a:miter lim="800000"/>
            <a:headEnd/>
            <a:tailEnd/>
          </a:ln>
        </p:spPr>
        <p:txBody>
          <a:bodyPr wrap="none">
            <a:spAutoFit/>
          </a:bodyPr>
          <a:lstStyle/>
          <a:p>
            <a:r>
              <a:rPr lang="en-US" sz="800"/>
              <a:t>CT-GTV</a:t>
            </a:r>
          </a:p>
        </p:txBody>
      </p:sp>
      <p:sp>
        <p:nvSpPr>
          <p:cNvPr id="97297" name="Rectangle 22"/>
          <p:cNvSpPr>
            <a:spLocks noChangeArrowheads="1"/>
          </p:cNvSpPr>
          <p:nvPr/>
        </p:nvSpPr>
        <p:spPr bwMode="auto">
          <a:xfrm>
            <a:off x="1730375" y="4210050"/>
            <a:ext cx="492125" cy="214313"/>
          </a:xfrm>
          <a:prstGeom prst="rect">
            <a:avLst/>
          </a:prstGeom>
          <a:noFill/>
          <a:ln w="9525">
            <a:noFill/>
            <a:miter lim="800000"/>
            <a:headEnd/>
            <a:tailEnd/>
          </a:ln>
        </p:spPr>
        <p:txBody>
          <a:bodyPr wrap="none">
            <a:spAutoFit/>
          </a:bodyPr>
          <a:lstStyle/>
          <a:p>
            <a:r>
              <a:rPr lang="en-US" sz="800"/>
              <a:t>CT-GTV</a:t>
            </a:r>
          </a:p>
        </p:txBody>
      </p:sp>
      <p:sp>
        <p:nvSpPr>
          <p:cNvPr id="97298" name="TextBox 24"/>
          <p:cNvSpPr txBox="1">
            <a:spLocks noChangeArrowheads="1"/>
          </p:cNvSpPr>
          <p:nvPr/>
        </p:nvSpPr>
        <p:spPr bwMode="auto">
          <a:xfrm>
            <a:off x="5502275" y="1917700"/>
            <a:ext cx="712788" cy="368300"/>
          </a:xfrm>
          <a:prstGeom prst="rect">
            <a:avLst/>
          </a:prstGeom>
          <a:noFill/>
          <a:ln w="9525">
            <a:noFill/>
            <a:miter lim="800000"/>
            <a:headEnd/>
            <a:tailEnd/>
          </a:ln>
        </p:spPr>
        <p:txBody>
          <a:bodyPr wrap="none">
            <a:spAutoFit/>
          </a:bodyPr>
          <a:lstStyle/>
          <a:p>
            <a:r>
              <a:rPr lang="en-US"/>
              <a:t>Heart</a:t>
            </a:r>
          </a:p>
        </p:txBody>
      </p:sp>
      <p:cxnSp>
        <p:nvCxnSpPr>
          <p:cNvPr id="26" name="Straight Arrow Connector 25"/>
          <p:cNvCxnSpPr>
            <a:stCxn id="97298" idx="2"/>
          </p:cNvCxnSpPr>
          <p:nvPr/>
        </p:nvCxnSpPr>
        <p:spPr>
          <a:xfrm>
            <a:off x="5857875" y="2286000"/>
            <a:ext cx="515938" cy="6223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7301" idx="2"/>
          </p:cNvCxnSpPr>
          <p:nvPr/>
        </p:nvCxnSpPr>
        <p:spPr>
          <a:xfrm>
            <a:off x="1411288" y="2284413"/>
            <a:ext cx="771525" cy="623887"/>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7301" name="TextBox 27"/>
          <p:cNvSpPr txBox="1">
            <a:spLocks noChangeArrowheads="1"/>
          </p:cNvSpPr>
          <p:nvPr/>
        </p:nvSpPr>
        <p:spPr bwMode="auto">
          <a:xfrm>
            <a:off x="1055688" y="1916113"/>
            <a:ext cx="712787" cy="368300"/>
          </a:xfrm>
          <a:prstGeom prst="rect">
            <a:avLst/>
          </a:prstGeom>
          <a:noFill/>
          <a:ln w="9525">
            <a:noFill/>
            <a:miter lim="800000"/>
            <a:headEnd/>
            <a:tailEnd/>
          </a:ln>
        </p:spPr>
        <p:txBody>
          <a:bodyPr wrap="none">
            <a:spAutoFit/>
          </a:bodyPr>
          <a:lstStyle/>
          <a:p>
            <a:r>
              <a:rPr lang="en-US"/>
              <a:t>Heart</a:t>
            </a:r>
          </a:p>
        </p:txBody>
      </p:sp>
      <p:sp>
        <p:nvSpPr>
          <p:cNvPr id="97302" name="TextBox 28"/>
          <p:cNvSpPr txBox="1">
            <a:spLocks noChangeArrowheads="1"/>
          </p:cNvSpPr>
          <p:nvPr/>
        </p:nvSpPr>
        <p:spPr bwMode="auto">
          <a:xfrm>
            <a:off x="2800350" y="3533775"/>
            <a:ext cx="323850" cy="276225"/>
          </a:xfrm>
          <a:prstGeom prst="rect">
            <a:avLst/>
          </a:prstGeom>
          <a:noFill/>
          <a:ln w="9525">
            <a:noFill/>
            <a:miter lim="800000"/>
            <a:headEnd/>
            <a:tailEnd/>
          </a:ln>
        </p:spPr>
        <p:txBody>
          <a:bodyPr wrap="none">
            <a:spAutoFit/>
          </a:bodyPr>
          <a:lstStyle/>
          <a:p>
            <a:r>
              <a:rPr lang="en-US" sz="1200"/>
              <a:t>LV</a:t>
            </a:r>
          </a:p>
        </p:txBody>
      </p:sp>
      <p:sp>
        <p:nvSpPr>
          <p:cNvPr id="97303" name="TextBox 33"/>
          <p:cNvSpPr txBox="1">
            <a:spLocks noChangeArrowheads="1"/>
          </p:cNvSpPr>
          <p:nvPr/>
        </p:nvSpPr>
        <p:spPr bwMode="auto">
          <a:xfrm>
            <a:off x="6275388" y="3773488"/>
            <a:ext cx="322262" cy="215900"/>
          </a:xfrm>
          <a:prstGeom prst="rect">
            <a:avLst/>
          </a:prstGeom>
          <a:noFill/>
          <a:ln w="9525">
            <a:noFill/>
            <a:miter lim="800000"/>
            <a:headEnd/>
            <a:tailEnd/>
          </a:ln>
        </p:spPr>
        <p:txBody>
          <a:bodyPr wrap="none">
            <a:spAutoFit/>
          </a:bodyPr>
          <a:lstStyle/>
          <a:p>
            <a:r>
              <a:rPr lang="en-US" sz="800"/>
              <a:t>IVC</a:t>
            </a:r>
          </a:p>
        </p:txBody>
      </p:sp>
      <p:sp>
        <p:nvSpPr>
          <p:cNvPr id="24" name="Rounded Rectangle 23"/>
          <p:cNvSpPr/>
          <p:nvPr/>
        </p:nvSpPr>
        <p:spPr>
          <a:xfrm>
            <a:off x="1649413" y="4724400"/>
            <a:ext cx="236537" cy="276225"/>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30" name="Rounded Rectangle 29"/>
          <p:cNvSpPr/>
          <p:nvPr/>
        </p:nvSpPr>
        <p:spPr>
          <a:xfrm>
            <a:off x="5857875" y="4800600"/>
            <a:ext cx="238125"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31" name="Rounded Rectangle 30"/>
          <p:cNvSpPr/>
          <p:nvPr/>
        </p:nvSpPr>
        <p:spPr>
          <a:xfrm>
            <a:off x="5486400" y="4646613"/>
            <a:ext cx="236538" cy="2286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97307" name="Rectangle 2"/>
          <p:cNvSpPr>
            <a:spLocks noChangeArrowheads="1"/>
          </p:cNvSpPr>
          <p:nvPr/>
        </p:nvSpPr>
        <p:spPr bwMode="auto">
          <a:xfrm>
            <a:off x="2222500" y="5114925"/>
            <a:ext cx="4572000" cy="1476375"/>
          </a:xfrm>
          <a:prstGeom prst="rect">
            <a:avLst/>
          </a:prstGeom>
          <a:noFill/>
          <a:ln w="9525">
            <a:noFill/>
            <a:miter lim="800000"/>
            <a:headEnd/>
            <a:tailEnd/>
          </a:ln>
        </p:spPr>
        <p:txBody>
          <a:bodyPr>
            <a:spAutoFit/>
          </a:bodyPr>
          <a:lstStyle/>
          <a:p>
            <a:r>
              <a:rPr lang="en-US"/>
              <a:t>IVC=inferior vena cava</a:t>
            </a:r>
          </a:p>
          <a:p>
            <a:r>
              <a:rPr lang="en-US"/>
              <a:t>RA=right atrium, RV=right  ventricle</a:t>
            </a:r>
          </a:p>
          <a:p>
            <a:r>
              <a:rPr lang="en-US"/>
              <a:t>LV=left ventricle</a:t>
            </a:r>
          </a:p>
          <a:p>
            <a:r>
              <a:rPr lang="en-US"/>
              <a:t>DA=descending aorta</a:t>
            </a:r>
          </a:p>
          <a:p>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pic>
        <p:nvPicPr>
          <p:cNvPr id="98307" name="Content Placeholder 8" descr="Screen Clipping"/>
          <p:cNvPicPr>
            <a:picLocks noGrp="1" noChangeAspect="1"/>
          </p:cNvPicPr>
          <p:nvPr>
            <p:ph sz="half" idx="1"/>
          </p:nvPr>
        </p:nvPicPr>
        <p:blipFill>
          <a:blip r:embed="rId2"/>
          <a:srcRect/>
          <a:stretch>
            <a:fillRect/>
          </a:stretch>
        </p:blipFill>
        <p:spPr>
          <a:xfrm>
            <a:off x="457200" y="2609850"/>
            <a:ext cx="4038600" cy="2506663"/>
          </a:xfrm>
        </p:spPr>
      </p:pic>
      <p:pic>
        <p:nvPicPr>
          <p:cNvPr id="98308" name="Content Placeholder 9" descr="Screen Clipping"/>
          <p:cNvPicPr>
            <a:picLocks noGrp="1" noChangeAspect="1"/>
          </p:cNvPicPr>
          <p:nvPr>
            <p:ph sz="half" idx="2"/>
          </p:nvPr>
        </p:nvPicPr>
        <p:blipFill>
          <a:blip r:embed="rId3"/>
          <a:srcRect/>
          <a:stretch>
            <a:fillRect/>
          </a:stretch>
        </p:blipFill>
        <p:spPr>
          <a:xfrm>
            <a:off x="4648200" y="2614613"/>
            <a:ext cx="4038600" cy="2497137"/>
          </a:xfrm>
        </p:spPr>
      </p:pic>
      <p:sp>
        <p:nvSpPr>
          <p:cNvPr id="98309" name="TextBox 10"/>
          <p:cNvSpPr txBox="1">
            <a:spLocks noChangeArrowheads="1"/>
          </p:cNvSpPr>
          <p:nvPr/>
        </p:nvSpPr>
        <p:spPr bwMode="auto">
          <a:xfrm>
            <a:off x="6950075" y="1992313"/>
            <a:ext cx="1311275" cy="368300"/>
          </a:xfrm>
          <a:prstGeom prst="rect">
            <a:avLst/>
          </a:prstGeom>
          <a:noFill/>
          <a:ln w="9525">
            <a:noFill/>
            <a:miter lim="800000"/>
            <a:headEnd/>
            <a:tailEnd/>
          </a:ln>
        </p:spPr>
        <p:txBody>
          <a:bodyPr wrap="none">
            <a:spAutoFit/>
          </a:bodyPr>
          <a:lstStyle/>
          <a:p>
            <a:r>
              <a:rPr lang="en-US"/>
              <a:t>Pericardium</a:t>
            </a:r>
          </a:p>
        </p:txBody>
      </p:sp>
      <p:cxnSp>
        <p:nvCxnSpPr>
          <p:cNvPr id="12" name="Straight Arrow Connector 11"/>
          <p:cNvCxnSpPr/>
          <p:nvPr/>
        </p:nvCxnSpPr>
        <p:spPr>
          <a:xfrm flipH="1">
            <a:off x="6910388" y="2360613"/>
            <a:ext cx="214312" cy="534987"/>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8311" name="TextBox 12"/>
          <p:cNvSpPr txBox="1">
            <a:spLocks noChangeArrowheads="1"/>
          </p:cNvSpPr>
          <p:nvPr/>
        </p:nvSpPr>
        <p:spPr bwMode="auto">
          <a:xfrm>
            <a:off x="6642100" y="4038600"/>
            <a:ext cx="366713" cy="276225"/>
          </a:xfrm>
          <a:prstGeom prst="rect">
            <a:avLst/>
          </a:prstGeom>
          <a:noFill/>
          <a:ln w="9525">
            <a:noFill/>
            <a:miter lim="800000"/>
            <a:headEnd/>
            <a:tailEnd/>
          </a:ln>
        </p:spPr>
        <p:txBody>
          <a:bodyPr wrap="none">
            <a:spAutoFit/>
          </a:bodyPr>
          <a:lstStyle/>
          <a:p>
            <a:r>
              <a:rPr lang="en-US" sz="1200"/>
              <a:t>DA</a:t>
            </a:r>
          </a:p>
        </p:txBody>
      </p:sp>
      <p:sp>
        <p:nvSpPr>
          <p:cNvPr id="98312" name="TextBox 13"/>
          <p:cNvSpPr txBox="1">
            <a:spLocks noChangeArrowheads="1"/>
          </p:cNvSpPr>
          <p:nvPr/>
        </p:nvSpPr>
        <p:spPr bwMode="auto">
          <a:xfrm>
            <a:off x="6553200" y="3167063"/>
            <a:ext cx="395288" cy="276225"/>
          </a:xfrm>
          <a:prstGeom prst="rect">
            <a:avLst/>
          </a:prstGeom>
          <a:noFill/>
          <a:ln w="9525">
            <a:noFill/>
            <a:miter lim="800000"/>
            <a:headEnd/>
            <a:tailEnd/>
          </a:ln>
        </p:spPr>
        <p:txBody>
          <a:bodyPr wrap="none">
            <a:spAutoFit/>
          </a:bodyPr>
          <a:lstStyle/>
          <a:p>
            <a:r>
              <a:rPr lang="en-US" sz="1200"/>
              <a:t>RV</a:t>
            </a:r>
          </a:p>
        </p:txBody>
      </p:sp>
      <p:sp>
        <p:nvSpPr>
          <p:cNvPr id="98313" name="TextBox 14"/>
          <p:cNvSpPr txBox="1">
            <a:spLocks noChangeArrowheads="1"/>
          </p:cNvSpPr>
          <p:nvPr/>
        </p:nvSpPr>
        <p:spPr bwMode="auto">
          <a:xfrm>
            <a:off x="2743200" y="1993900"/>
            <a:ext cx="1311275" cy="368300"/>
          </a:xfrm>
          <a:prstGeom prst="rect">
            <a:avLst/>
          </a:prstGeom>
          <a:noFill/>
          <a:ln w="9525">
            <a:noFill/>
            <a:miter lim="800000"/>
            <a:headEnd/>
            <a:tailEnd/>
          </a:ln>
        </p:spPr>
        <p:txBody>
          <a:bodyPr wrap="none">
            <a:spAutoFit/>
          </a:bodyPr>
          <a:lstStyle/>
          <a:p>
            <a:r>
              <a:rPr lang="en-US"/>
              <a:t>Pericardium</a:t>
            </a:r>
          </a:p>
        </p:txBody>
      </p:sp>
      <p:cxnSp>
        <p:nvCxnSpPr>
          <p:cNvPr id="16" name="Straight Arrow Connector 15"/>
          <p:cNvCxnSpPr/>
          <p:nvPr/>
        </p:nvCxnSpPr>
        <p:spPr>
          <a:xfrm flipH="1">
            <a:off x="2743200" y="2362200"/>
            <a:ext cx="173038" cy="5334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8315" name="TextBox 16"/>
          <p:cNvSpPr txBox="1">
            <a:spLocks noChangeArrowheads="1"/>
          </p:cNvSpPr>
          <p:nvPr/>
        </p:nvSpPr>
        <p:spPr bwMode="auto">
          <a:xfrm>
            <a:off x="2438400" y="4038600"/>
            <a:ext cx="366713" cy="276225"/>
          </a:xfrm>
          <a:prstGeom prst="rect">
            <a:avLst/>
          </a:prstGeom>
          <a:noFill/>
          <a:ln w="9525">
            <a:noFill/>
            <a:miter lim="800000"/>
            <a:headEnd/>
            <a:tailEnd/>
          </a:ln>
        </p:spPr>
        <p:txBody>
          <a:bodyPr wrap="none">
            <a:spAutoFit/>
          </a:bodyPr>
          <a:lstStyle/>
          <a:p>
            <a:r>
              <a:rPr lang="en-US" sz="1200"/>
              <a:t>DA</a:t>
            </a:r>
          </a:p>
        </p:txBody>
      </p:sp>
      <p:sp>
        <p:nvSpPr>
          <p:cNvPr id="98316" name="TextBox 17"/>
          <p:cNvSpPr txBox="1">
            <a:spLocks noChangeArrowheads="1"/>
          </p:cNvSpPr>
          <p:nvPr/>
        </p:nvSpPr>
        <p:spPr bwMode="auto">
          <a:xfrm>
            <a:off x="2438400" y="3136900"/>
            <a:ext cx="395288" cy="276225"/>
          </a:xfrm>
          <a:prstGeom prst="rect">
            <a:avLst/>
          </a:prstGeom>
          <a:noFill/>
          <a:ln w="9525">
            <a:noFill/>
            <a:miter lim="800000"/>
            <a:headEnd/>
            <a:tailEnd/>
          </a:ln>
        </p:spPr>
        <p:txBody>
          <a:bodyPr wrap="none">
            <a:spAutoFit/>
          </a:bodyPr>
          <a:lstStyle/>
          <a:p>
            <a:r>
              <a:rPr lang="en-US" sz="1200"/>
              <a:t>RV</a:t>
            </a:r>
          </a:p>
        </p:txBody>
      </p:sp>
      <p:sp>
        <p:nvSpPr>
          <p:cNvPr id="98317" name="TextBox 18"/>
          <p:cNvSpPr txBox="1">
            <a:spLocks noChangeArrowheads="1"/>
          </p:cNvSpPr>
          <p:nvPr/>
        </p:nvSpPr>
        <p:spPr bwMode="auto">
          <a:xfrm>
            <a:off x="2081213" y="3429000"/>
            <a:ext cx="357187" cy="276225"/>
          </a:xfrm>
          <a:prstGeom prst="rect">
            <a:avLst/>
          </a:prstGeom>
          <a:noFill/>
          <a:ln w="9525">
            <a:noFill/>
            <a:miter lim="800000"/>
            <a:headEnd/>
            <a:tailEnd/>
          </a:ln>
        </p:spPr>
        <p:txBody>
          <a:bodyPr wrap="none">
            <a:spAutoFit/>
          </a:bodyPr>
          <a:lstStyle/>
          <a:p>
            <a:r>
              <a:rPr lang="en-US" sz="1200"/>
              <a:t>RA</a:t>
            </a:r>
          </a:p>
        </p:txBody>
      </p:sp>
      <p:sp>
        <p:nvSpPr>
          <p:cNvPr id="98318" name="TextBox 19"/>
          <p:cNvSpPr txBox="1">
            <a:spLocks noChangeArrowheads="1"/>
          </p:cNvSpPr>
          <p:nvPr/>
        </p:nvSpPr>
        <p:spPr bwMode="auto">
          <a:xfrm>
            <a:off x="6272213" y="3429000"/>
            <a:ext cx="357187" cy="276225"/>
          </a:xfrm>
          <a:prstGeom prst="rect">
            <a:avLst/>
          </a:prstGeom>
          <a:noFill/>
          <a:ln w="9525">
            <a:noFill/>
            <a:miter lim="800000"/>
            <a:headEnd/>
            <a:tailEnd/>
          </a:ln>
        </p:spPr>
        <p:txBody>
          <a:bodyPr wrap="none">
            <a:spAutoFit/>
          </a:bodyPr>
          <a:lstStyle/>
          <a:p>
            <a:r>
              <a:rPr lang="en-US" sz="1200"/>
              <a:t>RA</a:t>
            </a:r>
          </a:p>
        </p:txBody>
      </p:sp>
      <p:sp>
        <p:nvSpPr>
          <p:cNvPr id="98319" name="TextBox 20"/>
          <p:cNvSpPr txBox="1">
            <a:spLocks noChangeArrowheads="1"/>
          </p:cNvSpPr>
          <p:nvPr/>
        </p:nvSpPr>
        <p:spPr bwMode="auto">
          <a:xfrm>
            <a:off x="6934200" y="3609975"/>
            <a:ext cx="323850" cy="276225"/>
          </a:xfrm>
          <a:prstGeom prst="rect">
            <a:avLst/>
          </a:prstGeom>
          <a:noFill/>
          <a:ln w="9525">
            <a:noFill/>
            <a:miter lim="800000"/>
            <a:headEnd/>
            <a:tailEnd/>
          </a:ln>
        </p:spPr>
        <p:txBody>
          <a:bodyPr wrap="none">
            <a:spAutoFit/>
          </a:bodyPr>
          <a:lstStyle/>
          <a:p>
            <a:r>
              <a:rPr lang="en-US" sz="1200"/>
              <a:t>LV</a:t>
            </a:r>
          </a:p>
        </p:txBody>
      </p:sp>
      <p:sp>
        <p:nvSpPr>
          <p:cNvPr id="98320" name="Rectangle 21"/>
          <p:cNvSpPr>
            <a:spLocks noChangeArrowheads="1"/>
          </p:cNvSpPr>
          <p:nvPr/>
        </p:nvSpPr>
        <p:spPr bwMode="auto">
          <a:xfrm>
            <a:off x="5911850" y="4589463"/>
            <a:ext cx="492125" cy="214312"/>
          </a:xfrm>
          <a:prstGeom prst="rect">
            <a:avLst/>
          </a:prstGeom>
          <a:noFill/>
          <a:ln w="9525">
            <a:noFill/>
            <a:miter lim="800000"/>
            <a:headEnd/>
            <a:tailEnd/>
          </a:ln>
        </p:spPr>
        <p:txBody>
          <a:bodyPr wrap="none">
            <a:spAutoFit/>
          </a:bodyPr>
          <a:lstStyle/>
          <a:p>
            <a:r>
              <a:rPr lang="en-US" sz="800"/>
              <a:t>CT-GTV</a:t>
            </a:r>
          </a:p>
        </p:txBody>
      </p:sp>
      <p:sp>
        <p:nvSpPr>
          <p:cNvPr id="98321" name="Rectangle 22"/>
          <p:cNvSpPr>
            <a:spLocks noChangeArrowheads="1"/>
          </p:cNvSpPr>
          <p:nvPr/>
        </p:nvSpPr>
        <p:spPr bwMode="auto">
          <a:xfrm>
            <a:off x="1793875" y="4279900"/>
            <a:ext cx="492125" cy="214313"/>
          </a:xfrm>
          <a:prstGeom prst="rect">
            <a:avLst/>
          </a:prstGeom>
          <a:noFill/>
          <a:ln w="9525">
            <a:noFill/>
            <a:miter lim="800000"/>
            <a:headEnd/>
            <a:tailEnd/>
          </a:ln>
        </p:spPr>
        <p:txBody>
          <a:bodyPr wrap="none">
            <a:spAutoFit/>
          </a:bodyPr>
          <a:lstStyle/>
          <a:p>
            <a:r>
              <a:rPr lang="en-US" sz="800"/>
              <a:t>CT-GTV</a:t>
            </a:r>
          </a:p>
        </p:txBody>
      </p:sp>
      <p:sp>
        <p:nvSpPr>
          <p:cNvPr id="98322" name="TextBox 23"/>
          <p:cNvSpPr txBox="1">
            <a:spLocks noChangeArrowheads="1"/>
          </p:cNvSpPr>
          <p:nvPr/>
        </p:nvSpPr>
        <p:spPr bwMode="auto">
          <a:xfrm>
            <a:off x="5502275" y="1993900"/>
            <a:ext cx="712788" cy="368300"/>
          </a:xfrm>
          <a:prstGeom prst="rect">
            <a:avLst/>
          </a:prstGeom>
          <a:noFill/>
          <a:ln w="9525">
            <a:noFill/>
            <a:miter lim="800000"/>
            <a:headEnd/>
            <a:tailEnd/>
          </a:ln>
        </p:spPr>
        <p:txBody>
          <a:bodyPr wrap="none">
            <a:spAutoFit/>
          </a:bodyPr>
          <a:lstStyle/>
          <a:p>
            <a:r>
              <a:rPr lang="en-US"/>
              <a:t>Heart</a:t>
            </a:r>
          </a:p>
        </p:txBody>
      </p:sp>
      <p:cxnSp>
        <p:nvCxnSpPr>
          <p:cNvPr id="25" name="Straight Arrow Connector 24"/>
          <p:cNvCxnSpPr>
            <a:stCxn id="98322" idx="2"/>
          </p:cNvCxnSpPr>
          <p:nvPr/>
        </p:nvCxnSpPr>
        <p:spPr>
          <a:xfrm>
            <a:off x="5857875" y="2362200"/>
            <a:ext cx="515938" cy="6223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8325" idx="2"/>
          </p:cNvCxnSpPr>
          <p:nvPr/>
        </p:nvCxnSpPr>
        <p:spPr>
          <a:xfrm>
            <a:off x="1411288" y="2360613"/>
            <a:ext cx="771525" cy="623887"/>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8325" name="TextBox 26"/>
          <p:cNvSpPr txBox="1">
            <a:spLocks noChangeArrowheads="1"/>
          </p:cNvSpPr>
          <p:nvPr/>
        </p:nvSpPr>
        <p:spPr bwMode="auto">
          <a:xfrm>
            <a:off x="1055688" y="1992313"/>
            <a:ext cx="712787" cy="368300"/>
          </a:xfrm>
          <a:prstGeom prst="rect">
            <a:avLst/>
          </a:prstGeom>
          <a:noFill/>
          <a:ln w="9525">
            <a:noFill/>
            <a:miter lim="800000"/>
            <a:headEnd/>
            <a:tailEnd/>
          </a:ln>
        </p:spPr>
        <p:txBody>
          <a:bodyPr wrap="none">
            <a:spAutoFit/>
          </a:bodyPr>
          <a:lstStyle/>
          <a:p>
            <a:r>
              <a:rPr lang="en-US"/>
              <a:t>Heart</a:t>
            </a:r>
          </a:p>
        </p:txBody>
      </p:sp>
      <p:sp>
        <p:nvSpPr>
          <p:cNvPr id="98326" name="TextBox 27"/>
          <p:cNvSpPr txBox="1">
            <a:spLocks noChangeArrowheads="1"/>
          </p:cNvSpPr>
          <p:nvPr/>
        </p:nvSpPr>
        <p:spPr bwMode="auto">
          <a:xfrm>
            <a:off x="2800350" y="3609975"/>
            <a:ext cx="323850" cy="276225"/>
          </a:xfrm>
          <a:prstGeom prst="rect">
            <a:avLst/>
          </a:prstGeom>
          <a:noFill/>
          <a:ln w="9525">
            <a:noFill/>
            <a:miter lim="800000"/>
            <a:headEnd/>
            <a:tailEnd/>
          </a:ln>
        </p:spPr>
        <p:txBody>
          <a:bodyPr wrap="none">
            <a:spAutoFit/>
          </a:bodyPr>
          <a:lstStyle/>
          <a:p>
            <a:r>
              <a:rPr lang="en-US" sz="1200"/>
              <a:t>LV</a:t>
            </a:r>
          </a:p>
        </p:txBody>
      </p:sp>
      <p:sp>
        <p:nvSpPr>
          <p:cNvPr id="98327" name="TextBox 28"/>
          <p:cNvSpPr txBox="1">
            <a:spLocks noChangeArrowheads="1"/>
          </p:cNvSpPr>
          <p:nvPr/>
        </p:nvSpPr>
        <p:spPr bwMode="auto">
          <a:xfrm>
            <a:off x="6307138" y="3773488"/>
            <a:ext cx="322262" cy="215900"/>
          </a:xfrm>
          <a:prstGeom prst="rect">
            <a:avLst/>
          </a:prstGeom>
          <a:noFill/>
          <a:ln w="9525">
            <a:noFill/>
            <a:miter lim="800000"/>
            <a:headEnd/>
            <a:tailEnd/>
          </a:ln>
        </p:spPr>
        <p:txBody>
          <a:bodyPr wrap="none">
            <a:spAutoFit/>
          </a:bodyPr>
          <a:lstStyle/>
          <a:p>
            <a:r>
              <a:rPr lang="en-US" sz="800"/>
              <a:t>IVC</a:t>
            </a:r>
          </a:p>
        </p:txBody>
      </p:sp>
      <p:sp>
        <p:nvSpPr>
          <p:cNvPr id="98328" name="TextBox 29"/>
          <p:cNvSpPr txBox="1">
            <a:spLocks noChangeArrowheads="1"/>
          </p:cNvSpPr>
          <p:nvPr/>
        </p:nvSpPr>
        <p:spPr bwMode="auto">
          <a:xfrm>
            <a:off x="2098675" y="3756025"/>
            <a:ext cx="322263" cy="215900"/>
          </a:xfrm>
          <a:prstGeom prst="rect">
            <a:avLst/>
          </a:prstGeom>
          <a:noFill/>
          <a:ln w="9525">
            <a:noFill/>
            <a:miter lim="800000"/>
            <a:headEnd/>
            <a:tailEnd/>
          </a:ln>
        </p:spPr>
        <p:txBody>
          <a:bodyPr wrap="none">
            <a:spAutoFit/>
          </a:bodyPr>
          <a:lstStyle/>
          <a:p>
            <a:r>
              <a:rPr lang="en-US" sz="800"/>
              <a:t>IVC</a:t>
            </a:r>
          </a:p>
        </p:txBody>
      </p:sp>
      <p:sp>
        <p:nvSpPr>
          <p:cNvPr id="31" name="Rounded Rectangle 30"/>
          <p:cNvSpPr/>
          <p:nvPr/>
        </p:nvSpPr>
        <p:spPr>
          <a:xfrm>
            <a:off x="1649413" y="4876800"/>
            <a:ext cx="147637" cy="114300"/>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pitchFamily="-60" charset="-128"/>
            </a:endParaRPr>
          </a:p>
        </p:txBody>
      </p:sp>
      <p:sp>
        <p:nvSpPr>
          <p:cNvPr id="98330" name="Rectangle 31"/>
          <p:cNvSpPr>
            <a:spLocks noChangeArrowheads="1"/>
          </p:cNvSpPr>
          <p:nvPr/>
        </p:nvSpPr>
        <p:spPr bwMode="auto">
          <a:xfrm>
            <a:off x="3398838" y="5111750"/>
            <a:ext cx="3808412" cy="1200150"/>
          </a:xfrm>
          <a:prstGeom prst="rect">
            <a:avLst/>
          </a:prstGeom>
          <a:noFill/>
          <a:ln w="9525">
            <a:noFill/>
            <a:miter lim="800000"/>
            <a:headEnd/>
            <a:tailEnd/>
          </a:ln>
        </p:spPr>
        <p:txBody>
          <a:bodyPr wrap="none">
            <a:spAutoFit/>
          </a:bodyPr>
          <a:lstStyle/>
          <a:p>
            <a:r>
              <a:rPr lang="en-US"/>
              <a:t>IVC=inferior vena cava</a:t>
            </a:r>
          </a:p>
          <a:p>
            <a:r>
              <a:rPr lang="en-US"/>
              <a:t>RA=right atrium, RV=right  ventricle</a:t>
            </a:r>
          </a:p>
          <a:p>
            <a:r>
              <a:rPr lang="en-US"/>
              <a:t>LV=left ventricle</a:t>
            </a:r>
          </a:p>
          <a:p>
            <a:r>
              <a:rPr lang="en-US"/>
              <a:t>DA=descending aorta</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pic>
        <p:nvPicPr>
          <p:cNvPr id="99331" name="Content Placeholder 8" descr="Screen Clipping"/>
          <p:cNvPicPr>
            <a:picLocks noGrp="1" noChangeAspect="1"/>
          </p:cNvPicPr>
          <p:nvPr>
            <p:ph sz="half" idx="1"/>
          </p:nvPr>
        </p:nvPicPr>
        <p:blipFill>
          <a:blip r:embed="rId2"/>
          <a:srcRect/>
          <a:stretch>
            <a:fillRect/>
          </a:stretch>
        </p:blipFill>
        <p:spPr>
          <a:xfrm>
            <a:off x="457200" y="2619375"/>
            <a:ext cx="4038600" cy="2487613"/>
          </a:xfrm>
        </p:spPr>
      </p:pic>
      <p:pic>
        <p:nvPicPr>
          <p:cNvPr id="99332" name="Content Placeholder 9" descr="Screen Clipping"/>
          <p:cNvPicPr>
            <a:picLocks noGrp="1" noChangeAspect="1"/>
          </p:cNvPicPr>
          <p:nvPr>
            <p:ph sz="half" idx="2"/>
          </p:nvPr>
        </p:nvPicPr>
        <p:blipFill>
          <a:blip r:embed="rId3"/>
          <a:srcRect/>
          <a:stretch>
            <a:fillRect/>
          </a:stretch>
        </p:blipFill>
        <p:spPr>
          <a:xfrm>
            <a:off x="4648200" y="2630488"/>
            <a:ext cx="4038600" cy="2465387"/>
          </a:xfrm>
        </p:spPr>
      </p:pic>
      <p:sp>
        <p:nvSpPr>
          <p:cNvPr id="99333" name="TextBox 10"/>
          <p:cNvSpPr txBox="1">
            <a:spLocks noChangeArrowheads="1"/>
          </p:cNvSpPr>
          <p:nvPr/>
        </p:nvSpPr>
        <p:spPr bwMode="auto">
          <a:xfrm>
            <a:off x="6950075" y="1992313"/>
            <a:ext cx="1311275" cy="368300"/>
          </a:xfrm>
          <a:prstGeom prst="rect">
            <a:avLst/>
          </a:prstGeom>
          <a:noFill/>
          <a:ln w="9525">
            <a:noFill/>
            <a:miter lim="800000"/>
            <a:headEnd/>
            <a:tailEnd/>
          </a:ln>
        </p:spPr>
        <p:txBody>
          <a:bodyPr wrap="none">
            <a:spAutoFit/>
          </a:bodyPr>
          <a:lstStyle/>
          <a:p>
            <a:r>
              <a:rPr lang="en-US"/>
              <a:t>Pericardium</a:t>
            </a:r>
          </a:p>
        </p:txBody>
      </p:sp>
      <p:cxnSp>
        <p:nvCxnSpPr>
          <p:cNvPr id="12" name="Straight Arrow Connector 11"/>
          <p:cNvCxnSpPr/>
          <p:nvPr/>
        </p:nvCxnSpPr>
        <p:spPr>
          <a:xfrm flipH="1">
            <a:off x="6910388" y="2360613"/>
            <a:ext cx="214312" cy="534987"/>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9335" name="TextBox 12"/>
          <p:cNvSpPr txBox="1">
            <a:spLocks noChangeArrowheads="1"/>
          </p:cNvSpPr>
          <p:nvPr/>
        </p:nvSpPr>
        <p:spPr bwMode="auto">
          <a:xfrm>
            <a:off x="6642100" y="4038600"/>
            <a:ext cx="366713" cy="276225"/>
          </a:xfrm>
          <a:prstGeom prst="rect">
            <a:avLst/>
          </a:prstGeom>
          <a:noFill/>
          <a:ln w="9525">
            <a:noFill/>
            <a:miter lim="800000"/>
            <a:headEnd/>
            <a:tailEnd/>
          </a:ln>
        </p:spPr>
        <p:txBody>
          <a:bodyPr wrap="none">
            <a:spAutoFit/>
          </a:bodyPr>
          <a:lstStyle/>
          <a:p>
            <a:r>
              <a:rPr lang="en-US" sz="1200"/>
              <a:t>DA</a:t>
            </a:r>
          </a:p>
        </p:txBody>
      </p:sp>
      <p:sp>
        <p:nvSpPr>
          <p:cNvPr id="99336" name="TextBox 13"/>
          <p:cNvSpPr txBox="1">
            <a:spLocks noChangeArrowheads="1"/>
          </p:cNvSpPr>
          <p:nvPr/>
        </p:nvSpPr>
        <p:spPr bwMode="auto">
          <a:xfrm>
            <a:off x="6553200" y="3167063"/>
            <a:ext cx="395288" cy="276225"/>
          </a:xfrm>
          <a:prstGeom prst="rect">
            <a:avLst/>
          </a:prstGeom>
          <a:noFill/>
          <a:ln w="9525">
            <a:noFill/>
            <a:miter lim="800000"/>
            <a:headEnd/>
            <a:tailEnd/>
          </a:ln>
        </p:spPr>
        <p:txBody>
          <a:bodyPr wrap="none">
            <a:spAutoFit/>
          </a:bodyPr>
          <a:lstStyle/>
          <a:p>
            <a:r>
              <a:rPr lang="en-US" sz="1200"/>
              <a:t>RV</a:t>
            </a:r>
          </a:p>
        </p:txBody>
      </p:sp>
      <p:sp>
        <p:nvSpPr>
          <p:cNvPr id="99337" name="TextBox 14"/>
          <p:cNvSpPr txBox="1">
            <a:spLocks noChangeArrowheads="1"/>
          </p:cNvSpPr>
          <p:nvPr/>
        </p:nvSpPr>
        <p:spPr bwMode="auto">
          <a:xfrm>
            <a:off x="2743200" y="1993900"/>
            <a:ext cx="1311275" cy="368300"/>
          </a:xfrm>
          <a:prstGeom prst="rect">
            <a:avLst/>
          </a:prstGeom>
          <a:noFill/>
          <a:ln w="9525">
            <a:noFill/>
            <a:miter lim="800000"/>
            <a:headEnd/>
            <a:tailEnd/>
          </a:ln>
        </p:spPr>
        <p:txBody>
          <a:bodyPr wrap="none">
            <a:spAutoFit/>
          </a:bodyPr>
          <a:lstStyle/>
          <a:p>
            <a:r>
              <a:rPr lang="en-US"/>
              <a:t>Pericardium</a:t>
            </a:r>
          </a:p>
        </p:txBody>
      </p:sp>
      <p:cxnSp>
        <p:nvCxnSpPr>
          <p:cNvPr id="16" name="Straight Arrow Connector 15"/>
          <p:cNvCxnSpPr/>
          <p:nvPr/>
        </p:nvCxnSpPr>
        <p:spPr>
          <a:xfrm flipH="1">
            <a:off x="2743200" y="2362200"/>
            <a:ext cx="173038" cy="5334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99339" name="TextBox 16"/>
          <p:cNvSpPr txBox="1">
            <a:spLocks noChangeArrowheads="1"/>
          </p:cNvSpPr>
          <p:nvPr/>
        </p:nvSpPr>
        <p:spPr bwMode="auto">
          <a:xfrm>
            <a:off x="2438400" y="4038600"/>
            <a:ext cx="366713" cy="276225"/>
          </a:xfrm>
          <a:prstGeom prst="rect">
            <a:avLst/>
          </a:prstGeom>
          <a:noFill/>
          <a:ln w="9525">
            <a:noFill/>
            <a:miter lim="800000"/>
            <a:headEnd/>
            <a:tailEnd/>
          </a:ln>
        </p:spPr>
        <p:txBody>
          <a:bodyPr wrap="none">
            <a:spAutoFit/>
          </a:bodyPr>
          <a:lstStyle/>
          <a:p>
            <a:r>
              <a:rPr lang="en-US" sz="1200"/>
              <a:t>DA</a:t>
            </a:r>
          </a:p>
        </p:txBody>
      </p:sp>
      <p:sp>
        <p:nvSpPr>
          <p:cNvPr id="99340" name="TextBox 17"/>
          <p:cNvSpPr txBox="1">
            <a:spLocks noChangeArrowheads="1"/>
          </p:cNvSpPr>
          <p:nvPr/>
        </p:nvSpPr>
        <p:spPr bwMode="auto">
          <a:xfrm>
            <a:off x="2438400" y="3136900"/>
            <a:ext cx="395288" cy="276225"/>
          </a:xfrm>
          <a:prstGeom prst="rect">
            <a:avLst/>
          </a:prstGeom>
          <a:noFill/>
          <a:ln w="9525">
            <a:noFill/>
            <a:miter lim="800000"/>
            <a:headEnd/>
            <a:tailEnd/>
          </a:ln>
        </p:spPr>
        <p:txBody>
          <a:bodyPr wrap="none">
            <a:spAutoFit/>
          </a:bodyPr>
          <a:lstStyle/>
          <a:p>
            <a:r>
              <a:rPr lang="en-US" sz="1200"/>
              <a:t>RV</a:t>
            </a:r>
          </a:p>
        </p:txBody>
      </p:sp>
      <p:sp>
        <p:nvSpPr>
          <p:cNvPr id="99341" name="TextBox 18"/>
          <p:cNvSpPr txBox="1">
            <a:spLocks noChangeArrowheads="1"/>
          </p:cNvSpPr>
          <p:nvPr/>
        </p:nvSpPr>
        <p:spPr bwMode="auto">
          <a:xfrm>
            <a:off x="2157413" y="3429000"/>
            <a:ext cx="357187" cy="276225"/>
          </a:xfrm>
          <a:prstGeom prst="rect">
            <a:avLst/>
          </a:prstGeom>
          <a:noFill/>
          <a:ln w="9525">
            <a:noFill/>
            <a:miter lim="800000"/>
            <a:headEnd/>
            <a:tailEnd/>
          </a:ln>
        </p:spPr>
        <p:txBody>
          <a:bodyPr wrap="none">
            <a:spAutoFit/>
          </a:bodyPr>
          <a:lstStyle/>
          <a:p>
            <a:r>
              <a:rPr lang="en-US" sz="1200"/>
              <a:t>RA</a:t>
            </a:r>
          </a:p>
        </p:txBody>
      </p:sp>
      <p:sp>
        <p:nvSpPr>
          <p:cNvPr id="99342" name="TextBox 19"/>
          <p:cNvSpPr txBox="1">
            <a:spLocks noChangeArrowheads="1"/>
          </p:cNvSpPr>
          <p:nvPr/>
        </p:nvSpPr>
        <p:spPr bwMode="auto">
          <a:xfrm>
            <a:off x="6348413" y="3429000"/>
            <a:ext cx="357187" cy="276225"/>
          </a:xfrm>
          <a:prstGeom prst="rect">
            <a:avLst/>
          </a:prstGeom>
          <a:noFill/>
          <a:ln w="9525">
            <a:noFill/>
            <a:miter lim="800000"/>
            <a:headEnd/>
            <a:tailEnd/>
          </a:ln>
        </p:spPr>
        <p:txBody>
          <a:bodyPr wrap="none">
            <a:spAutoFit/>
          </a:bodyPr>
          <a:lstStyle/>
          <a:p>
            <a:r>
              <a:rPr lang="en-US" sz="1200"/>
              <a:t>RA</a:t>
            </a:r>
          </a:p>
        </p:txBody>
      </p:sp>
      <p:sp>
        <p:nvSpPr>
          <p:cNvPr id="99343" name="TextBox 20"/>
          <p:cNvSpPr txBox="1">
            <a:spLocks noChangeArrowheads="1"/>
          </p:cNvSpPr>
          <p:nvPr/>
        </p:nvSpPr>
        <p:spPr bwMode="auto">
          <a:xfrm>
            <a:off x="6934200" y="3505200"/>
            <a:ext cx="323850" cy="276225"/>
          </a:xfrm>
          <a:prstGeom prst="rect">
            <a:avLst/>
          </a:prstGeom>
          <a:noFill/>
          <a:ln w="9525">
            <a:noFill/>
            <a:miter lim="800000"/>
            <a:headEnd/>
            <a:tailEnd/>
          </a:ln>
        </p:spPr>
        <p:txBody>
          <a:bodyPr wrap="none">
            <a:spAutoFit/>
          </a:bodyPr>
          <a:lstStyle/>
          <a:p>
            <a:r>
              <a:rPr lang="en-US" sz="1200"/>
              <a:t>LV</a:t>
            </a:r>
          </a:p>
        </p:txBody>
      </p:sp>
      <p:sp>
        <p:nvSpPr>
          <p:cNvPr id="99344" name="Rectangle 21"/>
          <p:cNvSpPr>
            <a:spLocks noChangeArrowheads="1"/>
          </p:cNvSpPr>
          <p:nvPr/>
        </p:nvSpPr>
        <p:spPr bwMode="auto">
          <a:xfrm>
            <a:off x="5695950" y="4768850"/>
            <a:ext cx="493713" cy="215900"/>
          </a:xfrm>
          <a:prstGeom prst="rect">
            <a:avLst/>
          </a:prstGeom>
          <a:noFill/>
          <a:ln w="9525">
            <a:noFill/>
            <a:miter lim="800000"/>
            <a:headEnd/>
            <a:tailEnd/>
          </a:ln>
        </p:spPr>
        <p:txBody>
          <a:bodyPr wrap="none">
            <a:spAutoFit/>
          </a:bodyPr>
          <a:lstStyle/>
          <a:p>
            <a:r>
              <a:rPr lang="en-US" sz="800"/>
              <a:t>CT-GTV</a:t>
            </a:r>
          </a:p>
        </p:txBody>
      </p:sp>
      <p:sp>
        <p:nvSpPr>
          <p:cNvPr id="99345" name="Rectangle 22"/>
          <p:cNvSpPr>
            <a:spLocks noChangeArrowheads="1"/>
          </p:cNvSpPr>
          <p:nvPr/>
        </p:nvSpPr>
        <p:spPr bwMode="auto">
          <a:xfrm>
            <a:off x="1520825" y="4676775"/>
            <a:ext cx="493713" cy="214313"/>
          </a:xfrm>
          <a:prstGeom prst="rect">
            <a:avLst/>
          </a:prstGeom>
          <a:noFill/>
          <a:ln w="9525">
            <a:noFill/>
            <a:miter lim="800000"/>
            <a:headEnd/>
            <a:tailEnd/>
          </a:ln>
        </p:spPr>
        <p:txBody>
          <a:bodyPr wrap="none">
            <a:spAutoFit/>
          </a:bodyPr>
          <a:lstStyle/>
          <a:p>
            <a:r>
              <a:rPr lang="en-US" sz="800"/>
              <a:t>CT-GTV</a:t>
            </a:r>
          </a:p>
        </p:txBody>
      </p:sp>
      <p:sp>
        <p:nvSpPr>
          <p:cNvPr id="99346" name="TextBox 23"/>
          <p:cNvSpPr txBox="1">
            <a:spLocks noChangeArrowheads="1"/>
          </p:cNvSpPr>
          <p:nvPr/>
        </p:nvSpPr>
        <p:spPr bwMode="auto">
          <a:xfrm>
            <a:off x="5502275" y="1993900"/>
            <a:ext cx="712788" cy="368300"/>
          </a:xfrm>
          <a:prstGeom prst="rect">
            <a:avLst/>
          </a:prstGeom>
          <a:noFill/>
          <a:ln w="9525">
            <a:noFill/>
            <a:miter lim="800000"/>
            <a:headEnd/>
            <a:tailEnd/>
          </a:ln>
        </p:spPr>
        <p:txBody>
          <a:bodyPr wrap="none">
            <a:spAutoFit/>
          </a:bodyPr>
          <a:lstStyle/>
          <a:p>
            <a:r>
              <a:rPr lang="en-US"/>
              <a:t>Heart</a:t>
            </a:r>
          </a:p>
        </p:txBody>
      </p:sp>
      <p:cxnSp>
        <p:nvCxnSpPr>
          <p:cNvPr id="25" name="Straight Arrow Connector 24"/>
          <p:cNvCxnSpPr>
            <a:stCxn id="99346" idx="2"/>
          </p:cNvCxnSpPr>
          <p:nvPr/>
        </p:nvCxnSpPr>
        <p:spPr>
          <a:xfrm>
            <a:off x="5857875" y="2362200"/>
            <a:ext cx="515938" cy="6223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9349" idx="2"/>
          </p:cNvCxnSpPr>
          <p:nvPr/>
        </p:nvCxnSpPr>
        <p:spPr>
          <a:xfrm>
            <a:off x="1411288" y="2360613"/>
            <a:ext cx="771525" cy="623887"/>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99349" name="TextBox 26"/>
          <p:cNvSpPr txBox="1">
            <a:spLocks noChangeArrowheads="1"/>
          </p:cNvSpPr>
          <p:nvPr/>
        </p:nvSpPr>
        <p:spPr bwMode="auto">
          <a:xfrm>
            <a:off x="1055688" y="1992313"/>
            <a:ext cx="712787" cy="368300"/>
          </a:xfrm>
          <a:prstGeom prst="rect">
            <a:avLst/>
          </a:prstGeom>
          <a:noFill/>
          <a:ln w="9525">
            <a:noFill/>
            <a:miter lim="800000"/>
            <a:headEnd/>
            <a:tailEnd/>
          </a:ln>
        </p:spPr>
        <p:txBody>
          <a:bodyPr wrap="none">
            <a:spAutoFit/>
          </a:bodyPr>
          <a:lstStyle/>
          <a:p>
            <a:r>
              <a:rPr lang="en-US"/>
              <a:t>Heart</a:t>
            </a:r>
          </a:p>
        </p:txBody>
      </p:sp>
      <p:sp>
        <p:nvSpPr>
          <p:cNvPr id="99350" name="TextBox 27"/>
          <p:cNvSpPr txBox="1">
            <a:spLocks noChangeArrowheads="1"/>
          </p:cNvSpPr>
          <p:nvPr/>
        </p:nvSpPr>
        <p:spPr bwMode="auto">
          <a:xfrm>
            <a:off x="2800350" y="3505200"/>
            <a:ext cx="323850" cy="276225"/>
          </a:xfrm>
          <a:prstGeom prst="rect">
            <a:avLst/>
          </a:prstGeom>
          <a:noFill/>
          <a:ln w="9525">
            <a:noFill/>
            <a:miter lim="800000"/>
            <a:headEnd/>
            <a:tailEnd/>
          </a:ln>
        </p:spPr>
        <p:txBody>
          <a:bodyPr wrap="none">
            <a:spAutoFit/>
          </a:bodyPr>
          <a:lstStyle/>
          <a:p>
            <a:r>
              <a:rPr lang="en-US" sz="1200"/>
              <a:t>LV</a:t>
            </a:r>
          </a:p>
        </p:txBody>
      </p:sp>
      <p:sp>
        <p:nvSpPr>
          <p:cNvPr id="99351" name="TextBox 28"/>
          <p:cNvSpPr txBox="1">
            <a:spLocks noChangeArrowheads="1"/>
          </p:cNvSpPr>
          <p:nvPr/>
        </p:nvSpPr>
        <p:spPr bwMode="auto">
          <a:xfrm>
            <a:off x="6342063" y="3773488"/>
            <a:ext cx="322262" cy="215900"/>
          </a:xfrm>
          <a:prstGeom prst="rect">
            <a:avLst/>
          </a:prstGeom>
          <a:noFill/>
          <a:ln w="9525">
            <a:noFill/>
            <a:miter lim="800000"/>
            <a:headEnd/>
            <a:tailEnd/>
          </a:ln>
        </p:spPr>
        <p:txBody>
          <a:bodyPr wrap="none">
            <a:spAutoFit/>
          </a:bodyPr>
          <a:lstStyle/>
          <a:p>
            <a:r>
              <a:rPr lang="en-US" sz="800"/>
              <a:t>IVC</a:t>
            </a:r>
          </a:p>
        </p:txBody>
      </p:sp>
      <p:sp>
        <p:nvSpPr>
          <p:cNvPr id="99352" name="TextBox 29"/>
          <p:cNvSpPr txBox="1">
            <a:spLocks noChangeArrowheads="1"/>
          </p:cNvSpPr>
          <p:nvPr/>
        </p:nvSpPr>
        <p:spPr bwMode="auto">
          <a:xfrm>
            <a:off x="2133600" y="3756025"/>
            <a:ext cx="322263" cy="215900"/>
          </a:xfrm>
          <a:prstGeom prst="rect">
            <a:avLst/>
          </a:prstGeom>
          <a:noFill/>
          <a:ln w="9525">
            <a:noFill/>
            <a:miter lim="800000"/>
            <a:headEnd/>
            <a:tailEnd/>
          </a:ln>
        </p:spPr>
        <p:txBody>
          <a:bodyPr wrap="none">
            <a:spAutoFit/>
          </a:bodyPr>
          <a:lstStyle/>
          <a:p>
            <a:r>
              <a:rPr lang="en-US" sz="800"/>
              <a:t>IVC</a:t>
            </a:r>
          </a:p>
        </p:txBody>
      </p:sp>
      <p:sp>
        <p:nvSpPr>
          <p:cNvPr id="99353" name="Rectangle 30"/>
          <p:cNvSpPr>
            <a:spLocks noChangeArrowheads="1"/>
          </p:cNvSpPr>
          <p:nvPr/>
        </p:nvSpPr>
        <p:spPr bwMode="auto">
          <a:xfrm>
            <a:off x="3735388" y="5137150"/>
            <a:ext cx="3808412" cy="1477963"/>
          </a:xfrm>
          <a:prstGeom prst="rect">
            <a:avLst/>
          </a:prstGeom>
          <a:noFill/>
          <a:ln w="9525">
            <a:noFill/>
            <a:miter lim="800000"/>
            <a:headEnd/>
            <a:tailEnd/>
          </a:ln>
        </p:spPr>
        <p:txBody>
          <a:bodyPr wrap="none">
            <a:spAutoFit/>
          </a:bodyPr>
          <a:lstStyle/>
          <a:p>
            <a:r>
              <a:rPr lang="en-US"/>
              <a:t>IVC=inferior vena cava</a:t>
            </a:r>
          </a:p>
          <a:p>
            <a:r>
              <a:rPr lang="en-US"/>
              <a:t>RA=right atrium, RV=right  ventricle</a:t>
            </a:r>
          </a:p>
          <a:p>
            <a:r>
              <a:rPr lang="en-US"/>
              <a:t>LV=left ventricle</a:t>
            </a:r>
          </a:p>
          <a:p>
            <a:r>
              <a:rPr lang="en-US"/>
              <a:t>DA=descending aorta</a:t>
            </a:r>
          </a:p>
          <a:p>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pic>
        <p:nvPicPr>
          <p:cNvPr id="100355" name="Content Placeholder 8" descr="Screen Clipping"/>
          <p:cNvPicPr>
            <a:picLocks noGrp="1" noChangeAspect="1"/>
          </p:cNvPicPr>
          <p:nvPr>
            <p:ph sz="half" idx="1"/>
          </p:nvPr>
        </p:nvPicPr>
        <p:blipFill>
          <a:blip r:embed="rId2"/>
          <a:srcRect/>
          <a:stretch>
            <a:fillRect/>
          </a:stretch>
        </p:blipFill>
        <p:spPr>
          <a:xfrm>
            <a:off x="457200" y="2619375"/>
            <a:ext cx="4038600" cy="2487613"/>
          </a:xfrm>
        </p:spPr>
      </p:pic>
      <p:pic>
        <p:nvPicPr>
          <p:cNvPr id="100356" name="Content Placeholder 9" descr="Screen Clipping"/>
          <p:cNvPicPr>
            <a:picLocks noGrp="1" noChangeAspect="1"/>
          </p:cNvPicPr>
          <p:nvPr>
            <p:ph sz="half" idx="2"/>
          </p:nvPr>
        </p:nvPicPr>
        <p:blipFill>
          <a:blip r:embed="rId3"/>
          <a:srcRect/>
          <a:stretch>
            <a:fillRect/>
          </a:stretch>
        </p:blipFill>
        <p:spPr>
          <a:xfrm>
            <a:off x="4648200" y="2620963"/>
            <a:ext cx="4038600" cy="2484437"/>
          </a:xfrm>
        </p:spPr>
      </p:pic>
      <p:sp>
        <p:nvSpPr>
          <p:cNvPr id="100357" name="TextBox 11"/>
          <p:cNvSpPr txBox="1">
            <a:spLocks noChangeArrowheads="1"/>
          </p:cNvSpPr>
          <p:nvPr/>
        </p:nvSpPr>
        <p:spPr bwMode="auto">
          <a:xfrm>
            <a:off x="6950075" y="1992313"/>
            <a:ext cx="1311275" cy="368300"/>
          </a:xfrm>
          <a:prstGeom prst="rect">
            <a:avLst/>
          </a:prstGeom>
          <a:noFill/>
          <a:ln w="9525">
            <a:noFill/>
            <a:miter lim="800000"/>
            <a:headEnd/>
            <a:tailEnd/>
          </a:ln>
        </p:spPr>
        <p:txBody>
          <a:bodyPr wrap="none">
            <a:spAutoFit/>
          </a:bodyPr>
          <a:lstStyle/>
          <a:p>
            <a:r>
              <a:rPr lang="en-US"/>
              <a:t>Pericardium</a:t>
            </a:r>
          </a:p>
        </p:txBody>
      </p:sp>
      <p:cxnSp>
        <p:nvCxnSpPr>
          <p:cNvPr id="13" name="Straight Arrow Connector 12"/>
          <p:cNvCxnSpPr/>
          <p:nvPr/>
        </p:nvCxnSpPr>
        <p:spPr>
          <a:xfrm flipH="1">
            <a:off x="6910388" y="2360613"/>
            <a:ext cx="214312" cy="534987"/>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00359" name="TextBox 13"/>
          <p:cNvSpPr txBox="1">
            <a:spLocks noChangeArrowheads="1"/>
          </p:cNvSpPr>
          <p:nvPr/>
        </p:nvSpPr>
        <p:spPr bwMode="auto">
          <a:xfrm>
            <a:off x="6642100" y="4038600"/>
            <a:ext cx="366713" cy="276225"/>
          </a:xfrm>
          <a:prstGeom prst="rect">
            <a:avLst/>
          </a:prstGeom>
          <a:noFill/>
          <a:ln w="9525">
            <a:noFill/>
            <a:miter lim="800000"/>
            <a:headEnd/>
            <a:tailEnd/>
          </a:ln>
        </p:spPr>
        <p:txBody>
          <a:bodyPr wrap="none">
            <a:spAutoFit/>
          </a:bodyPr>
          <a:lstStyle/>
          <a:p>
            <a:r>
              <a:rPr lang="en-US" sz="1200"/>
              <a:t>DA</a:t>
            </a:r>
          </a:p>
        </p:txBody>
      </p:sp>
      <p:sp>
        <p:nvSpPr>
          <p:cNvPr id="100360" name="TextBox 15"/>
          <p:cNvSpPr txBox="1">
            <a:spLocks noChangeArrowheads="1"/>
          </p:cNvSpPr>
          <p:nvPr/>
        </p:nvSpPr>
        <p:spPr bwMode="auto">
          <a:xfrm>
            <a:off x="2743200" y="1993900"/>
            <a:ext cx="1311275" cy="368300"/>
          </a:xfrm>
          <a:prstGeom prst="rect">
            <a:avLst/>
          </a:prstGeom>
          <a:noFill/>
          <a:ln w="9525">
            <a:noFill/>
            <a:miter lim="800000"/>
            <a:headEnd/>
            <a:tailEnd/>
          </a:ln>
        </p:spPr>
        <p:txBody>
          <a:bodyPr wrap="none">
            <a:spAutoFit/>
          </a:bodyPr>
          <a:lstStyle/>
          <a:p>
            <a:r>
              <a:rPr lang="en-US"/>
              <a:t>Pericardium</a:t>
            </a:r>
          </a:p>
        </p:txBody>
      </p:sp>
      <p:cxnSp>
        <p:nvCxnSpPr>
          <p:cNvPr id="17" name="Straight Arrow Connector 16"/>
          <p:cNvCxnSpPr/>
          <p:nvPr/>
        </p:nvCxnSpPr>
        <p:spPr>
          <a:xfrm flipH="1">
            <a:off x="2743200" y="2362200"/>
            <a:ext cx="173038" cy="5334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00362" name="TextBox 17"/>
          <p:cNvSpPr txBox="1">
            <a:spLocks noChangeArrowheads="1"/>
          </p:cNvSpPr>
          <p:nvPr/>
        </p:nvSpPr>
        <p:spPr bwMode="auto">
          <a:xfrm>
            <a:off x="2438400" y="4038600"/>
            <a:ext cx="366713" cy="276225"/>
          </a:xfrm>
          <a:prstGeom prst="rect">
            <a:avLst/>
          </a:prstGeom>
          <a:noFill/>
          <a:ln w="9525">
            <a:noFill/>
            <a:miter lim="800000"/>
            <a:headEnd/>
            <a:tailEnd/>
          </a:ln>
        </p:spPr>
        <p:txBody>
          <a:bodyPr wrap="none">
            <a:spAutoFit/>
          </a:bodyPr>
          <a:lstStyle/>
          <a:p>
            <a:r>
              <a:rPr lang="en-US" sz="1200"/>
              <a:t>DA</a:t>
            </a:r>
          </a:p>
        </p:txBody>
      </p:sp>
      <p:sp>
        <p:nvSpPr>
          <p:cNvPr id="100363" name="TextBox 19"/>
          <p:cNvSpPr txBox="1">
            <a:spLocks noChangeArrowheads="1"/>
          </p:cNvSpPr>
          <p:nvPr/>
        </p:nvSpPr>
        <p:spPr bwMode="auto">
          <a:xfrm>
            <a:off x="2157413" y="3352800"/>
            <a:ext cx="357187" cy="276225"/>
          </a:xfrm>
          <a:prstGeom prst="rect">
            <a:avLst/>
          </a:prstGeom>
          <a:noFill/>
          <a:ln w="9525">
            <a:noFill/>
            <a:miter lim="800000"/>
            <a:headEnd/>
            <a:tailEnd/>
          </a:ln>
        </p:spPr>
        <p:txBody>
          <a:bodyPr wrap="none">
            <a:spAutoFit/>
          </a:bodyPr>
          <a:lstStyle/>
          <a:p>
            <a:r>
              <a:rPr lang="en-US" sz="1200"/>
              <a:t>RA</a:t>
            </a:r>
          </a:p>
        </p:txBody>
      </p:sp>
      <p:sp>
        <p:nvSpPr>
          <p:cNvPr id="100364" name="TextBox 21"/>
          <p:cNvSpPr txBox="1">
            <a:spLocks noChangeArrowheads="1"/>
          </p:cNvSpPr>
          <p:nvPr/>
        </p:nvSpPr>
        <p:spPr bwMode="auto">
          <a:xfrm>
            <a:off x="6934200" y="3352800"/>
            <a:ext cx="323850" cy="276225"/>
          </a:xfrm>
          <a:prstGeom prst="rect">
            <a:avLst/>
          </a:prstGeom>
          <a:noFill/>
          <a:ln w="9525">
            <a:noFill/>
            <a:miter lim="800000"/>
            <a:headEnd/>
            <a:tailEnd/>
          </a:ln>
        </p:spPr>
        <p:txBody>
          <a:bodyPr wrap="none">
            <a:spAutoFit/>
          </a:bodyPr>
          <a:lstStyle/>
          <a:p>
            <a:r>
              <a:rPr lang="en-US" sz="1200"/>
              <a:t>LV</a:t>
            </a:r>
          </a:p>
        </p:txBody>
      </p:sp>
      <p:sp>
        <p:nvSpPr>
          <p:cNvPr id="100365" name="TextBox 24"/>
          <p:cNvSpPr txBox="1">
            <a:spLocks noChangeArrowheads="1"/>
          </p:cNvSpPr>
          <p:nvPr/>
        </p:nvSpPr>
        <p:spPr bwMode="auto">
          <a:xfrm>
            <a:off x="5502275" y="1993900"/>
            <a:ext cx="712788" cy="368300"/>
          </a:xfrm>
          <a:prstGeom prst="rect">
            <a:avLst/>
          </a:prstGeom>
          <a:noFill/>
          <a:ln w="9525">
            <a:noFill/>
            <a:miter lim="800000"/>
            <a:headEnd/>
            <a:tailEnd/>
          </a:ln>
        </p:spPr>
        <p:txBody>
          <a:bodyPr wrap="none">
            <a:spAutoFit/>
          </a:bodyPr>
          <a:lstStyle/>
          <a:p>
            <a:r>
              <a:rPr lang="en-US"/>
              <a:t>Heart</a:t>
            </a:r>
          </a:p>
        </p:txBody>
      </p:sp>
      <p:cxnSp>
        <p:nvCxnSpPr>
          <p:cNvPr id="26" name="Straight Arrow Connector 25"/>
          <p:cNvCxnSpPr>
            <a:stCxn id="100365" idx="2"/>
          </p:cNvCxnSpPr>
          <p:nvPr/>
        </p:nvCxnSpPr>
        <p:spPr>
          <a:xfrm>
            <a:off x="5857875" y="2362200"/>
            <a:ext cx="806450" cy="7620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0368" idx="2"/>
          </p:cNvCxnSpPr>
          <p:nvPr/>
        </p:nvCxnSpPr>
        <p:spPr>
          <a:xfrm>
            <a:off x="1411288" y="2360613"/>
            <a:ext cx="884237" cy="687387"/>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100368" name="TextBox 27"/>
          <p:cNvSpPr txBox="1">
            <a:spLocks noChangeArrowheads="1"/>
          </p:cNvSpPr>
          <p:nvPr/>
        </p:nvSpPr>
        <p:spPr bwMode="auto">
          <a:xfrm>
            <a:off x="1055688" y="1992313"/>
            <a:ext cx="712787" cy="368300"/>
          </a:xfrm>
          <a:prstGeom prst="rect">
            <a:avLst/>
          </a:prstGeom>
          <a:noFill/>
          <a:ln w="9525">
            <a:noFill/>
            <a:miter lim="800000"/>
            <a:headEnd/>
            <a:tailEnd/>
          </a:ln>
        </p:spPr>
        <p:txBody>
          <a:bodyPr wrap="none">
            <a:spAutoFit/>
          </a:bodyPr>
          <a:lstStyle/>
          <a:p>
            <a:r>
              <a:rPr lang="en-US"/>
              <a:t>Heart</a:t>
            </a:r>
          </a:p>
        </p:txBody>
      </p:sp>
      <p:sp>
        <p:nvSpPr>
          <p:cNvPr id="100369" name="TextBox 28"/>
          <p:cNvSpPr txBox="1">
            <a:spLocks noChangeArrowheads="1"/>
          </p:cNvSpPr>
          <p:nvPr/>
        </p:nvSpPr>
        <p:spPr bwMode="auto">
          <a:xfrm>
            <a:off x="2800350" y="3352800"/>
            <a:ext cx="323850" cy="276225"/>
          </a:xfrm>
          <a:prstGeom prst="rect">
            <a:avLst/>
          </a:prstGeom>
          <a:noFill/>
          <a:ln w="9525">
            <a:noFill/>
            <a:miter lim="800000"/>
            <a:headEnd/>
            <a:tailEnd/>
          </a:ln>
        </p:spPr>
        <p:txBody>
          <a:bodyPr wrap="none">
            <a:spAutoFit/>
          </a:bodyPr>
          <a:lstStyle/>
          <a:p>
            <a:r>
              <a:rPr lang="en-US" sz="1200"/>
              <a:t>LV</a:t>
            </a:r>
          </a:p>
        </p:txBody>
      </p:sp>
      <p:sp>
        <p:nvSpPr>
          <p:cNvPr id="100370" name="TextBox 29"/>
          <p:cNvSpPr txBox="1">
            <a:spLocks noChangeArrowheads="1"/>
          </p:cNvSpPr>
          <p:nvPr/>
        </p:nvSpPr>
        <p:spPr bwMode="auto">
          <a:xfrm>
            <a:off x="6324600" y="3773488"/>
            <a:ext cx="322263" cy="215900"/>
          </a:xfrm>
          <a:prstGeom prst="rect">
            <a:avLst/>
          </a:prstGeom>
          <a:noFill/>
          <a:ln w="9525">
            <a:noFill/>
            <a:miter lim="800000"/>
            <a:headEnd/>
            <a:tailEnd/>
          </a:ln>
        </p:spPr>
        <p:txBody>
          <a:bodyPr wrap="none">
            <a:spAutoFit/>
          </a:bodyPr>
          <a:lstStyle/>
          <a:p>
            <a:r>
              <a:rPr lang="en-US" sz="800"/>
              <a:t>IVC</a:t>
            </a:r>
          </a:p>
        </p:txBody>
      </p:sp>
      <p:sp>
        <p:nvSpPr>
          <p:cNvPr id="100371" name="TextBox 30"/>
          <p:cNvSpPr txBox="1">
            <a:spLocks noChangeArrowheads="1"/>
          </p:cNvSpPr>
          <p:nvPr/>
        </p:nvSpPr>
        <p:spPr bwMode="auto">
          <a:xfrm>
            <a:off x="2174875" y="3756025"/>
            <a:ext cx="322263" cy="215900"/>
          </a:xfrm>
          <a:prstGeom prst="rect">
            <a:avLst/>
          </a:prstGeom>
          <a:noFill/>
          <a:ln w="9525">
            <a:noFill/>
            <a:miter lim="800000"/>
            <a:headEnd/>
            <a:tailEnd/>
          </a:ln>
        </p:spPr>
        <p:txBody>
          <a:bodyPr wrap="none">
            <a:spAutoFit/>
          </a:bodyPr>
          <a:lstStyle/>
          <a:p>
            <a:r>
              <a:rPr lang="en-US" sz="800"/>
              <a:t>IVC</a:t>
            </a:r>
          </a:p>
        </p:txBody>
      </p:sp>
      <p:sp>
        <p:nvSpPr>
          <p:cNvPr id="100372" name="Rectangle 20"/>
          <p:cNvSpPr>
            <a:spLocks noChangeArrowheads="1"/>
          </p:cNvSpPr>
          <p:nvPr/>
        </p:nvSpPr>
        <p:spPr bwMode="auto">
          <a:xfrm>
            <a:off x="3771900" y="5121275"/>
            <a:ext cx="2525713" cy="1477963"/>
          </a:xfrm>
          <a:prstGeom prst="rect">
            <a:avLst/>
          </a:prstGeom>
          <a:noFill/>
          <a:ln w="9525">
            <a:noFill/>
            <a:miter lim="800000"/>
            <a:headEnd/>
            <a:tailEnd/>
          </a:ln>
        </p:spPr>
        <p:txBody>
          <a:bodyPr wrap="none">
            <a:spAutoFit/>
          </a:bodyPr>
          <a:lstStyle/>
          <a:p>
            <a:r>
              <a:rPr lang="en-US"/>
              <a:t>IVC=inferior vena cava</a:t>
            </a:r>
          </a:p>
          <a:p>
            <a:r>
              <a:rPr lang="en-US"/>
              <a:t>RA=right ventricle</a:t>
            </a:r>
          </a:p>
          <a:p>
            <a:r>
              <a:rPr lang="en-US"/>
              <a:t>LV=left ventricle</a:t>
            </a:r>
          </a:p>
          <a:p>
            <a:r>
              <a:rPr lang="en-US"/>
              <a:t>DA=descending aorta</a:t>
            </a:r>
          </a:p>
          <a:p>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continue…</a:t>
            </a:r>
          </a:p>
        </p:txBody>
      </p:sp>
      <p:pic>
        <p:nvPicPr>
          <p:cNvPr id="101379" name="Content Placeholder 9" descr="Screen Clipping"/>
          <p:cNvPicPr>
            <a:picLocks noGrp="1" noChangeAspect="1"/>
          </p:cNvPicPr>
          <p:nvPr>
            <p:ph sz="half" idx="2"/>
          </p:nvPr>
        </p:nvPicPr>
        <p:blipFill>
          <a:blip r:embed="rId2"/>
          <a:srcRect/>
          <a:stretch>
            <a:fillRect/>
          </a:stretch>
        </p:blipFill>
        <p:spPr>
          <a:xfrm>
            <a:off x="4648200" y="2609850"/>
            <a:ext cx="4038600" cy="2506663"/>
          </a:xfrm>
        </p:spPr>
      </p:pic>
      <p:pic>
        <p:nvPicPr>
          <p:cNvPr id="101380" name="Content Placeholder 8" descr="Screen Clipping"/>
          <p:cNvPicPr>
            <a:picLocks noGrp="1" noChangeAspect="1"/>
          </p:cNvPicPr>
          <p:nvPr>
            <p:ph sz="half" idx="1"/>
          </p:nvPr>
        </p:nvPicPr>
        <p:blipFill>
          <a:blip r:embed="rId3"/>
          <a:srcRect/>
          <a:stretch>
            <a:fillRect/>
          </a:stretch>
        </p:blipFill>
        <p:spPr>
          <a:xfrm>
            <a:off x="457200" y="2589213"/>
            <a:ext cx="4038600" cy="2547937"/>
          </a:xfrm>
        </p:spPr>
      </p:pic>
      <p:sp>
        <p:nvSpPr>
          <p:cNvPr id="101381" name="TextBox 10"/>
          <p:cNvSpPr txBox="1">
            <a:spLocks noChangeArrowheads="1"/>
          </p:cNvSpPr>
          <p:nvPr/>
        </p:nvSpPr>
        <p:spPr bwMode="auto">
          <a:xfrm>
            <a:off x="6950075" y="1992313"/>
            <a:ext cx="1311275" cy="368300"/>
          </a:xfrm>
          <a:prstGeom prst="rect">
            <a:avLst/>
          </a:prstGeom>
          <a:noFill/>
          <a:ln w="9525">
            <a:noFill/>
            <a:miter lim="800000"/>
            <a:headEnd/>
            <a:tailEnd/>
          </a:ln>
        </p:spPr>
        <p:txBody>
          <a:bodyPr wrap="none">
            <a:spAutoFit/>
          </a:bodyPr>
          <a:lstStyle/>
          <a:p>
            <a:r>
              <a:rPr lang="en-US"/>
              <a:t>Pericardium</a:t>
            </a:r>
          </a:p>
        </p:txBody>
      </p:sp>
      <p:cxnSp>
        <p:nvCxnSpPr>
          <p:cNvPr id="12" name="Straight Arrow Connector 11"/>
          <p:cNvCxnSpPr/>
          <p:nvPr/>
        </p:nvCxnSpPr>
        <p:spPr>
          <a:xfrm flipH="1">
            <a:off x="7018338" y="2360613"/>
            <a:ext cx="106362" cy="687387"/>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01383" name="TextBox 12"/>
          <p:cNvSpPr txBox="1">
            <a:spLocks noChangeArrowheads="1"/>
          </p:cNvSpPr>
          <p:nvPr/>
        </p:nvSpPr>
        <p:spPr bwMode="auto">
          <a:xfrm>
            <a:off x="6626225" y="3971925"/>
            <a:ext cx="366713" cy="276225"/>
          </a:xfrm>
          <a:prstGeom prst="rect">
            <a:avLst/>
          </a:prstGeom>
          <a:noFill/>
          <a:ln w="9525">
            <a:noFill/>
            <a:miter lim="800000"/>
            <a:headEnd/>
            <a:tailEnd/>
          </a:ln>
        </p:spPr>
        <p:txBody>
          <a:bodyPr wrap="none">
            <a:spAutoFit/>
          </a:bodyPr>
          <a:lstStyle/>
          <a:p>
            <a:r>
              <a:rPr lang="en-US" sz="1200"/>
              <a:t>DA</a:t>
            </a:r>
          </a:p>
        </p:txBody>
      </p:sp>
      <p:sp>
        <p:nvSpPr>
          <p:cNvPr id="101384" name="TextBox 13"/>
          <p:cNvSpPr txBox="1">
            <a:spLocks noChangeArrowheads="1"/>
          </p:cNvSpPr>
          <p:nvPr/>
        </p:nvSpPr>
        <p:spPr bwMode="auto">
          <a:xfrm>
            <a:off x="2743200" y="1993900"/>
            <a:ext cx="1311275" cy="368300"/>
          </a:xfrm>
          <a:prstGeom prst="rect">
            <a:avLst/>
          </a:prstGeom>
          <a:noFill/>
          <a:ln w="9525">
            <a:noFill/>
            <a:miter lim="800000"/>
            <a:headEnd/>
            <a:tailEnd/>
          </a:ln>
        </p:spPr>
        <p:txBody>
          <a:bodyPr wrap="none">
            <a:spAutoFit/>
          </a:bodyPr>
          <a:lstStyle/>
          <a:p>
            <a:r>
              <a:rPr lang="en-US"/>
              <a:t>Pericardium</a:t>
            </a:r>
          </a:p>
        </p:txBody>
      </p:sp>
      <p:cxnSp>
        <p:nvCxnSpPr>
          <p:cNvPr id="15" name="Straight Arrow Connector 14"/>
          <p:cNvCxnSpPr/>
          <p:nvPr/>
        </p:nvCxnSpPr>
        <p:spPr>
          <a:xfrm flipH="1">
            <a:off x="2805113" y="2362200"/>
            <a:ext cx="111125" cy="6096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01386" name="TextBox 15"/>
          <p:cNvSpPr txBox="1">
            <a:spLocks noChangeArrowheads="1"/>
          </p:cNvSpPr>
          <p:nvPr/>
        </p:nvSpPr>
        <p:spPr bwMode="auto">
          <a:xfrm>
            <a:off x="2466975" y="3989388"/>
            <a:ext cx="366713" cy="277812"/>
          </a:xfrm>
          <a:prstGeom prst="rect">
            <a:avLst/>
          </a:prstGeom>
          <a:noFill/>
          <a:ln w="9525">
            <a:noFill/>
            <a:miter lim="800000"/>
            <a:headEnd/>
            <a:tailEnd/>
          </a:ln>
        </p:spPr>
        <p:txBody>
          <a:bodyPr wrap="none">
            <a:spAutoFit/>
          </a:bodyPr>
          <a:lstStyle/>
          <a:p>
            <a:r>
              <a:rPr lang="en-US" sz="1200"/>
              <a:t>DA</a:t>
            </a:r>
          </a:p>
        </p:txBody>
      </p:sp>
      <p:sp>
        <p:nvSpPr>
          <p:cNvPr id="101387" name="TextBox 17"/>
          <p:cNvSpPr txBox="1">
            <a:spLocks noChangeArrowheads="1"/>
          </p:cNvSpPr>
          <p:nvPr/>
        </p:nvSpPr>
        <p:spPr bwMode="auto">
          <a:xfrm>
            <a:off x="6934200" y="3352800"/>
            <a:ext cx="323850" cy="276225"/>
          </a:xfrm>
          <a:prstGeom prst="rect">
            <a:avLst/>
          </a:prstGeom>
          <a:noFill/>
          <a:ln w="9525">
            <a:noFill/>
            <a:miter lim="800000"/>
            <a:headEnd/>
            <a:tailEnd/>
          </a:ln>
        </p:spPr>
        <p:txBody>
          <a:bodyPr wrap="none">
            <a:spAutoFit/>
          </a:bodyPr>
          <a:lstStyle/>
          <a:p>
            <a:r>
              <a:rPr lang="en-US" sz="1200"/>
              <a:t>LV</a:t>
            </a:r>
          </a:p>
        </p:txBody>
      </p:sp>
      <p:sp>
        <p:nvSpPr>
          <p:cNvPr id="101388" name="TextBox 18"/>
          <p:cNvSpPr txBox="1">
            <a:spLocks noChangeArrowheads="1"/>
          </p:cNvSpPr>
          <p:nvPr/>
        </p:nvSpPr>
        <p:spPr bwMode="auto">
          <a:xfrm>
            <a:off x="5502275" y="1993900"/>
            <a:ext cx="712788" cy="368300"/>
          </a:xfrm>
          <a:prstGeom prst="rect">
            <a:avLst/>
          </a:prstGeom>
          <a:noFill/>
          <a:ln w="9525">
            <a:noFill/>
            <a:miter lim="800000"/>
            <a:headEnd/>
            <a:tailEnd/>
          </a:ln>
        </p:spPr>
        <p:txBody>
          <a:bodyPr wrap="none">
            <a:spAutoFit/>
          </a:bodyPr>
          <a:lstStyle/>
          <a:p>
            <a:r>
              <a:rPr lang="en-US"/>
              <a:t>Heart</a:t>
            </a:r>
          </a:p>
        </p:txBody>
      </p:sp>
      <p:cxnSp>
        <p:nvCxnSpPr>
          <p:cNvPr id="20" name="Straight Arrow Connector 19"/>
          <p:cNvCxnSpPr>
            <a:stCxn id="101388" idx="2"/>
          </p:cNvCxnSpPr>
          <p:nvPr/>
        </p:nvCxnSpPr>
        <p:spPr>
          <a:xfrm>
            <a:off x="5857875" y="2362200"/>
            <a:ext cx="955675" cy="762000"/>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1391" idx="2"/>
          </p:cNvCxnSpPr>
          <p:nvPr/>
        </p:nvCxnSpPr>
        <p:spPr>
          <a:xfrm>
            <a:off x="1411288" y="2360613"/>
            <a:ext cx="1085850" cy="915987"/>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101391" name="TextBox 21"/>
          <p:cNvSpPr txBox="1">
            <a:spLocks noChangeArrowheads="1"/>
          </p:cNvSpPr>
          <p:nvPr/>
        </p:nvSpPr>
        <p:spPr bwMode="auto">
          <a:xfrm>
            <a:off x="1055688" y="1992313"/>
            <a:ext cx="712787" cy="368300"/>
          </a:xfrm>
          <a:prstGeom prst="rect">
            <a:avLst/>
          </a:prstGeom>
          <a:noFill/>
          <a:ln w="9525">
            <a:noFill/>
            <a:miter lim="800000"/>
            <a:headEnd/>
            <a:tailEnd/>
          </a:ln>
        </p:spPr>
        <p:txBody>
          <a:bodyPr wrap="none">
            <a:spAutoFit/>
          </a:bodyPr>
          <a:lstStyle/>
          <a:p>
            <a:r>
              <a:rPr lang="en-US"/>
              <a:t>Heart</a:t>
            </a:r>
          </a:p>
        </p:txBody>
      </p:sp>
      <p:sp>
        <p:nvSpPr>
          <p:cNvPr id="101392" name="TextBox 22"/>
          <p:cNvSpPr txBox="1">
            <a:spLocks noChangeArrowheads="1"/>
          </p:cNvSpPr>
          <p:nvPr/>
        </p:nvSpPr>
        <p:spPr bwMode="auto">
          <a:xfrm>
            <a:off x="2800350" y="3352800"/>
            <a:ext cx="323850" cy="276225"/>
          </a:xfrm>
          <a:prstGeom prst="rect">
            <a:avLst/>
          </a:prstGeom>
          <a:noFill/>
          <a:ln w="9525">
            <a:noFill/>
            <a:miter lim="800000"/>
            <a:headEnd/>
            <a:tailEnd/>
          </a:ln>
        </p:spPr>
        <p:txBody>
          <a:bodyPr wrap="none">
            <a:spAutoFit/>
          </a:bodyPr>
          <a:lstStyle/>
          <a:p>
            <a:r>
              <a:rPr lang="en-US" sz="1200"/>
              <a:t>LV</a:t>
            </a:r>
          </a:p>
        </p:txBody>
      </p:sp>
      <p:sp>
        <p:nvSpPr>
          <p:cNvPr id="101393" name="TextBox 23"/>
          <p:cNvSpPr txBox="1">
            <a:spLocks noChangeArrowheads="1"/>
          </p:cNvSpPr>
          <p:nvPr/>
        </p:nvSpPr>
        <p:spPr bwMode="auto">
          <a:xfrm>
            <a:off x="6383338" y="3746500"/>
            <a:ext cx="322262" cy="215900"/>
          </a:xfrm>
          <a:prstGeom prst="rect">
            <a:avLst/>
          </a:prstGeom>
          <a:noFill/>
          <a:ln w="9525">
            <a:noFill/>
            <a:miter lim="800000"/>
            <a:headEnd/>
            <a:tailEnd/>
          </a:ln>
        </p:spPr>
        <p:txBody>
          <a:bodyPr wrap="none">
            <a:spAutoFit/>
          </a:bodyPr>
          <a:lstStyle/>
          <a:p>
            <a:r>
              <a:rPr lang="en-US" sz="800"/>
              <a:t>IVC</a:t>
            </a:r>
          </a:p>
        </p:txBody>
      </p:sp>
      <p:sp>
        <p:nvSpPr>
          <p:cNvPr id="101394" name="TextBox 24"/>
          <p:cNvSpPr txBox="1">
            <a:spLocks noChangeArrowheads="1"/>
          </p:cNvSpPr>
          <p:nvPr/>
        </p:nvSpPr>
        <p:spPr bwMode="auto">
          <a:xfrm>
            <a:off x="2192338" y="3756025"/>
            <a:ext cx="322262" cy="215900"/>
          </a:xfrm>
          <a:prstGeom prst="rect">
            <a:avLst/>
          </a:prstGeom>
          <a:noFill/>
          <a:ln w="9525">
            <a:noFill/>
            <a:miter lim="800000"/>
            <a:headEnd/>
            <a:tailEnd/>
          </a:ln>
        </p:spPr>
        <p:txBody>
          <a:bodyPr wrap="none">
            <a:spAutoFit/>
          </a:bodyPr>
          <a:lstStyle/>
          <a:p>
            <a:r>
              <a:rPr lang="en-US" sz="800"/>
              <a:t>IVC</a:t>
            </a:r>
          </a:p>
        </p:txBody>
      </p:sp>
      <p:sp>
        <p:nvSpPr>
          <p:cNvPr id="101395" name="Rectangle 25"/>
          <p:cNvSpPr>
            <a:spLocks noChangeArrowheads="1"/>
          </p:cNvSpPr>
          <p:nvPr/>
        </p:nvSpPr>
        <p:spPr bwMode="auto">
          <a:xfrm>
            <a:off x="3771900" y="5121275"/>
            <a:ext cx="2525713" cy="1200150"/>
          </a:xfrm>
          <a:prstGeom prst="rect">
            <a:avLst/>
          </a:prstGeom>
          <a:noFill/>
          <a:ln w="9525">
            <a:noFill/>
            <a:miter lim="800000"/>
            <a:headEnd/>
            <a:tailEnd/>
          </a:ln>
        </p:spPr>
        <p:txBody>
          <a:bodyPr wrap="none">
            <a:spAutoFit/>
          </a:bodyPr>
          <a:lstStyle/>
          <a:p>
            <a:r>
              <a:rPr lang="en-US"/>
              <a:t>IVC=inferior vena cava</a:t>
            </a:r>
          </a:p>
          <a:p>
            <a:r>
              <a:rPr lang="en-US"/>
              <a:t>LV=left ventricle</a:t>
            </a:r>
          </a:p>
          <a:p>
            <a:r>
              <a:rPr lang="en-US"/>
              <a:t>DA=descending aorta</a:t>
            </a:r>
          </a:p>
          <a:p>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smtClean="0">
                <a:latin typeface="Arial Black" pitchFamily="34" charset="0"/>
                <a:ea typeface="ヒラギノ角ゴ Pro W3" pitchFamily="-60" charset="-128"/>
                <a:cs typeface="Arial Black" pitchFamily="34" charset="0"/>
              </a:rPr>
              <a:t>Heart and pericardium </a:t>
            </a:r>
            <a:br>
              <a:rPr lang="en-US" smtClean="0">
                <a:latin typeface="Arial Black" pitchFamily="34" charset="0"/>
                <a:ea typeface="ヒラギノ角ゴ Pro W3" pitchFamily="-60" charset="-128"/>
                <a:cs typeface="Arial Black" pitchFamily="34" charset="0"/>
              </a:rPr>
            </a:br>
            <a:r>
              <a:rPr lang="en-US" smtClean="0">
                <a:latin typeface="Arial Black" pitchFamily="34" charset="0"/>
                <a:ea typeface="ヒラギノ角ゴ Pro W3" pitchFamily="-60" charset="-128"/>
                <a:cs typeface="Arial Black" pitchFamily="34" charset="0"/>
              </a:rPr>
              <a:t>end at diaphragm</a:t>
            </a:r>
          </a:p>
        </p:txBody>
      </p:sp>
      <p:pic>
        <p:nvPicPr>
          <p:cNvPr id="102403" name="Content Placeholder 8" descr="Screen Clipping"/>
          <p:cNvPicPr>
            <a:picLocks noGrp="1" noChangeAspect="1"/>
          </p:cNvPicPr>
          <p:nvPr>
            <p:ph sz="half" idx="1"/>
          </p:nvPr>
        </p:nvPicPr>
        <p:blipFill>
          <a:blip r:embed="rId2"/>
          <a:srcRect/>
          <a:stretch>
            <a:fillRect/>
          </a:stretch>
        </p:blipFill>
        <p:spPr>
          <a:xfrm>
            <a:off x="457200" y="2605088"/>
            <a:ext cx="4038600" cy="2516187"/>
          </a:xfrm>
        </p:spPr>
      </p:pic>
      <p:pic>
        <p:nvPicPr>
          <p:cNvPr id="102404" name="Content Placeholder 9" descr="Screen Clipping"/>
          <p:cNvPicPr>
            <a:picLocks noGrp="1" noChangeAspect="1"/>
          </p:cNvPicPr>
          <p:nvPr>
            <p:ph sz="half" idx="2"/>
          </p:nvPr>
        </p:nvPicPr>
        <p:blipFill>
          <a:blip r:embed="rId3"/>
          <a:srcRect/>
          <a:stretch>
            <a:fillRect/>
          </a:stretch>
        </p:blipFill>
        <p:spPr>
          <a:xfrm>
            <a:off x="4648200" y="2617788"/>
            <a:ext cx="4038600" cy="2490787"/>
          </a:xfrm>
        </p:spPr>
      </p:pic>
      <p:sp>
        <p:nvSpPr>
          <p:cNvPr id="102405" name="TextBox 12"/>
          <p:cNvSpPr txBox="1">
            <a:spLocks noChangeArrowheads="1"/>
          </p:cNvSpPr>
          <p:nvPr/>
        </p:nvSpPr>
        <p:spPr bwMode="auto">
          <a:xfrm>
            <a:off x="6626225" y="3971925"/>
            <a:ext cx="366713" cy="276225"/>
          </a:xfrm>
          <a:prstGeom prst="rect">
            <a:avLst/>
          </a:prstGeom>
          <a:noFill/>
          <a:ln w="9525">
            <a:noFill/>
            <a:miter lim="800000"/>
            <a:headEnd/>
            <a:tailEnd/>
          </a:ln>
        </p:spPr>
        <p:txBody>
          <a:bodyPr wrap="none">
            <a:spAutoFit/>
          </a:bodyPr>
          <a:lstStyle/>
          <a:p>
            <a:r>
              <a:rPr lang="en-US" sz="1200"/>
              <a:t>DA</a:t>
            </a:r>
          </a:p>
        </p:txBody>
      </p:sp>
      <p:sp>
        <p:nvSpPr>
          <p:cNvPr id="102406" name="TextBox 13"/>
          <p:cNvSpPr txBox="1">
            <a:spLocks noChangeArrowheads="1"/>
          </p:cNvSpPr>
          <p:nvPr/>
        </p:nvSpPr>
        <p:spPr bwMode="auto">
          <a:xfrm>
            <a:off x="2743200" y="1993900"/>
            <a:ext cx="1311275" cy="368300"/>
          </a:xfrm>
          <a:prstGeom prst="rect">
            <a:avLst/>
          </a:prstGeom>
          <a:noFill/>
          <a:ln w="9525">
            <a:noFill/>
            <a:miter lim="800000"/>
            <a:headEnd/>
            <a:tailEnd/>
          </a:ln>
        </p:spPr>
        <p:txBody>
          <a:bodyPr wrap="none">
            <a:spAutoFit/>
          </a:bodyPr>
          <a:lstStyle/>
          <a:p>
            <a:r>
              <a:rPr lang="en-US"/>
              <a:t>Pericardium</a:t>
            </a:r>
          </a:p>
        </p:txBody>
      </p:sp>
      <p:cxnSp>
        <p:nvCxnSpPr>
          <p:cNvPr id="15" name="Straight Arrow Connector 14"/>
          <p:cNvCxnSpPr/>
          <p:nvPr/>
        </p:nvCxnSpPr>
        <p:spPr>
          <a:xfrm flipH="1">
            <a:off x="2905125" y="2362200"/>
            <a:ext cx="11113" cy="685800"/>
          </a:xfrm>
          <a:prstGeom prst="straightConnector1">
            <a:avLst/>
          </a:prstGeom>
          <a:ln w="254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02408" name="TextBox 15"/>
          <p:cNvSpPr txBox="1">
            <a:spLocks noChangeArrowheads="1"/>
          </p:cNvSpPr>
          <p:nvPr/>
        </p:nvSpPr>
        <p:spPr bwMode="auto">
          <a:xfrm>
            <a:off x="2466975" y="3989388"/>
            <a:ext cx="366713" cy="277812"/>
          </a:xfrm>
          <a:prstGeom prst="rect">
            <a:avLst/>
          </a:prstGeom>
          <a:noFill/>
          <a:ln w="9525">
            <a:noFill/>
            <a:miter lim="800000"/>
            <a:headEnd/>
            <a:tailEnd/>
          </a:ln>
        </p:spPr>
        <p:txBody>
          <a:bodyPr wrap="none">
            <a:spAutoFit/>
          </a:bodyPr>
          <a:lstStyle/>
          <a:p>
            <a:r>
              <a:rPr lang="en-US" sz="1200"/>
              <a:t>DA</a:t>
            </a:r>
          </a:p>
        </p:txBody>
      </p:sp>
      <p:cxnSp>
        <p:nvCxnSpPr>
          <p:cNvPr id="20" name="Straight Arrow Connector 19"/>
          <p:cNvCxnSpPr>
            <a:stCxn id="102410" idx="2"/>
          </p:cNvCxnSpPr>
          <p:nvPr/>
        </p:nvCxnSpPr>
        <p:spPr>
          <a:xfrm>
            <a:off x="1411288" y="2360613"/>
            <a:ext cx="1239837" cy="915987"/>
          </a:xfrm>
          <a:prstGeom prst="straightConnector1">
            <a:avLst/>
          </a:prstGeom>
          <a:ln w="25400">
            <a:solidFill>
              <a:srgbClr val="2C0BF3"/>
            </a:solidFill>
            <a:tailEnd type="arrow"/>
          </a:ln>
        </p:spPr>
        <p:style>
          <a:lnRef idx="1">
            <a:schemeClr val="accent1"/>
          </a:lnRef>
          <a:fillRef idx="0">
            <a:schemeClr val="accent1"/>
          </a:fillRef>
          <a:effectRef idx="0">
            <a:schemeClr val="accent1"/>
          </a:effectRef>
          <a:fontRef idx="minor">
            <a:schemeClr val="tx1"/>
          </a:fontRef>
        </p:style>
      </p:cxnSp>
      <p:sp>
        <p:nvSpPr>
          <p:cNvPr id="102410" name="TextBox 20"/>
          <p:cNvSpPr txBox="1">
            <a:spLocks noChangeArrowheads="1"/>
          </p:cNvSpPr>
          <p:nvPr/>
        </p:nvSpPr>
        <p:spPr bwMode="auto">
          <a:xfrm>
            <a:off x="1055688" y="1992313"/>
            <a:ext cx="712787" cy="368300"/>
          </a:xfrm>
          <a:prstGeom prst="rect">
            <a:avLst/>
          </a:prstGeom>
          <a:noFill/>
          <a:ln w="9525">
            <a:noFill/>
            <a:miter lim="800000"/>
            <a:headEnd/>
            <a:tailEnd/>
          </a:ln>
        </p:spPr>
        <p:txBody>
          <a:bodyPr wrap="none">
            <a:spAutoFit/>
          </a:bodyPr>
          <a:lstStyle/>
          <a:p>
            <a:r>
              <a:rPr lang="en-US"/>
              <a:t>Heart</a:t>
            </a:r>
          </a:p>
        </p:txBody>
      </p:sp>
      <p:sp>
        <p:nvSpPr>
          <p:cNvPr id="102411" name="TextBox 21"/>
          <p:cNvSpPr txBox="1">
            <a:spLocks noChangeArrowheads="1"/>
          </p:cNvSpPr>
          <p:nvPr/>
        </p:nvSpPr>
        <p:spPr bwMode="auto">
          <a:xfrm>
            <a:off x="2743200" y="3276600"/>
            <a:ext cx="323850" cy="276225"/>
          </a:xfrm>
          <a:prstGeom prst="rect">
            <a:avLst/>
          </a:prstGeom>
          <a:noFill/>
          <a:ln w="9525">
            <a:noFill/>
            <a:miter lim="800000"/>
            <a:headEnd/>
            <a:tailEnd/>
          </a:ln>
        </p:spPr>
        <p:txBody>
          <a:bodyPr wrap="none">
            <a:spAutoFit/>
          </a:bodyPr>
          <a:lstStyle/>
          <a:p>
            <a:r>
              <a:rPr lang="en-US" sz="1200"/>
              <a:t>LV</a:t>
            </a:r>
          </a:p>
        </p:txBody>
      </p:sp>
      <p:sp>
        <p:nvSpPr>
          <p:cNvPr id="102412" name="TextBox 22"/>
          <p:cNvSpPr txBox="1">
            <a:spLocks noChangeArrowheads="1"/>
          </p:cNvSpPr>
          <p:nvPr/>
        </p:nvSpPr>
        <p:spPr bwMode="auto">
          <a:xfrm>
            <a:off x="6383338" y="3822700"/>
            <a:ext cx="322262" cy="215900"/>
          </a:xfrm>
          <a:prstGeom prst="rect">
            <a:avLst/>
          </a:prstGeom>
          <a:noFill/>
          <a:ln w="9525">
            <a:noFill/>
            <a:miter lim="800000"/>
            <a:headEnd/>
            <a:tailEnd/>
          </a:ln>
        </p:spPr>
        <p:txBody>
          <a:bodyPr wrap="none">
            <a:spAutoFit/>
          </a:bodyPr>
          <a:lstStyle/>
          <a:p>
            <a:r>
              <a:rPr lang="en-US" sz="800"/>
              <a:t>IVC</a:t>
            </a:r>
          </a:p>
        </p:txBody>
      </p:sp>
      <p:sp>
        <p:nvSpPr>
          <p:cNvPr id="102413" name="TextBox 23"/>
          <p:cNvSpPr txBox="1">
            <a:spLocks noChangeArrowheads="1"/>
          </p:cNvSpPr>
          <p:nvPr/>
        </p:nvSpPr>
        <p:spPr bwMode="auto">
          <a:xfrm>
            <a:off x="2192338" y="3756025"/>
            <a:ext cx="322262" cy="215900"/>
          </a:xfrm>
          <a:prstGeom prst="rect">
            <a:avLst/>
          </a:prstGeom>
          <a:noFill/>
          <a:ln w="9525">
            <a:noFill/>
            <a:miter lim="800000"/>
            <a:headEnd/>
            <a:tailEnd/>
          </a:ln>
        </p:spPr>
        <p:txBody>
          <a:bodyPr wrap="none">
            <a:spAutoFit/>
          </a:bodyPr>
          <a:lstStyle/>
          <a:p>
            <a:r>
              <a:rPr lang="en-US" sz="800"/>
              <a:t>IVC</a:t>
            </a:r>
          </a:p>
        </p:txBody>
      </p:sp>
      <p:sp>
        <p:nvSpPr>
          <p:cNvPr id="102414" name="Rectangle 2"/>
          <p:cNvSpPr>
            <a:spLocks noChangeArrowheads="1"/>
          </p:cNvSpPr>
          <p:nvPr/>
        </p:nvSpPr>
        <p:spPr bwMode="auto">
          <a:xfrm>
            <a:off x="3771900" y="5121275"/>
            <a:ext cx="2525713" cy="1200150"/>
          </a:xfrm>
          <a:prstGeom prst="rect">
            <a:avLst/>
          </a:prstGeom>
          <a:noFill/>
          <a:ln w="9525">
            <a:noFill/>
            <a:miter lim="800000"/>
            <a:headEnd/>
            <a:tailEnd/>
          </a:ln>
        </p:spPr>
        <p:txBody>
          <a:bodyPr wrap="none">
            <a:spAutoFit/>
          </a:bodyPr>
          <a:lstStyle/>
          <a:p>
            <a:r>
              <a:rPr lang="en-US"/>
              <a:t>IVC=inferior vena cava</a:t>
            </a:r>
          </a:p>
          <a:p>
            <a:r>
              <a:rPr lang="en-US"/>
              <a:t>LV=left ventricle</a:t>
            </a:r>
          </a:p>
          <a:p>
            <a:r>
              <a:rPr lang="en-US"/>
              <a:t>DA=descending aorta</a:t>
            </a:r>
          </a:p>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3407</TotalTime>
  <Words>3307</Words>
  <Application>Microsoft Office PowerPoint</Application>
  <PresentationFormat>On-screen Show (4:3)</PresentationFormat>
  <Paragraphs>772</Paragraphs>
  <Slides>106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Arial Black</vt:lpstr>
      <vt:lpstr>Calibri</vt:lpstr>
      <vt:lpstr>Helvetica Neue</vt:lpstr>
      <vt:lpstr>Times New Roman</vt:lpstr>
      <vt:lpstr>ヒラギノ角ゴ Pro W3</vt:lpstr>
      <vt:lpstr>Office Theme</vt:lpstr>
      <vt:lpstr>Atlases for Organs at Risk (OARs) in Thoracic Radiation Therapy </vt:lpstr>
      <vt:lpstr>Outline of Content</vt:lpstr>
      <vt:lpstr>RTOG 1106 Required OARs</vt:lpstr>
      <vt:lpstr>RTOG 1106 Optional OARs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Atlas for Brachial Plexus</vt:lpstr>
      <vt:lpstr>Locating the Brachial Plexus</vt:lpstr>
      <vt:lpstr>Locating the Brachial Plexus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Proximal Bronchial Tree</vt:lpstr>
      <vt:lpstr>PBT starts at 2 cm above carina</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Chest Wall Contours</vt:lpstr>
      <vt:lpstr>Chest Wall (CW)</vt:lpstr>
      <vt:lpstr>Chest Wall </vt:lpstr>
      <vt:lpstr>Chest Wall</vt:lpstr>
      <vt:lpstr>Chest Wall</vt:lpstr>
      <vt:lpstr>Chest Wall</vt:lpstr>
      <vt:lpstr>PowerPoint Presentation</vt:lpstr>
      <vt:lpstr>PowerPoint Presentation</vt:lpstr>
      <vt:lpstr>Anatomy of Pericardium</vt:lpstr>
      <vt:lpstr>Pericardial Normal Recesses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Pericardium starts</vt:lpstr>
      <vt:lpstr>Pericardium continues…</vt:lpstr>
      <vt:lpstr>Pericardium continues…</vt:lpstr>
      <vt:lpstr>Pericardium continues…</vt:lpstr>
      <vt:lpstr>Pericardium continues…</vt:lpstr>
      <vt:lpstr>Pericardium continues…</vt:lpstr>
      <vt:lpstr>PowerPoint Presentation</vt:lpstr>
      <vt:lpstr>Pericardium Continues…</vt:lpstr>
      <vt:lpstr>Pericardium Continues…</vt:lpstr>
      <vt:lpstr>Pericardium Continues…</vt:lpstr>
      <vt:lpstr>Pericardium Continues…</vt:lpstr>
      <vt:lpstr>Pericardium continues… Heart contour starts at this level, 1 slice below pulmonary artery trunk passing the midline </vt:lpstr>
      <vt:lpstr>Heart and pericardium  continue…</vt:lpstr>
      <vt:lpstr>Pericardium and Heart continue…</vt:lpstr>
      <vt:lpstr>Pericardium and Heart continue…</vt:lpstr>
      <vt:lpstr>Heart and pericardium  continue…</vt:lpstr>
      <vt:lpstr>Heart and pericardium  continue…</vt:lpstr>
      <vt:lpstr>Heart and pericardium  continue…</vt:lpstr>
      <vt:lpstr>Heart and pericardium  continue…</vt:lpstr>
      <vt:lpstr>Heart and pericardium  continue…</vt:lpstr>
      <vt:lpstr>Heart and pericardium  continue…</vt:lpstr>
      <vt:lpstr>Heart and pericardium  continue…</vt:lpstr>
      <vt:lpstr>Heart and pericardium  continue…</vt:lpstr>
      <vt:lpstr>Heart and pericardium  continue…</vt:lpstr>
      <vt:lpstr>Heart and pericardium  end at diaphragm</vt:lpstr>
      <vt:lpstr>Chest Wall Contours</vt:lpstr>
      <vt:lpstr>Chest Wall (CW)</vt:lpstr>
      <vt:lpstr>Chest Wall </vt:lpstr>
      <vt:lpstr>Chest Wall</vt:lpstr>
      <vt:lpstr>Chest Wall</vt:lpstr>
      <vt:lpstr>Chest Wall</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 on Two Lines When Needed</dc:title>
  <dc:creator>Dandapani, Savita</dc:creator>
  <cp:lastModifiedBy>Savita Dandapani MD PhD</cp:lastModifiedBy>
  <cp:revision>97</cp:revision>
  <dcterms:created xsi:type="dcterms:W3CDTF">2011-03-17T20:22:58Z</dcterms:created>
  <dcterms:modified xsi:type="dcterms:W3CDTF">2021-01-22T21:38:17Z</dcterms:modified>
</cp:coreProperties>
</file>